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1" r:id="rId6"/>
    <p:sldId id="272" r:id="rId7"/>
    <p:sldId id="273" r:id="rId8"/>
    <p:sldId id="274" r:id="rId9"/>
    <p:sldId id="257" r:id="rId10"/>
    <p:sldId id="260" r:id="rId11"/>
    <p:sldId id="262" r:id="rId12"/>
    <p:sldId id="258" r:id="rId13"/>
    <p:sldId id="263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2015/5/17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36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2015/5/17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0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2015/5/17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46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2015/5/17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48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2015/5/17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18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2015/5/17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16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2015/5/17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14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2015/5/17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20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2015/5/17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22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2015/5/17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31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2015/5/17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29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EAB40-21A9-42B1-9F04-E82CD1363857}" type="datetimeFigureOut">
              <a:rPr kumimoji="1" lang="ja-JP" altLang="en-US" smtClean="0"/>
              <a:pPr/>
              <a:t>2015/5/17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2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アメリカの大学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強力な産業としての大学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4053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アメリカ大学の特質（２）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認可は公的機関ではなく、アクレディテーションによる</a:t>
            </a:r>
          </a:p>
          <a:p>
            <a:r>
              <a:rPr lang="ja-JP" altLang="en-US" dirty="0" smtClean="0"/>
              <a:t>入試は、日本とは別</a:t>
            </a:r>
          </a:p>
          <a:p>
            <a:pPr lvl="1"/>
            <a:r>
              <a:rPr kumimoji="1" lang="ja-JP" altLang="en-US" dirty="0" smtClean="0"/>
              <a:t>コミュニティ・カレッジは無試験</a:t>
            </a:r>
          </a:p>
          <a:p>
            <a:pPr lvl="1"/>
            <a:r>
              <a:rPr lang="ja-JP" altLang="en-US" dirty="0" smtClean="0"/>
              <a:t>州立大学は、ＳＡＴと高校の成績で基準を満たせば、原則入学可</a:t>
            </a:r>
          </a:p>
          <a:p>
            <a:pPr lvl="1"/>
            <a:r>
              <a:rPr kumimoji="1" lang="ja-JP" altLang="en-US" dirty="0" smtClean="0"/>
              <a:t>有名私立大学は、選抜がある。レポートや面接で選考。独自の学力試験はしない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アメリカ大学の特質（３）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産学共同の傾向が強い。（経営者が設立した有名大学もある。</a:t>
            </a:r>
            <a:r>
              <a:rPr lang="ja-JP" altLang="en-US" dirty="0" smtClean="0"/>
              <a:t>スタンフォード</a:t>
            </a:r>
            <a:r>
              <a:rPr lang="en-US" altLang="ja-JP" dirty="0" smtClean="0"/>
              <a:t>9.00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カーネギーメロン</a:t>
            </a:r>
            <a:r>
              <a:rPr lang="en-US" altLang="ja-JP" dirty="0" smtClean="0"/>
              <a:t>22.00</a:t>
            </a:r>
            <a:r>
              <a:rPr lang="ja-JP" altLang="en-US" dirty="0" smtClean="0"/>
              <a:t>）</a:t>
            </a:r>
            <a:endParaRPr lang="ja-JP" altLang="en-US" dirty="0" smtClean="0"/>
          </a:p>
          <a:p>
            <a:r>
              <a:rPr kumimoji="1" lang="ja-JP" altLang="en-US" dirty="0" smtClean="0"/>
              <a:t>研究を主にする大学は、財政基盤が日本とは異なる。基本的な傾向として、学生の納入金は、「教育」に対して使用され、研究費は、自分で取ってくる。資金力の豊富な教授は、院生に給与を払う</a:t>
            </a:r>
            <a:r>
              <a:rPr kumimoji="1" lang="ja-JP" altLang="en-US" dirty="0" smtClean="0"/>
              <a:t>。</a:t>
            </a:r>
          </a:p>
          <a:p>
            <a:r>
              <a:rPr lang="ja-JP" altLang="en-US" dirty="0">
                <a:solidFill>
                  <a:prstClr val="black"/>
                </a:solidFill>
              </a:rPr>
              <a:t>インターネットを介して、教育内容を世界に講評　ＭＩＴが先頭　ｉＴｕｎｅＵ　Ｍｏｏｃ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ハーバード大学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ビデオ　５：００（教員・学生数）　６：２７（授業）１４：３４（入学試験）１８：５８（ハウス）</a:t>
            </a:r>
          </a:p>
          <a:p>
            <a:r>
              <a:rPr kumimoji="1" lang="en-US" altLang="ja-JP" dirty="0" smtClean="0"/>
              <a:t>1636</a:t>
            </a:r>
            <a:r>
              <a:rPr kumimoji="1" lang="ja-JP" altLang="en-US" dirty="0" smtClean="0"/>
              <a:t>年設立 宗教団体が設立したが、特定の宗派に関わらない施設</a:t>
            </a:r>
          </a:p>
          <a:p>
            <a:r>
              <a:rPr lang="ja-JP" altLang="en-US" dirty="0" smtClean="0"/>
              <a:t>以前は別学</a:t>
            </a:r>
            <a:r>
              <a:rPr lang="en-US" altLang="ja-JP" dirty="0" smtClean="0"/>
              <a:t>(</a:t>
            </a:r>
            <a:r>
              <a:rPr lang="ja-JP" altLang="en-US" dirty="0" smtClean="0"/>
              <a:t>女子は同一敷地内だが、ラドクリフ大学</a:t>
            </a:r>
            <a:r>
              <a:rPr lang="en-US" altLang="ja-JP" dirty="0" smtClean="0"/>
              <a:t>)</a:t>
            </a:r>
            <a:r>
              <a:rPr lang="ja-JP" altLang="en-US" dirty="0" err="1" smtClean="0"/>
              <a:t>だった</a:t>
            </a:r>
            <a:r>
              <a:rPr lang="ja-JP" altLang="en-US" dirty="0" smtClean="0"/>
              <a:t>が </a:t>
            </a:r>
            <a:r>
              <a:rPr lang="en-US" altLang="ja-JP" dirty="0" smtClean="0"/>
              <a:t>(</a:t>
            </a:r>
            <a:r>
              <a:rPr lang="ja-JP" altLang="en-US" dirty="0" smtClean="0"/>
              <a:t>当時が舞台の映画「</a:t>
            </a:r>
            <a:r>
              <a:rPr lang="en-US" altLang="ja-JP" dirty="0" smtClean="0"/>
              <a:t>love</a:t>
            </a:r>
            <a:r>
              <a:rPr lang="ja-JP" altLang="en-US" dirty="0" smtClean="0"/>
              <a:t> </a:t>
            </a:r>
            <a:r>
              <a:rPr lang="en-US" altLang="ja-JP" dirty="0" smtClean="0"/>
              <a:t>story</a:t>
            </a:r>
            <a:r>
              <a:rPr lang="ja-JP" altLang="en-US" dirty="0" smtClean="0"/>
              <a:t>」、</a:t>
            </a:r>
            <a:r>
              <a:rPr lang="en-US" altLang="ja-JP" dirty="0" smtClean="0"/>
              <a:t>1999</a:t>
            </a:r>
            <a:r>
              <a:rPr lang="ja-JP" altLang="en-US" dirty="0" smtClean="0"/>
              <a:t>年に統合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7962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ハーバード大学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授業の特質　</a:t>
            </a:r>
          </a:p>
          <a:p>
            <a:pPr lvl="1"/>
            <a:r>
              <a:rPr kumimoji="1" lang="ja-JP" altLang="en-US" dirty="0" smtClean="0"/>
              <a:t>ソクラテス法と言われる討論中心</a:t>
            </a:r>
          </a:p>
          <a:p>
            <a:pPr lvl="1"/>
            <a:r>
              <a:rPr lang="ja-JP" altLang="en-US" dirty="0" smtClean="0"/>
              <a:t>毎週読むべき文献が指示される（図書館に履修生分用意されている）</a:t>
            </a:r>
          </a:p>
          <a:p>
            <a:r>
              <a:rPr lang="ja-JP" altLang="en-US" dirty="0" smtClean="0"/>
              <a:t>教授は他大学から多く招聘・政府関係者となる者も多い。（ライシャワー）ｃｆ　アメリカの官僚の特質</a:t>
            </a:r>
          </a:p>
          <a:p>
            <a:r>
              <a:rPr lang="ja-JP" altLang="en-US" dirty="0" smtClean="0"/>
              <a:t>奨学金　収入の低い家庭にはもれなく給付</a:t>
            </a:r>
          </a:p>
          <a:p>
            <a:pPr lvl="1"/>
            <a:r>
              <a:rPr lang="ja-JP" altLang="en-US" dirty="0" smtClean="0"/>
              <a:t>授業料も収入を考慮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アファーマティブ・</a:t>
            </a:r>
            <a:r>
              <a:rPr kumimoji="1" lang="ja-JP" altLang="en-US" dirty="0" smtClean="0"/>
              <a:t>アクションＡＦ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現代アメリカ教育の最大の争点のひとつ</a:t>
            </a:r>
          </a:p>
          <a:p>
            <a:r>
              <a:rPr kumimoji="1" lang="ja-JP" altLang="en-US" dirty="0" smtClean="0"/>
              <a:t>マイノリティに対する積極的差別是正措置</a:t>
            </a:r>
          </a:p>
          <a:p>
            <a:pPr lvl="1"/>
            <a:r>
              <a:rPr lang="ja-JP" altLang="en-US" dirty="0" smtClean="0"/>
              <a:t>公民権法とジョンソンの行政命令による</a:t>
            </a:r>
          </a:p>
          <a:p>
            <a:pPr lvl="1"/>
            <a:r>
              <a:rPr kumimoji="1" lang="ja-JP" altLang="en-US" dirty="0" smtClean="0"/>
              <a:t>義務は連邦政府と契約する</a:t>
            </a:r>
            <a:r>
              <a:rPr kumimoji="1" lang="ja-JP" altLang="en-US" dirty="0"/>
              <a:t>企業</a:t>
            </a:r>
            <a:r>
              <a:rPr kumimoji="1" lang="ja-JP" altLang="en-US" dirty="0" smtClean="0"/>
              <a:t>・団体だが、広い範囲で行なわれるようになった。</a:t>
            </a:r>
          </a:p>
          <a:p>
            <a:pPr lvl="1"/>
            <a:r>
              <a:rPr lang="ja-JP" altLang="en-US" dirty="0" smtClean="0"/>
              <a:t>機会の平等</a:t>
            </a:r>
            <a:r>
              <a:rPr lang="ja-JP" altLang="en-US" dirty="0"/>
              <a:t>ではなく</a:t>
            </a:r>
            <a:r>
              <a:rPr lang="ja-JP" altLang="en-US" dirty="0" smtClean="0"/>
              <a:t>、結果の平等論</a:t>
            </a:r>
            <a:r>
              <a:rPr lang="ja-JP" altLang="en-US" dirty="0"/>
              <a:t>に</a:t>
            </a:r>
            <a:r>
              <a:rPr lang="ja-JP" altLang="en-US" dirty="0" smtClean="0"/>
              <a:t>よる</a:t>
            </a:r>
          </a:p>
          <a:p>
            <a:r>
              <a:rPr lang="ja-JP" altLang="en-US" dirty="0" smtClean="0"/>
              <a:t>逆差別</a:t>
            </a:r>
            <a:r>
              <a:rPr lang="ja-JP" altLang="en-US" dirty="0"/>
              <a:t>と</a:t>
            </a:r>
            <a:r>
              <a:rPr lang="ja-JP" altLang="en-US" dirty="0" smtClean="0"/>
              <a:t>いう批判（バッキ訴訟）</a:t>
            </a:r>
          </a:p>
          <a:p>
            <a:r>
              <a:rPr lang="ja-JP" altLang="en-US" dirty="0" smtClean="0"/>
              <a:t>黒人をかえって</a:t>
            </a:r>
            <a:r>
              <a:rPr lang="ja-JP" altLang="en-US" dirty="0"/>
              <a:t>だめ</a:t>
            </a:r>
            <a:r>
              <a:rPr lang="ja-JP" altLang="en-US" dirty="0" smtClean="0"/>
              <a:t>に</a:t>
            </a:r>
            <a:r>
              <a:rPr lang="ja-JP" altLang="en-US" dirty="0"/>
              <a:t>すると</a:t>
            </a:r>
            <a:r>
              <a:rPr lang="ja-JP" altLang="en-US" dirty="0" smtClean="0"/>
              <a:t>いう黒人から</a:t>
            </a:r>
            <a:r>
              <a:rPr lang="ja-JP" altLang="en-US" dirty="0"/>
              <a:t>の</a:t>
            </a:r>
            <a:r>
              <a:rPr lang="ja-JP" altLang="en-US" dirty="0" smtClean="0"/>
              <a:t>批判も</a:t>
            </a:r>
            <a:r>
              <a:rPr lang="ja-JP" altLang="en-US" dirty="0"/>
              <a:t>ある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184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Black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is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beautiful</a:t>
            </a:r>
            <a:r>
              <a:rPr kumimoji="1" lang="ja-JP" altLang="en-US" dirty="0" smtClean="0"/>
              <a:t> 運動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バイリンガリズム</a:t>
            </a:r>
          </a:p>
          <a:p>
            <a:r>
              <a:rPr lang="ja-JP" altLang="en-US" dirty="0" smtClean="0"/>
              <a:t>黒人文化</a:t>
            </a:r>
          </a:p>
          <a:p>
            <a:pPr lvl="1"/>
            <a:r>
              <a:rPr kumimoji="1" lang="en-US" altLang="ja-JP" dirty="0" smtClean="0"/>
              <a:t>1960</a:t>
            </a:r>
            <a:r>
              <a:rPr kumimoji="1" lang="ja-JP" altLang="en-US" dirty="0" smtClean="0"/>
              <a:t>年代に始まる、黒人文化の再認識・創造のための運動</a:t>
            </a:r>
          </a:p>
          <a:p>
            <a:pPr lvl="1"/>
            <a:r>
              <a:rPr lang="ja-JP" altLang="en-US" dirty="0" smtClean="0"/>
              <a:t>白人文化が優位という意識が、黒人自身の内的差別意識</a:t>
            </a:r>
            <a:r>
              <a:rPr lang="en-US" altLang="ja-JP" dirty="0" smtClean="0"/>
              <a:t>(</a:t>
            </a:r>
            <a:r>
              <a:rPr lang="ja-JP" altLang="en-US" dirty="0" smtClean="0"/>
              <a:t>劣等感</a:t>
            </a:r>
            <a:r>
              <a:rPr lang="en-US" altLang="ja-JP" dirty="0" smtClean="0"/>
              <a:t>)</a:t>
            </a:r>
            <a:r>
              <a:rPr lang="ja-JP" altLang="en-US" dirty="0" smtClean="0"/>
              <a:t>があり、それを打破する意味もあった</a:t>
            </a:r>
          </a:p>
          <a:p>
            <a:pPr lvl="1"/>
            <a:r>
              <a:rPr lang="en-US" altLang="ja-JP" dirty="0" smtClean="0"/>
              <a:t>http://blackamericaweb.com/2013/11/26/little-known-black-history-fact-black-is-beautiful/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2896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 バッキ訴訟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1974</a:t>
            </a:r>
            <a:r>
              <a:rPr kumimoji="1" lang="ja-JP" altLang="en-US" dirty="0" smtClean="0"/>
              <a:t>年、白人のバッキが、カリフォルニア大学医学部を不合格→点数上合格しているので、不当と提訴</a:t>
            </a:r>
          </a:p>
          <a:p>
            <a:r>
              <a:rPr lang="ja-JP" altLang="en-US" dirty="0" smtClean="0"/>
              <a:t>州最高裁、バッキの入学を認め、人種別枠は不当と認定→大学が上告</a:t>
            </a:r>
            <a:r>
              <a:rPr lang="en-US" altLang="ja-JP" dirty="0" smtClean="0"/>
              <a:t>(</a:t>
            </a:r>
            <a:r>
              <a:rPr lang="ja-JP" altLang="en-US" dirty="0" smtClean="0"/>
              <a:t>連邦最高裁へ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en-US" altLang="ja-JP" dirty="0" smtClean="0"/>
              <a:t>1978</a:t>
            </a:r>
            <a:r>
              <a:rPr kumimoji="1" lang="ja-JP" altLang="en-US" dirty="0" smtClean="0"/>
              <a:t>年、連邦最高裁判決、バッキ入学と特別入学方針をともに許容</a:t>
            </a:r>
            <a:r>
              <a:rPr kumimoji="1" lang="en-US" altLang="ja-JP" dirty="0" smtClean="0"/>
              <a:t>(</a:t>
            </a:r>
            <a:r>
              <a:rPr lang="ja-JP" altLang="en-US" dirty="0" smtClean="0"/>
              <a:t>かえって議論を白熱化させる結果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293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ハーバード白熱教室でのＡＦ議論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コンプート訴訟　テキサス大学のロースクールに出願。黒人なら合格の点数。</a:t>
            </a:r>
          </a:p>
          <a:p>
            <a:r>
              <a:rPr lang="ja-JP" altLang="en-US" dirty="0" smtClean="0"/>
              <a:t>賛成派の意見</a:t>
            </a:r>
          </a:p>
          <a:p>
            <a:pPr lvl="1"/>
            <a:r>
              <a:rPr kumimoji="1" lang="ja-JP" altLang="en-US" dirty="0" smtClean="0"/>
              <a:t>多様性の確保</a:t>
            </a:r>
          </a:p>
          <a:p>
            <a:pPr lvl="1"/>
            <a:r>
              <a:rPr lang="ja-JP" altLang="en-US" dirty="0" smtClean="0"/>
              <a:t>過去の償い</a:t>
            </a:r>
          </a:p>
          <a:p>
            <a:pPr lvl="1"/>
            <a:r>
              <a:rPr kumimoji="1" lang="ja-JP" altLang="en-US" dirty="0" smtClean="0"/>
              <a:t>環境の不利益の是正</a:t>
            </a:r>
          </a:p>
          <a:p>
            <a:r>
              <a:rPr lang="ja-JP" altLang="en-US" dirty="0" smtClean="0"/>
              <a:t>反対派の意見</a:t>
            </a:r>
          </a:p>
          <a:p>
            <a:pPr lvl="1"/>
            <a:r>
              <a:rPr kumimoji="1" lang="ja-JP" altLang="en-US" dirty="0" smtClean="0"/>
              <a:t>人種</a:t>
            </a:r>
            <a:r>
              <a:rPr kumimoji="1" lang="ja-JP" altLang="en-US" dirty="0"/>
              <a:t>に</a:t>
            </a:r>
            <a:r>
              <a:rPr kumimoji="1" lang="ja-JP" altLang="en-US" dirty="0" smtClean="0"/>
              <a:t>よる選抜は自分で変えられない条件</a:t>
            </a:r>
          </a:p>
          <a:p>
            <a:pPr lvl="1"/>
            <a:r>
              <a:rPr lang="ja-JP" altLang="en-US" dirty="0" smtClean="0"/>
              <a:t>祖先の過ちを今の人にとらせる</a:t>
            </a:r>
            <a:r>
              <a:rPr lang="ja-JP" altLang="en-US" dirty="0"/>
              <a:t>べきで</a:t>
            </a:r>
            <a:r>
              <a:rPr lang="ja-JP" altLang="en-US" dirty="0" smtClean="0"/>
              <a:t>ない</a:t>
            </a:r>
          </a:p>
          <a:p>
            <a:endParaRPr kumimoji="1" lang="ja-JP" altLang="en-US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2942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アメリカ大学の発展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19</a:t>
            </a:r>
            <a:r>
              <a:rPr kumimoji="1" lang="ja-JP" altLang="en-US" dirty="0" smtClean="0"/>
              <a:t>世紀前半のハーバード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復唱教授が主体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復唱部分が宿題となり、次の授業で皆の前で暗唱させ、教師はそれをチェックする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現在の高校のような学校だった。</a:t>
            </a:r>
          </a:p>
          <a:p>
            <a:r>
              <a:rPr lang="ja-JP" altLang="en-US" dirty="0" smtClean="0"/>
              <a:t>ドイツ留学帰りのティクナーが改革→失敗</a:t>
            </a:r>
            <a:r>
              <a:rPr lang="en-US" altLang="ja-JP" dirty="0" smtClean="0"/>
              <a:t>(</a:t>
            </a:r>
            <a:r>
              <a:rPr lang="ja-JP" altLang="en-US" dirty="0" smtClean="0"/>
              <a:t>選択科目の導入・能力別クラス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en-US" altLang="ja-JP" dirty="0" smtClean="0"/>
              <a:t>1827</a:t>
            </a:r>
            <a:r>
              <a:rPr kumimoji="1" lang="ja-JP" altLang="en-US" dirty="0" smtClean="0"/>
              <a:t>年イェール大学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時代にあった改革を</a:t>
            </a:r>
          </a:p>
          <a:p>
            <a:r>
              <a:rPr lang="ja-JP" altLang="en-US" dirty="0" smtClean="0"/>
              <a:t>バージニア大学</a:t>
            </a:r>
            <a:r>
              <a:rPr lang="en-US" altLang="ja-JP" dirty="0" smtClean="0"/>
              <a:t>:</a:t>
            </a:r>
            <a:r>
              <a:rPr lang="ja-JP" altLang="en-US" dirty="0" smtClean="0"/>
              <a:t>初めから選択</a:t>
            </a:r>
            <a:r>
              <a:rPr lang="en-US" altLang="ja-JP" dirty="0" smtClean="0"/>
              <a:t>(</a:t>
            </a:r>
            <a:r>
              <a:rPr lang="ja-JP" altLang="en-US" dirty="0" smtClean="0"/>
              <a:t>古典語・近代語・数学・自然哲学・自然史・解剖医学・道徳哲学・法律の</a:t>
            </a:r>
            <a:r>
              <a:rPr lang="en-US" altLang="ja-JP" dirty="0" smtClean="0"/>
              <a:t>8</a:t>
            </a:r>
            <a:r>
              <a:rPr lang="ja-JP" altLang="en-US" dirty="0" smtClean="0"/>
              <a:t>スクールを設置</a:t>
            </a:r>
            <a:r>
              <a:rPr lang="en-US" altLang="ja-JP" dirty="0" smtClean="0"/>
              <a:t>)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0617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アメリカ大学の発展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ハーバードも改革の機運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メディカルスクール・ロースクールの設置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エリオットの改革が続く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・他大学出身の教授・退職金・サバティカルの導入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無能教授の追い出しと有能教授の引き抜き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/>
              <a:t>ジョン・</a:t>
            </a:r>
            <a:r>
              <a:rPr lang="ja-JP" altLang="en-US" dirty="0" smtClean="0"/>
              <a:t>ポプキンス大学</a:t>
            </a:r>
            <a:r>
              <a:rPr lang="en-US" altLang="ja-JP" dirty="0" smtClean="0"/>
              <a:t>:</a:t>
            </a:r>
            <a:r>
              <a:rPr lang="ja-JP" altLang="en-US" dirty="0" smtClean="0"/>
              <a:t>初の大学院大学</a:t>
            </a:r>
            <a:r>
              <a:rPr lang="en-US" altLang="ja-JP" dirty="0" smtClean="0"/>
              <a:t>(</a:t>
            </a:r>
            <a:r>
              <a:rPr lang="ja-JP" altLang="en-US" dirty="0" smtClean="0"/>
              <a:t>教授は研究者・学会組織設置</a:t>
            </a:r>
            <a:r>
              <a:rPr lang="en-US" altLang="ja-JP" dirty="0" smtClean="0"/>
              <a:t>)</a:t>
            </a:r>
            <a:r>
              <a:rPr lang="ja-JP" altLang="en-US" dirty="0" smtClean="0"/>
              <a:t>研究の制度化</a:t>
            </a:r>
          </a:p>
          <a:p>
            <a:r>
              <a:rPr kumimoji="1" lang="en-US" altLang="ja-JP" dirty="0" smtClean="0"/>
              <a:t>19</a:t>
            </a:r>
            <a:r>
              <a:rPr kumimoji="1" lang="ja-JP" altLang="en-US" dirty="0" smtClean="0"/>
              <a:t>世紀末のシカゴ大学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総合百貨店としての大学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出版事業も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4706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アメリカ大学の発展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世紀になっておきたこと</a:t>
            </a:r>
          </a:p>
          <a:p>
            <a:r>
              <a:rPr lang="ja-JP" altLang="en-US" dirty="0" smtClean="0"/>
              <a:t>専門の細分化</a:t>
            </a:r>
            <a:r>
              <a:rPr lang="en-US" altLang="ja-JP" dirty="0" smtClean="0"/>
              <a:t>(</a:t>
            </a:r>
            <a:r>
              <a:rPr lang="ja-JP" altLang="en-US" dirty="0" smtClean="0"/>
              <a:t>博士号の増大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産業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の連携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委託研究・起業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スタンフォード</a:t>
            </a:r>
            <a:r>
              <a:rPr lang="ja-JP" altLang="en-US" dirty="0"/>
              <a:t>大学</a:t>
            </a:r>
            <a:r>
              <a:rPr lang="ja-JP" altLang="en-US" dirty="0" smtClean="0"/>
              <a:t>・カーネギーメロン大学</a:t>
            </a:r>
          </a:p>
          <a:p>
            <a:r>
              <a:rPr kumimoji="1" lang="ja-JP" altLang="en-US" dirty="0" smtClean="0"/>
              <a:t>大学の大衆化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大学スポーツ</a:t>
            </a:r>
            <a:r>
              <a:rPr lang="ja-JP" altLang="en-US" dirty="0" smtClean="0"/>
              <a:t>の興隆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638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アメリカ大学の特質（１）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数が多い（３０００以上）　大衆化が日本より進んでいる</a:t>
            </a:r>
          </a:p>
          <a:p>
            <a:r>
              <a:rPr lang="ja-JP" altLang="en-US" dirty="0" smtClean="0"/>
              <a:t>学生の中で社会人が３分の１</a:t>
            </a:r>
          </a:p>
          <a:p>
            <a:pPr lvl="1"/>
            <a:r>
              <a:rPr kumimoji="1" lang="ja-JP" altLang="en-US" dirty="0" smtClean="0"/>
              <a:t>キャリアアップ（企業内教育はあまりない）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軍隊勤務後入学（軍隊の特権）</a:t>
            </a:r>
          </a:p>
          <a:p>
            <a:r>
              <a:rPr lang="ja-JP" altLang="en-US" dirty="0" smtClean="0"/>
              <a:t>留学生が多い（アメリカの貿易に寄与）</a:t>
            </a:r>
          </a:p>
          <a:p>
            <a:r>
              <a:rPr lang="ja-JP" altLang="en-US" dirty="0" smtClean="0"/>
              <a:t>トップランクから、条件の未整備な大学まで多様（ｃｆ　世界大学ランキング）</a:t>
            </a:r>
          </a:p>
          <a:p>
            <a:pPr lvl="1"/>
            <a:endParaRPr kumimoji="1"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91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657</Words>
  <Application>Microsoft Office PowerPoint</Application>
  <PresentationFormat>画面に合わせる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7" baseType="lpstr">
      <vt:lpstr>ＭＳ Ｐゴシック</vt:lpstr>
      <vt:lpstr>Arial</vt:lpstr>
      <vt:lpstr>Calibri</vt:lpstr>
      <vt:lpstr>Office ​​テーマ</vt:lpstr>
      <vt:lpstr>アメリカの大学</vt:lpstr>
      <vt:lpstr>アファーマティブ・アクションＡＦ</vt:lpstr>
      <vt:lpstr>Black is beautiful 運動</vt:lpstr>
      <vt:lpstr> バッキ訴訟</vt:lpstr>
      <vt:lpstr>ハーバード白熱教室でのＡＦ議論</vt:lpstr>
      <vt:lpstr>アメリカ大学の発展1</vt:lpstr>
      <vt:lpstr>アメリカ大学の発展2</vt:lpstr>
      <vt:lpstr>アメリカ大学の発展3</vt:lpstr>
      <vt:lpstr>アメリカ大学の特質（１）</vt:lpstr>
      <vt:lpstr>アメリカ大学の特質（２）</vt:lpstr>
      <vt:lpstr>アメリカ大学の特質（３）</vt:lpstr>
      <vt:lpstr>ハーバード大学1</vt:lpstr>
      <vt:lpstr>ハーバード大学2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アメリカの大学</dc:title>
  <dc:creator>Ohta Kazutosi</dc:creator>
  <cp:lastModifiedBy>wakei</cp:lastModifiedBy>
  <cp:revision>36</cp:revision>
  <dcterms:created xsi:type="dcterms:W3CDTF">2012-11-07T07:55:23Z</dcterms:created>
  <dcterms:modified xsi:type="dcterms:W3CDTF">2015-05-17T12:51:03Z</dcterms:modified>
</cp:coreProperties>
</file>