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0" r:id="rId4"/>
    <p:sldId id="271" r:id="rId5"/>
    <p:sldId id="272" r:id="rId6"/>
    <p:sldId id="273" r:id="rId7"/>
    <p:sldId id="274" r:id="rId8"/>
    <p:sldId id="275" r:id="rId9"/>
    <p:sldId id="276" r:id="rId10"/>
    <p:sldId id="277" r:id="rId11"/>
    <p:sldId id="280" r:id="rId12"/>
    <p:sldId id="279" r:id="rId13"/>
    <p:sldId id="281" r:id="rId14"/>
    <p:sldId id="278" r:id="rId15"/>
    <p:sldId id="265" r:id="rId16"/>
    <p:sldId id="260" r:id="rId17"/>
    <p:sldId id="266" r:id="rId18"/>
    <p:sldId id="267" r:id="rId19"/>
    <p:sldId id="262" r:id="rId20"/>
    <p:sldId id="269" r:id="rId21"/>
    <p:sldId id="268" r:id="rId22"/>
    <p:sldId id="261"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49F12E-AC77-4FA6-AF3A-D9CB0F94416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61025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C3977B-3BC7-496F-8C85-1932A2A761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9359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16781C-48A1-4808-ADC7-96B078CE201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34447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E2B2F4-571D-474E-A6AE-654CF766652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6217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6239FC6-EE64-44FF-AB60-CAD94257C02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92708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1C5DC6-2F92-44F0-A95F-EE1AE47CD2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8238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7FC8B19-3198-49FC-970F-F3A8F43371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65070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90113D-0550-4D2B-B3D1-D9BDB84F0D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9592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1A4AF2-209B-4C02-8DE3-EA9B81C70A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0301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38174A-B386-4E2F-89CA-9AD9B44AEA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3652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EEE41A-5F97-434C-BF23-02BA5D07442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275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6563415-E67A-474A-9605-54990A28481F}" type="datetimeFigureOut">
              <a:rPr kumimoji="1" lang="ja-JP" altLang="en-US" smtClean="0"/>
              <a:pPr/>
              <a:t>2015/5/11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4A4618-59D5-4176-8EC7-F63A81E4721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63415-E67A-474A-9605-54990A28481F}" type="datetimeFigureOut">
              <a:rPr kumimoji="1" lang="ja-JP" altLang="en-US" smtClean="0"/>
              <a:pPr/>
              <a:t>2015/5/11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A4618-59D5-4176-8EC7-F63A81E4721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ea typeface="ＭＳ Ｐゴシック" charset="-128"/>
              </a:defRPr>
            </a:lvl1pPr>
          </a:lstStyle>
          <a:p>
            <a:pPr fontAlgn="base">
              <a:spcBef>
                <a:spcPct val="0"/>
              </a:spcBef>
              <a:spcAft>
                <a:spcPct val="0"/>
              </a:spcAft>
              <a:defRPr/>
            </a:pPr>
            <a:fld id="{5FE440C0-F623-4A0E-A974-B1B05D06136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68218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ja.wikipedia.org/wiki/%E3%83%95%E3%82%A1%E3%82%A4%E3%83%AB:Rosaparks.jpg" TargetMode="Externa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ja.wikipedia.org/wiki/%E3%83%95%E3%82%A1%E3%82%A4%E3%83%AB:101st_Airborne_at_Little_Rock_Central_High.jpg" TargetMode="External"/><Relationship Id="rId1" Type="http://schemas.openxmlformats.org/officeDocument/2006/relationships/slideLayout" Target="../slideLayouts/slideLayout18.xml"/><Relationship Id="rId6" Type="http://schemas.openxmlformats.org/officeDocument/2006/relationships/hyperlink" Target="http://ja.wikipedia.org/wiki/%E3%83%95%E3%82%A1%E3%82%A4%E3%83%AB:Little_Rock_Nine_protest.jpg" TargetMode="External"/><Relationship Id="rId5" Type="http://schemas.openxmlformats.org/officeDocument/2006/relationships/image" Target="../media/image4.jpeg"/><Relationship Id="rId4" Type="http://schemas.openxmlformats.org/officeDocument/2006/relationships/hyperlink" Target="http://ja.wikipedia.org/wiki/%E3%83%95%E3%82%A1%E3%82%A4%E3%83%AB:Little_Rock_integration_protest.jp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アメリカ教育３</a:t>
            </a:r>
            <a:endParaRPr kumimoji="1" lang="ja-JP" altLang="en-US" dirty="0"/>
          </a:p>
        </p:txBody>
      </p:sp>
      <p:sp>
        <p:nvSpPr>
          <p:cNvPr id="3" name="サブタイトル 2"/>
          <p:cNvSpPr>
            <a:spLocks noGrp="1"/>
          </p:cNvSpPr>
          <p:nvPr>
            <p:ph type="subTitle" idx="1"/>
          </p:nvPr>
        </p:nvSpPr>
        <p:spPr/>
        <p:txBody>
          <a:bodyPr/>
          <a:lstStyle/>
          <a:p>
            <a:r>
              <a:rPr lang="ja-JP" altLang="en-US" dirty="0" smtClean="0"/>
              <a:t>差別をめぐる教育問題</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ローザ・パークス事件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１９５５年、アラバマ州モントゴメリーのパークスが、黒人用の後部座席ではなく、白人用の前部座席に座り、運転手の注意を無視して逮捕された。</a:t>
            </a:r>
          </a:p>
          <a:p>
            <a:r>
              <a:rPr lang="ja-JP" altLang="en-US" dirty="0" smtClean="0"/>
              <a:t>キング牧師の抗議活動　バスボイコット→大きな成功</a:t>
            </a:r>
            <a:endParaRPr kumimoji="1" lang="ja-JP" altLang="en-US" dirty="0"/>
          </a:p>
        </p:txBody>
      </p:sp>
    </p:spTree>
    <p:extLst>
      <p:ext uri="{BB962C8B-B14F-4D97-AF65-F5344CB8AC3E}">
        <p14:creationId xmlns:p14="http://schemas.microsoft.com/office/powerpoint/2010/main" val="239805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c/c4/Rosaparks.jpg/200px-Rosaparks.jpg">
            <a:hlinkClick r:id="rId2"/>
          </p:cNvPr>
          <p:cNvPicPr>
            <a:picLocks noChangeAspect="1" noChangeArrowheads="1"/>
          </p:cNvPicPr>
          <p:nvPr/>
        </p:nvPicPr>
        <p:blipFill>
          <a:blip r:embed="rId3" cstate="print"/>
          <a:srcRect/>
          <a:stretch>
            <a:fillRect/>
          </a:stretch>
        </p:blipFill>
        <p:spPr bwMode="auto">
          <a:xfrm>
            <a:off x="395536" y="593682"/>
            <a:ext cx="3960440" cy="5643630"/>
          </a:xfrm>
          <a:prstGeom prst="rect">
            <a:avLst/>
          </a:prstGeom>
          <a:noFill/>
        </p:spPr>
      </p:pic>
      <p:pic>
        <p:nvPicPr>
          <p:cNvPr id="1028" name="Picture 4" descr="http://freett.com/globalgospel/jpdiary/2005/rosa13.jpg"/>
          <p:cNvPicPr>
            <a:picLocks noChangeAspect="1" noChangeArrowheads="1"/>
          </p:cNvPicPr>
          <p:nvPr/>
        </p:nvPicPr>
        <p:blipFill>
          <a:blip r:embed="rId4" cstate="print"/>
          <a:srcRect/>
          <a:stretch>
            <a:fillRect/>
          </a:stretch>
        </p:blipFill>
        <p:spPr bwMode="auto">
          <a:xfrm>
            <a:off x="4427983" y="548680"/>
            <a:ext cx="4521431" cy="5832648"/>
          </a:xfrm>
          <a:prstGeom prst="rect">
            <a:avLst/>
          </a:prstGeom>
          <a:noFill/>
        </p:spPr>
      </p:pic>
    </p:spTree>
    <p:extLst>
      <p:ext uri="{BB962C8B-B14F-4D97-AF65-F5344CB8AC3E}">
        <p14:creationId xmlns:p14="http://schemas.microsoft.com/office/powerpoint/2010/main" val="156795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黒人差別と教育</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pPr lvl="0" eaLnBrk="1" hangingPunct="1">
              <a:lnSpc>
                <a:spcPct val="80000"/>
              </a:lnSpc>
            </a:pPr>
            <a:r>
              <a:rPr lang="ja-JP" altLang="en-US" dirty="0">
                <a:solidFill>
                  <a:srgbClr val="000000"/>
                </a:solidFill>
              </a:rPr>
              <a:t>１９５７年、アーカンソウ、リトルロック校</a:t>
            </a:r>
            <a:r>
              <a:rPr lang="ja-JP" altLang="en-US" dirty="0" smtClean="0">
                <a:solidFill>
                  <a:srgbClr val="000000"/>
                </a:solidFill>
              </a:rPr>
              <a:t>事件</a:t>
            </a:r>
          </a:p>
          <a:p>
            <a:pPr lvl="1" eaLnBrk="1" hangingPunct="1">
              <a:lnSpc>
                <a:spcPct val="80000"/>
              </a:lnSpc>
            </a:pPr>
            <a:r>
              <a:rPr lang="ja-JP" altLang="en-US" dirty="0" smtClean="0">
                <a:solidFill>
                  <a:srgbClr val="000000"/>
                </a:solidFill>
              </a:rPr>
              <a:t>入学</a:t>
            </a:r>
            <a:r>
              <a:rPr lang="ja-JP" altLang="en-US" dirty="0">
                <a:solidFill>
                  <a:srgbClr val="000000"/>
                </a:solidFill>
              </a:rPr>
              <a:t>希望</a:t>
            </a:r>
            <a:r>
              <a:rPr lang="en-US" altLang="ja-JP" dirty="0" smtClean="0">
                <a:solidFill>
                  <a:srgbClr val="000000"/>
                </a:solidFill>
              </a:rPr>
              <a:t>80</a:t>
            </a:r>
            <a:r>
              <a:rPr lang="ja-JP" altLang="en-US" dirty="0" smtClean="0">
                <a:solidFill>
                  <a:srgbClr val="000000"/>
                </a:solidFill>
              </a:rPr>
              <a:t>人から</a:t>
            </a:r>
            <a:r>
              <a:rPr lang="en-US" altLang="ja-JP" dirty="0" smtClean="0">
                <a:solidFill>
                  <a:srgbClr val="000000"/>
                </a:solidFill>
              </a:rPr>
              <a:t>9</a:t>
            </a:r>
            <a:r>
              <a:rPr lang="ja-JP" altLang="en-US" dirty="0" smtClean="0">
                <a:solidFill>
                  <a:srgbClr val="000000"/>
                </a:solidFill>
              </a:rPr>
              <a:t>人に入学許可</a:t>
            </a:r>
          </a:p>
          <a:p>
            <a:pPr lvl="1" eaLnBrk="1" hangingPunct="1">
              <a:lnSpc>
                <a:spcPct val="80000"/>
              </a:lnSpc>
            </a:pPr>
            <a:r>
              <a:rPr lang="ja-JP" altLang="en-US" dirty="0" smtClean="0">
                <a:solidFill>
                  <a:srgbClr val="000000"/>
                </a:solidFill>
              </a:rPr>
              <a:t>フォーバス知事が当初</a:t>
            </a:r>
            <a:r>
              <a:rPr lang="ja-JP" altLang="en-US" dirty="0">
                <a:solidFill>
                  <a:srgbClr val="000000"/>
                </a:solidFill>
              </a:rPr>
              <a:t>受け入れ</a:t>
            </a:r>
            <a:r>
              <a:rPr lang="ja-JP" altLang="en-US" dirty="0" smtClean="0">
                <a:solidFill>
                  <a:srgbClr val="000000"/>
                </a:solidFill>
              </a:rPr>
              <a:t>、後拒否</a:t>
            </a:r>
          </a:p>
          <a:p>
            <a:pPr lvl="1" eaLnBrk="1" hangingPunct="1">
              <a:lnSpc>
                <a:spcPct val="80000"/>
              </a:lnSpc>
            </a:pPr>
            <a:r>
              <a:rPr lang="ja-JP" altLang="en-US" dirty="0" smtClean="0">
                <a:solidFill>
                  <a:srgbClr val="000000"/>
                </a:solidFill>
              </a:rPr>
              <a:t>州兵で妨害←連邦軍が派遣され護衛</a:t>
            </a:r>
            <a:endParaRPr lang="ja-JP" altLang="en-US" dirty="0">
              <a:solidFill>
                <a:srgbClr val="000000"/>
              </a:solidFill>
            </a:endParaRPr>
          </a:p>
          <a:p>
            <a:pPr lvl="0" eaLnBrk="1" hangingPunct="1">
              <a:lnSpc>
                <a:spcPct val="80000"/>
              </a:lnSpc>
            </a:pPr>
            <a:r>
              <a:rPr lang="ja-JP" altLang="en-US" dirty="0">
                <a:solidFill>
                  <a:srgbClr val="000000"/>
                </a:solidFill>
              </a:rPr>
              <a:t>１９６</a:t>
            </a:r>
            <a:r>
              <a:rPr lang="en-US" altLang="ja-JP" dirty="0">
                <a:solidFill>
                  <a:srgbClr val="000000"/>
                </a:solidFill>
              </a:rPr>
              <a:t>2</a:t>
            </a:r>
            <a:r>
              <a:rPr lang="ja-JP" altLang="en-US" dirty="0">
                <a:solidFill>
                  <a:srgbClr val="000000"/>
                </a:solidFill>
              </a:rPr>
              <a:t>年メレディス事件（軍隊駐留</a:t>
            </a:r>
            <a:r>
              <a:rPr lang="ja-JP" altLang="en-US" dirty="0" smtClean="0">
                <a:solidFill>
                  <a:srgbClr val="000000"/>
                </a:solidFill>
              </a:rPr>
              <a:t>）</a:t>
            </a:r>
          </a:p>
          <a:p>
            <a:pPr lvl="1" eaLnBrk="1" hangingPunct="1">
              <a:lnSpc>
                <a:spcPct val="80000"/>
              </a:lnSpc>
            </a:pPr>
            <a:r>
              <a:rPr lang="en-US" altLang="ja-JP" dirty="0" smtClean="0">
                <a:solidFill>
                  <a:srgbClr val="000000"/>
                </a:solidFill>
              </a:rPr>
              <a:t>1961</a:t>
            </a:r>
            <a:r>
              <a:rPr lang="ja-JP" altLang="en-US" dirty="0" smtClean="0">
                <a:solidFill>
                  <a:srgbClr val="000000"/>
                </a:solidFill>
              </a:rPr>
              <a:t>年メレディスがミシシッピ大学から入学拒否</a:t>
            </a:r>
            <a:r>
              <a:rPr lang="en-US" altLang="ja-JP" dirty="0" smtClean="0">
                <a:solidFill>
                  <a:srgbClr val="000000"/>
                </a:solidFill>
              </a:rPr>
              <a:t>(</a:t>
            </a:r>
            <a:r>
              <a:rPr lang="ja-JP" altLang="en-US" dirty="0" smtClean="0">
                <a:solidFill>
                  <a:srgbClr val="000000"/>
                </a:solidFill>
              </a:rPr>
              <a:t>願書の遅れという理由</a:t>
            </a:r>
            <a:r>
              <a:rPr lang="en-US" altLang="ja-JP" dirty="0" smtClean="0">
                <a:solidFill>
                  <a:srgbClr val="000000"/>
                </a:solidFill>
              </a:rPr>
              <a:t>)</a:t>
            </a:r>
            <a:endParaRPr lang="ja-JP" altLang="en-US" dirty="0" smtClean="0">
              <a:solidFill>
                <a:srgbClr val="000000"/>
              </a:solidFill>
            </a:endParaRPr>
          </a:p>
          <a:p>
            <a:pPr lvl="1" eaLnBrk="1" hangingPunct="1">
              <a:lnSpc>
                <a:spcPct val="80000"/>
              </a:lnSpc>
            </a:pPr>
            <a:r>
              <a:rPr lang="ja-JP" altLang="en-US" dirty="0" smtClean="0">
                <a:solidFill>
                  <a:srgbClr val="000000"/>
                </a:solidFill>
              </a:rPr>
              <a:t>連邦司法省への要請と提訴→入学許可命令</a:t>
            </a:r>
          </a:p>
          <a:p>
            <a:pPr lvl="1" eaLnBrk="1" hangingPunct="1">
              <a:lnSpc>
                <a:spcPct val="80000"/>
              </a:lnSpc>
            </a:pPr>
            <a:r>
              <a:rPr lang="ja-JP" altLang="en-US" dirty="0" smtClean="0">
                <a:solidFill>
                  <a:srgbClr val="000000"/>
                </a:solidFill>
              </a:rPr>
              <a:t>入学反対の暴力行為</a:t>
            </a:r>
          </a:p>
          <a:p>
            <a:pPr lvl="1" eaLnBrk="1" hangingPunct="1">
              <a:lnSpc>
                <a:spcPct val="80000"/>
              </a:lnSpc>
            </a:pPr>
            <a:r>
              <a:rPr lang="ja-JP" altLang="en-US" dirty="0">
                <a:solidFill>
                  <a:srgbClr val="000000"/>
                </a:solidFill>
              </a:rPr>
              <a:t>黒人生徒・学生保護のため軍隊</a:t>
            </a:r>
          </a:p>
          <a:p>
            <a:pPr lvl="1" eaLnBrk="1" hangingPunct="1">
              <a:lnSpc>
                <a:spcPct val="80000"/>
              </a:lnSpc>
            </a:pPr>
            <a:endParaRPr lang="ja-JP" altLang="en-US" dirty="0" smtClean="0">
              <a:solidFill>
                <a:srgbClr val="000000"/>
              </a:solidFill>
            </a:endParaRPr>
          </a:p>
          <a:p>
            <a:pPr lvl="0" eaLnBrk="1" hangingPunct="1">
              <a:lnSpc>
                <a:spcPct val="80000"/>
              </a:lnSpc>
            </a:pPr>
            <a:endParaRPr lang="ja-JP" altLang="en-US" dirty="0" smtClean="0">
              <a:solidFill>
                <a:srgbClr val="000000"/>
              </a:solidFill>
            </a:endParaRPr>
          </a:p>
          <a:p>
            <a:pPr lvl="0" eaLnBrk="1" hangingPunct="1">
              <a:lnSpc>
                <a:spcPct val="80000"/>
              </a:lnSpc>
            </a:pPr>
            <a:endParaRPr lang="ja-JP" altLang="en-US" dirty="0">
              <a:solidFill>
                <a:srgbClr val="000000"/>
              </a:solidFill>
            </a:endParaRPr>
          </a:p>
          <a:p>
            <a:pPr lvl="0" eaLnBrk="1" hangingPunct="1">
              <a:lnSpc>
                <a:spcPct val="80000"/>
              </a:lnSpc>
              <a:buNone/>
            </a:pPr>
            <a:r>
              <a:rPr lang="ja-JP" altLang="en-US" dirty="0">
                <a:solidFill>
                  <a:srgbClr val="000000"/>
                </a:solidFill>
              </a:rPr>
              <a:t>　　　</a:t>
            </a:r>
          </a:p>
          <a:p>
            <a:endParaRPr kumimoji="1" lang="ja-JP" altLang="en-US" dirty="0"/>
          </a:p>
        </p:txBody>
      </p:sp>
    </p:spTree>
    <p:extLst>
      <p:ext uri="{BB962C8B-B14F-4D97-AF65-F5344CB8AC3E}">
        <p14:creationId xmlns:p14="http://schemas.microsoft.com/office/powerpoint/2010/main" val="3393326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http://upload.wikimedia.org/wikipedia/commons/a/a0/101st_Airborne_at_Little_Rock_Central_High.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ja-JP" altLang="en-US">
              <a:solidFill>
                <a:srgbClr val="000000"/>
              </a:solidFill>
            </a:endParaRPr>
          </a:p>
        </p:txBody>
      </p:sp>
      <p:pic>
        <p:nvPicPr>
          <p:cNvPr id="23556" name="Picture 4" descr="http://upload.wikimedia.org/wikipedia/commons/thumb/a/a0/101st_Airborne_at_Little_Rock_Central_High.jpg/300px-101st_Airborne_at_Little_Rock_Central_High.jpg">
            <a:hlinkClick r:id="rId2"/>
          </p:cNvPr>
          <p:cNvPicPr>
            <a:picLocks noChangeAspect="1" noChangeArrowheads="1"/>
          </p:cNvPicPr>
          <p:nvPr/>
        </p:nvPicPr>
        <p:blipFill>
          <a:blip r:embed="rId3" cstate="print"/>
          <a:srcRect/>
          <a:stretch>
            <a:fillRect/>
          </a:stretch>
        </p:blipFill>
        <p:spPr bwMode="auto">
          <a:xfrm>
            <a:off x="1835696" y="404664"/>
            <a:ext cx="4800533" cy="3168352"/>
          </a:xfrm>
          <a:prstGeom prst="rect">
            <a:avLst/>
          </a:prstGeom>
          <a:noFill/>
        </p:spPr>
      </p:pic>
      <p:pic>
        <p:nvPicPr>
          <p:cNvPr id="23558" name="Picture 6" descr="http://upload.wikimedia.org/wikipedia/commons/thumb/f/fa/Little_Rock_integration_protest.jpg/250px-Little_Rock_integration_protest.jpg">
            <a:hlinkClick r:id="rId4"/>
          </p:cNvPr>
          <p:cNvPicPr>
            <a:picLocks noChangeAspect="1" noChangeArrowheads="1"/>
          </p:cNvPicPr>
          <p:nvPr/>
        </p:nvPicPr>
        <p:blipFill>
          <a:blip r:embed="rId5" cstate="print"/>
          <a:srcRect/>
          <a:stretch>
            <a:fillRect/>
          </a:stretch>
        </p:blipFill>
        <p:spPr bwMode="auto">
          <a:xfrm>
            <a:off x="5004047" y="3645024"/>
            <a:ext cx="4012491" cy="2664296"/>
          </a:xfrm>
          <a:prstGeom prst="rect">
            <a:avLst/>
          </a:prstGeom>
          <a:noFill/>
        </p:spPr>
      </p:pic>
      <p:pic>
        <p:nvPicPr>
          <p:cNvPr id="23560" name="Picture 8" descr="http://upload.wikimedia.org/wikipedia/commons/thumb/6/6a/Little_Rock_Nine_protest.jpg/250px-Little_Rock_Nine_protest.jpg">
            <a:hlinkClick r:id="rId6"/>
          </p:cNvPr>
          <p:cNvPicPr>
            <a:picLocks noChangeAspect="1" noChangeArrowheads="1"/>
          </p:cNvPicPr>
          <p:nvPr/>
        </p:nvPicPr>
        <p:blipFill>
          <a:blip r:embed="rId7" cstate="print"/>
          <a:srcRect/>
          <a:stretch>
            <a:fillRect/>
          </a:stretch>
        </p:blipFill>
        <p:spPr bwMode="auto">
          <a:xfrm>
            <a:off x="179511" y="3645024"/>
            <a:ext cx="4145913" cy="2736304"/>
          </a:xfrm>
          <a:prstGeom prst="rect">
            <a:avLst/>
          </a:prstGeom>
          <a:noFill/>
        </p:spPr>
      </p:pic>
    </p:spTree>
    <p:extLst>
      <p:ext uri="{BB962C8B-B14F-4D97-AF65-F5344CB8AC3E}">
        <p14:creationId xmlns:p14="http://schemas.microsoft.com/office/powerpoint/2010/main" val="1811209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人種差別と教育の新展開</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1964</a:t>
            </a:r>
            <a:r>
              <a:rPr kumimoji="1" lang="ja-JP" altLang="en-US" dirty="0" smtClean="0"/>
              <a:t>年、公民権法→黒人の法的平等</a:t>
            </a:r>
          </a:p>
          <a:p>
            <a:pPr lvl="0" fontAlgn="base">
              <a:lnSpc>
                <a:spcPct val="80000"/>
              </a:lnSpc>
              <a:spcAft>
                <a:spcPct val="0"/>
              </a:spcAft>
              <a:buFontTx/>
              <a:buChar char="•"/>
            </a:pPr>
            <a:r>
              <a:rPr lang="ja-JP" altLang="en-US" kern="0" dirty="0">
                <a:solidFill>
                  <a:srgbClr val="000000"/>
                </a:solidFill>
                <a:latin typeface="Arial"/>
                <a:ea typeface="ＭＳ Ｐゴシック"/>
              </a:rPr>
              <a:t>メルティング・ポットからサラダボール</a:t>
            </a:r>
          </a:p>
          <a:p>
            <a:pPr lvl="1" fontAlgn="base">
              <a:lnSpc>
                <a:spcPct val="80000"/>
              </a:lnSpc>
              <a:spcAft>
                <a:spcPct val="0"/>
              </a:spcAft>
              <a:buNone/>
            </a:pPr>
            <a:r>
              <a:rPr lang="ja-JP" altLang="en-US" sz="2400" kern="0" dirty="0">
                <a:solidFill>
                  <a:srgbClr val="000000"/>
                </a:solidFill>
                <a:latin typeface="Arial"/>
                <a:ea typeface="ＭＳ Ｐゴシック"/>
              </a:rPr>
              <a:t>　  ＷＡＳＰ（イギリス系優越）→白人的価値への同化→多文化主義　</a:t>
            </a:r>
          </a:p>
          <a:p>
            <a:r>
              <a:rPr lang="ja-JP" altLang="en-US" dirty="0" smtClean="0"/>
              <a:t>ヘッドスタート計画</a:t>
            </a:r>
          </a:p>
          <a:p>
            <a:r>
              <a:rPr kumimoji="1" lang="ja-JP" altLang="en-US" dirty="0" smtClean="0"/>
              <a:t>バス通学</a:t>
            </a:r>
          </a:p>
          <a:p>
            <a:r>
              <a:rPr lang="ja-JP" altLang="en-US" dirty="0" smtClean="0"/>
              <a:t>マグネット・スクール</a:t>
            </a:r>
          </a:p>
          <a:p>
            <a:r>
              <a:rPr kumimoji="1" lang="ja-JP" altLang="en-US" dirty="0" smtClean="0"/>
              <a:t>アファーマティブ・アクション</a:t>
            </a:r>
          </a:p>
          <a:p>
            <a:r>
              <a:rPr lang="ja-JP" altLang="en-US" dirty="0" smtClean="0"/>
              <a:t>多文化主義</a:t>
            </a:r>
            <a:r>
              <a:rPr lang="en-US" altLang="ja-JP" dirty="0" smtClean="0"/>
              <a:t>(</a:t>
            </a:r>
            <a:r>
              <a:rPr lang="ja-JP" altLang="en-US" dirty="0" smtClean="0"/>
              <a:t>黒人文化の興隆</a:t>
            </a:r>
            <a:r>
              <a:rPr lang="en-US" altLang="ja-JP" dirty="0" smtClean="0"/>
              <a:t>)</a:t>
            </a:r>
            <a:endParaRPr lang="ja-JP" altLang="en-US" dirty="0" smtClean="0"/>
          </a:p>
          <a:p>
            <a:r>
              <a:rPr kumimoji="1" lang="ja-JP" altLang="en-US" dirty="0" smtClean="0"/>
              <a:t>バイリンガリズム</a:t>
            </a:r>
            <a:r>
              <a:rPr kumimoji="1" lang="en-US" altLang="ja-JP" dirty="0" smtClean="0"/>
              <a:t>(1968</a:t>
            </a:r>
            <a:r>
              <a:rPr kumimoji="1" lang="ja-JP" altLang="en-US" dirty="0" smtClean="0"/>
              <a:t>年バイリンガル法  連邦政府がバイリンガリズムを推奨・補助</a:t>
            </a:r>
            <a:r>
              <a:rPr kumimoji="1" lang="en-US" altLang="ja-JP" dirty="0" smtClean="0"/>
              <a:t>)</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マグネット・スクール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バス</a:t>
            </a:r>
            <a:r>
              <a:rPr kumimoji="1" lang="ja-JP" altLang="en-US" dirty="0" smtClean="0"/>
              <a:t>通学</a:t>
            </a:r>
            <a:r>
              <a:rPr kumimoji="1" lang="en-US" altLang="ja-JP" dirty="0" smtClean="0"/>
              <a:t>(</a:t>
            </a:r>
            <a:r>
              <a:rPr kumimoji="1" lang="ja-JP" altLang="en-US" dirty="0" smtClean="0"/>
              <a:t>失敗</a:t>
            </a:r>
            <a:r>
              <a:rPr kumimoji="1" lang="en-US" altLang="ja-JP" dirty="0" smtClean="0"/>
              <a:t>)</a:t>
            </a:r>
            <a:endParaRPr kumimoji="1" lang="ja-JP" altLang="en-US" dirty="0" smtClean="0"/>
          </a:p>
          <a:p>
            <a:r>
              <a:rPr lang="ja-JP" altLang="en-US" dirty="0" smtClean="0"/>
              <a:t>マグネットスクール（強制的なバス通学に代わって、特色ある教育で生徒を磁石のように惹きつけ、人々の自主性にまかせた人種統合を目的とした学校（１９７０ｓ－１９９０ｓ）通学区指定なし</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ヘッドスタート計画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黒人の環境改善によって、差別をなくそうという国家的取り組み</a:t>
            </a:r>
            <a:r>
              <a:rPr kumimoji="1" lang="en-US" altLang="ja-JP" dirty="0" smtClean="0"/>
              <a:t>(1964</a:t>
            </a:r>
            <a:r>
              <a:rPr kumimoji="1" lang="ja-JP" altLang="en-US" dirty="0" smtClean="0"/>
              <a:t>年から</a:t>
            </a:r>
            <a:r>
              <a:rPr kumimoji="1" lang="en-US" altLang="ja-JP" dirty="0" smtClean="0"/>
              <a:t>)</a:t>
            </a:r>
            <a:endParaRPr kumimoji="1" lang="ja-JP" altLang="en-US" dirty="0" smtClean="0"/>
          </a:p>
          <a:p>
            <a:pPr lvl="1"/>
            <a:r>
              <a:rPr lang="ja-JP" altLang="en-US" dirty="0" smtClean="0"/>
              <a:t>生活環境の改善</a:t>
            </a:r>
            <a:r>
              <a:rPr lang="en-US" altLang="ja-JP" dirty="0" smtClean="0"/>
              <a:t>(</a:t>
            </a:r>
            <a:r>
              <a:rPr lang="ja-JP" altLang="en-US" dirty="0" smtClean="0"/>
              <a:t>食事の提供・医療の提供等</a:t>
            </a:r>
            <a:r>
              <a:rPr lang="en-US" altLang="ja-JP" dirty="0" smtClean="0"/>
              <a:t>)</a:t>
            </a:r>
            <a:endParaRPr lang="ja-JP" altLang="en-US" dirty="0" smtClean="0"/>
          </a:p>
          <a:p>
            <a:pPr lvl="1"/>
            <a:r>
              <a:rPr kumimoji="1" lang="ja-JP" altLang="en-US" dirty="0" smtClean="0"/>
              <a:t>教育的活動</a:t>
            </a:r>
          </a:p>
          <a:p>
            <a:r>
              <a:rPr lang="ja-JP" altLang="en-US" dirty="0" smtClean="0"/>
              <a:t>活動する団体への補助が主体</a:t>
            </a:r>
          </a:p>
          <a:p>
            <a:r>
              <a:rPr kumimoji="1" lang="ja-JP" altLang="en-US" dirty="0" smtClean="0"/>
              <a:t>もっとも有名な成果は、セサミ・ストリート</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大学授業資料\国際教育論\thGASFSYCA.jpg"/>
          <p:cNvPicPr>
            <a:picLocks noChangeAspect="1" noChangeArrowheads="1"/>
          </p:cNvPicPr>
          <p:nvPr/>
        </p:nvPicPr>
        <p:blipFill>
          <a:blip r:embed="rId2" cstate="print"/>
          <a:srcRect/>
          <a:stretch>
            <a:fillRect/>
          </a:stretch>
        </p:blipFill>
        <p:spPr bwMode="auto">
          <a:xfrm>
            <a:off x="1691680" y="188640"/>
            <a:ext cx="7056784" cy="5033839"/>
          </a:xfrm>
          <a:prstGeom prst="rect">
            <a:avLst/>
          </a:prstGeom>
          <a:noFill/>
        </p:spPr>
      </p:pic>
      <p:sp>
        <p:nvSpPr>
          <p:cNvPr id="3" name="テキスト ボックス 2"/>
          <p:cNvSpPr txBox="1"/>
          <p:nvPr/>
        </p:nvSpPr>
        <p:spPr>
          <a:xfrm>
            <a:off x="611560" y="5517232"/>
            <a:ext cx="7488832" cy="1200329"/>
          </a:xfrm>
          <a:prstGeom prst="rect">
            <a:avLst/>
          </a:prstGeom>
          <a:noFill/>
        </p:spPr>
        <p:txBody>
          <a:bodyPr wrap="square" rtlCol="0">
            <a:spAutoFit/>
          </a:bodyPr>
          <a:lstStyle/>
          <a:p>
            <a:r>
              <a:rPr lang="en-US" altLang="ja-JP" dirty="0" smtClean="0"/>
              <a:t>http://www.bing.com/images/search?q=%e3%82%bb%e3%82%b5%e3%83%9f%e3%82%b9%e3%83%88%e3%83%aa%e3%83%bc%e3%83%88&amp;qpvt=%e3%82%bb%e3%82%b5%e3%83%9f%e3%82%b9%e3%83%88%e3%83%aa%e3%83%bc%e3%83%88&amp;FORM=IGRE</a:t>
            </a:r>
            <a:endParaRPr kumimoji="1" lang="ja-JP" altLang="en-US" dirty="0"/>
          </a:p>
        </p:txBody>
      </p:sp>
      <p:sp>
        <p:nvSpPr>
          <p:cNvPr id="4" name="テキスト ボックス 3"/>
          <p:cNvSpPr txBox="1"/>
          <p:nvPr/>
        </p:nvSpPr>
        <p:spPr>
          <a:xfrm>
            <a:off x="1013991" y="260648"/>
            <a:ext cx="461665" cy="4536504"/>
          </a:xfrm>
          <a:prstGeom prst="rect">
            <a:avLst/>
          </a:prstGeom>
          <a:noFill/>
        </p:spPr>
        <p:txBody>
          <a:bodyPr vert="eaVert" wrap="square" rtlCol="0">
            <a:spAutoFit/>
          </a:bodyPr>
          <a:lstStyle/>
          <a:p>
            <a:r>
              <a:rPr kumimoji="1" lang="ja-JP" altLang="en-US" b="1" dirty="0" smtClean="0"/>
              <a:t>セサミ・ストリートの画像</a:t>
            </a:r>
            <a:endParaRPr kumimoji="1" lang="ja-JP" alt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アファーマティブ・アクション</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現代アメリカ教育の最大の争点のひとつ</a:t>
            </a:r>
          </a:p>
          <a:p>
            <a:r>
              <a:rPr kumimoji="1" lang="ja-JP" altLang="en-US" dirty="0" smtClean="0"/>
              <a:t>マイノリティに対する積極的差別是正措置</a:t>
            </a:r>
          </a:p>
          <a:p>
            <a:pPr lvl="1"/>
            <a:r>
              <a:rPr lang="ja-JP" altLang="en-US" dirty="0" smtClean="0"/>
              <a:t>公民権法とジョンソンの行政命令による</a:t>
            </a:r>
          </a:p>
          <a:p>
            <a:pPr lvl="1"/>
            <a:r>
              <a:rPr kumimoji="1" lang="ja-JP" altLang="en-US" dirty="0" smtClean="0"/>
              <a:t>義務は連邦政府と契約する</a:t>
            </a:r>
            <a:r>
              <a:rPr kumimoji="1" lang="ja-JP" altLang="en-US" dirty="0"/>
              <a:t>企業</a:t>
            </a:r>
            <a:r>
              <a:rPr kumimoji="1" lang="ja-JP" altLang="en-US" dirty="0" smtClean="0"/>
              <a:t>・団体だが、広い範囲で行なわれるようになった。</a:t>
            </a:r>
          </a:p>
          <a:p>
            <a:pPr lvl="1"/>
            <a:r>
              <a:rPr lang="ja-JP" altLang="en-US" dirty="0" smtClean="0"/>
              <a:t>機会の平等</a:t>
            </a:r>
            <a:r>
              <a:rPr lang="ja-JP" altLang="en-US" dirty="0"/>
              <a:t>ではなく</a:t>
            </a:r>
            <a:r>
              <a:rPr lang="ja-JP" altLang="en-US" dirty="0" smtClean="0"/>
              <a:t>、結果の平等論</a:t>
            </a:r>
            <a:r>
              <a:rPr lang="ja-JP" altLang="en-US" dirty="0"/>
              <a:t>に</a:t>
            </a:r>
            <a:r>
              <a:rPr lang="ja-JP" altLang="en-US" dirty="0" smtClean="0"/>
              <a:t>よる</a:t>
            </a:r>
          </a:p>
          <a:p>
            <a:r>
              <a:rPr lang="ja-JP" altLang="en-US" dirty="0" smtClean="0"/>
              <a:t>逆差別</a:t>
            </a:r>
            <a:r>
              <a:rPr lang="ja-JP" altLang="en-US" dirty="0"/>
              <a:t>と</a:t>
            </a:r>
            <a:r>
              <a:rPr lang="ja-JP" altLang="en-US" dirty="0" smtClean="0"/>
              <a:t>いう批判（バッキ訴訟）</a:t>
            </a:r>
          </a:p>
          <a:p>
            <a:r>
              <a:rPr lang="ja-JP" altLang="en-US" dirty="0" smtClean="0"/>
              <a:t>黒人をかえって</a:t>
            </a:r>
            <a:r>
              <a:rPr lang="ja-JP" altLang="en-US" dirty="0"/>
              <a:t>だめ</a:t>
            </a:r>
            <a:r>
              <a:rPr lang="ja-JP" altLang="en-US" dirty="0" smtClean="0"/>
              <a:t>に</a:t>
            </a:r>
            <a:r>
              <a:rPr lang="ja-JP" altLang="en-US" dirty="0"/>
              <a:t>すると</a:t>
            </a:r>
            <a:r>
              <a:rPr lang="ja-JP" altLang="en-US" dirty="0" smtClean="0"/>
              <a:t>いう黒人から</a:t>
            </a:r>
            <a:r>
              <a:rPr lang="ja-JP" altLang="en-US" dirty="0"/>
              <a:t>の</a:t>
            </a:r>
            <a:r>
              <a:rPr lang="ja-JP" altLang="en-US" dirty="0" smtClean="0"/>
              <a:t>批判も</a:t>
            </a:r>
            <a:r>
              <a:rPr lang="ja-JP" altLang="en-US" dirty="0"/>
              <a:t>ある</a:t>
            </a:r>
            <a:endParaRPr lang="ja-JP" altLang="en-US"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Black</a:t>
            </a:r>
            <a:r>
              <a:rPr kumimoji="1" lang="ja-JP" altLang="en-US" dirty="0" smtClean="0"/>
              <a:t> </a:t>
            </a:r>
            <a:r>
              <a:rPr kumimoji="1" lang="en-US" altLang="ja-JP" dirty="0" smtClean="0"/>
              <a:t>is</a:t>
            </a:r>
            <a:r>
              <a:rPr kumimoji="1" lang="ja-JP" altLang="en-US" dirty="0" smtClean="0"/>
              <a:t> </a:t>
            </a:r>
            <a:r>
              <a:rPr kumimoji="1" lang="en-US" altLang="ja-JP" dirty="0" smtClean="0"/>
              <a:t>beautiful</a:t>
            </a:r>
            <a:r>
              <a:rPr kumimoji="1" lang="ja-JP" altLang="en-US" dirty="0" smtClean="0"/>
              <a:t> 運動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バイリンガリズム</a:t>
            </a:r>
          </a:p>
          <a:p>
            <a:r>
              <a:rPr lang="ja-JP" altLang="en-US" dirty="0" smtClean="0"/>
              <a:t>黒人文化</a:t>
            </a:r>
          </a:p>
          <a:p>
            <a:pPr lvl="1"/>
            <a:r>
              <a:rPr kumimoji="1" lang="en-US" altLang="ja-JP" dirty="0" smtClean="0"/>
              <a:t>1960</a:t>
            </a:r>
            <a:r>
              <a:rPr kumimoji="1" lang="ja-JP" altLang="en-US" dirty="0" smtClean="0"/>
              <a:t>年代に始まる、黒人文化の再認識・創造のための運動</a:t>
            </a:r>
          </a:p>
          <a:p>
            <a:pPr lvl="1"/>
            <a:r>
              <a:rPr lang="ja-JP" altLang="en-US" dirty="0" smtClean="0"/>
              <a:t>白人文化が優位という意識が、黒人自身の内的差別意識</a:t>
            </a:r>
            <a:r>
              <a:rPr lang="en-US" altLang="ja-JP" dirty="0" smtClean="0"/>
              <a:t>(</a:t>
            </a:r>
            <a:r>
              <a:rPr lang="ja-JP" altLang="en-US" dirty="0" smtClean="0"/>
              <a:t>劣等感</a:t>
            </a:r>
            <a:r>
              <a:rPr lang="en-US" altLang="ja-JP" dirty="0" smtClean="0"/>
              <a:t>)</a:t>
            </a:r>
            <a:r>
              <a:rPr lang="ja-JP" altLang="en-US" dirty="0" smtClean="0"/>
              <a:t>があり、それを打破する意味もあった</a:t>
            </a:r>
          </a:p>
          <a:p>
            <a:pPr lvl="1"/>
            <a:r>
              <a:rPr lang="en-US" altLang="ja-JP" dirty="0" smtClean="0"/>
              <a:t>http://blackamericaweb.com/2013/11/26/little-known-black-history-fact-black-is-beautiful/</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黒人奴隷の歴史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1619</a:t>
            </a:r>
            <a:r>
              <a:rPr kumimoji="1" lang="ja-JP" altLang="en-US" dirty="0" smtClean="0"/>
              <a:t>年、</a:t>
            </a:r>
            <a:r>
              <a:rPr kumimoji="1" lang="en-US" altLang="ja-JP" dirty="0" smtClean="0"/>
              <a:t>20</a:t>
            </a:r>
            <a:r>
              <a:rPr kumimoji="1" lang="ja-JP" altLang="en-US" dirty="0" smtClean="0"/>
              <a:t>人の黒人がジェームズタウンに</a:t>
            </a:r>
          </a:p>
          <a:p>
            <a:r>
              <a:rPr lang="en-US" altLang="ja-JP" dirty="0" smtClean="0"/>
              <a:t>1641</a:t>
            </a:r>
            <a:r>
              <a:rPr lang="ja-JP" altLang="en-US" dirty="0" smtClean="0"/>
              <a:t>年、マサチューセッツ州で奴隷制度</a:t>
            </a:r>
          </a:p>
          <a:p>
            <a:pPr lvl="1"/>
            <a:r>
              <a:rPr kumimoji="1" lang="ja-JP" altLang="en-US" dirty="0" smtClean="0"/>
              <a:t>北部は家政婦や労働者が多かった</a:t>
            </a:r>
          </a:p>
          <a:p>
            <a:pPr lvl="1"/>
            <a:r>
              <a:rPr lang="ja-JP" altLang="en-US" dirty="0" smtClean="0"/>
              <a:t>南部ではプランテーションでの奴隷</a:t>
            </a:r>
          </a:p>
          <a:p>
            <a:r>
              <a:rPr kumimoji="1" lang="ja-JP" altLang="en-US" dirty="0" smtClean="0"/>
              <a:t>独立革命以後、北部では廃止の動向</a:t>
            </a:r>
          </a:p>
          <a:p>
            <a:r>
              <a:rPr lang="en-US" altLang="ja-JP" dirty="0" smtClean="0"/>
              <a:t>1808</a:t>
            </a:r>
            <a:r>
              <a:rPr lang="ja-JP" altLang="en-US" dirty="0" smtClean="0"/>
              <a:t>年、南部で奴隷貿易廃止</a:t>
            </a:r>
            <a:r>
              <a:rPr lang="en-US" altLang="ja-JP" dirty="0" smtClean="0"/>
              <a:t>(</a:t>
            </a:r>
            <a:r>
              <a:rPr lang="ja-JP" altLang="en-US" dirty="0" smtClean="0"/>
              <a:t>実効性なし</a:t>
            </a:r>
            <a:r>
              <a:rPr lang="en-US" altLang="ja-JP" dirty="0" smtClean="0"/>
              <a:t>)</a:t>
            </a:r>
            <a:endParaRPr lang="ja-JP" altLang="en-US" dirty="0" smtClean="0"/>
          </a:p>
          <a:p>
            <a:r>
              <a:rPr kumimoji="1" lang="en-US" altLang="ja-JP" dirty="0" smtClean="0"/>
              <a:t>1863</a:t>
            </a:r>
            <a:r>
              <a:rPr kumimoji="1" lang="ja-JP" altLang="en-US" dirty="0" smtClean="0"/>
              <a:t>年、リンカーンの奴隷解放宣言</a:t>
            </a:r>
          </a:p>
          <a:p>
            <a:r>
              <a:rPr lang="en-US" altLang="ja-JP" dirty="0" smtClean="0"/>
              <a:t>1865</a:t>
            </a:r>
            <a:r>
              <a:rPr lang="ja-JP" altLang="en-US" dirty="0" smtClean="0"/>
              <a:t>年、憲法修正</a:t>
            </a:r>
            <a:r>
              <a:rPr lang="en-US" altLang="ja-JP" dirty="0" smtClean="0"/>
              <a:t>13</a:t>
            </a:r>
            <a:r>
              <a:rPr lang="ja-JP" altLang="en-US" dirty="0" smtClean="0"/>
              <a:t>条で禁止</a:t>
            </a:r>
            <a:endParaRPr kumimoji="1" lang="ja-JP" altLang="en-US" dirty="0"/>
          </a:p>
        </p:txBody>
      </p:sp>
    </p:spTree>
    <p:extLst>
      <p:ext uri="{BB962C8B-B14F-4D97-AF65-F5344CB8AC3E}">
        <p14:creationId xmlns:p14="http://schemas.microsoft.com/office/powerpoint/2010/main" val="3055108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バッキ訴訟</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1974</a:t>
            </a:r>
            <a:r>
              <a:rPr kumimoji="1" lang="ja-JP" altLang="en-US" dirty="0" smtClean="0"/>
              <a:t>年、白人のバッキが、カリフォルニア大学医学部を不合格→点数上合格しているので、不当と提訴</a:t>
            </a:r>
          </a:p>
          <a:p>
            <a:r>
              <a:rPr lang="ja-JP" altLang="en-US" dirty="0" smtClean="0"/>
              <a:t>州最高裁、バッキの入学を認め、人種別枠は不当と認定→大学が上告</a:t>
            </a:r>
            <a:r>
              <a:rPr lang="en-US" altLang="ja-JP" dirty="0" smtClean="0"/>
              <a:t>(</a:t>
            </a:r>
            <a:r>
              <a:rPr lang="ja-JP" altLang="en-US" dirty="0" smtClean="0"/>
              <a:t>連邦最高裁へ</a:t>
            </a:r>
            <a:r>
              <a:rPr lang="en-US" altLang="ja-JP" dirty="0" smtClean="0"/>
              <a:t>)</a:t>
            </a:r>
            <a:endParaRPr lang="ja-JP" altLang="en-US" dirty="0" smtClean="0"/>
          </a:p>
          <a:p>
            <a:r>
              <a:rPr kumimoji="1" lang="en-US" altLang="ja-JP" dirty="0" smtClean="0"/>
              <a:t>1978</a:t>
            </a:r>
            <a:r>
              <a:rPr kumimoji="1" lang="ja-JP" altLang="en-US" dirty="0" smtClean="0"/>
              <a:t>年、連邦最高裁判決、バッキ入学と特別入学方針をともに許容</a:t>
            </a:r>
            <a:r>
              <a:rPr kumimoji="1" lang="en-US" altLang="ja-JP" dirty="0" smtClean="0"/>
              <a:t>(</a:t>
            </a:r>
            <a:r>
              <a:rPr lang="ja-JP" altLang="en-US" dirty="0" smtClean="0"/>
              <a:t>かえって議論を白熱化させる結果</a:t>
            </a:r>
            <a:r>
              <a:rPr lang="en-US" altLang="ja-JP" dirty="0" smtClean="0"/>
              <a:t>)</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その他の流れ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スプートニクショックから、高水準の科学教育</a:t>
            </a:r>
          </a:p>
          <a:p>
            <a:pPr lvl="1"/>
            <a:r>
              <a:rPr kumimoji="1" lang="ja-JP" altLang="en-US" dirty="0" smtClean="0"/>
              <a:t>国防教育法</a:t>
            </a:r>
          </a:p>
          <a:p>
            <a:pPr lvl="1"/>
            <a:r>
              <a:rPr kumimoji="1" lang="ja-JP" altLang="en-US" dirty="0" smtClean="0"/>
              <a:t>高校生用の教科書</a:t>
            </a:r>
            <a:r>
              <a:rPr kumimoji="1" lang="en-US" altLang="ja-JP" dirty="0" smtClean="0"/>
              <a:t>(PSSC</a:t>
            </a:r>
            <a:r>
              <a:rPr kumimoji="1" lang="ja-JP" altLang="en-US" dirty="0" smtClean="0"/>
              <a:t>物理は日本でも出版</a:t>
            </a:r>
            <a:r>
              <a:rPr kumimoji="1" lang="en-US" altLang="ja-JP" dirty="0" smtClean="0"/>
              <a:t>)</a:t>
            </a:r>
            <a:endParaRPr kumimoji="1" lang="ja-JP" altLang="en-US" dirty="0" smtClean="0"/>
          </a:p>
          <a:p>
            <a:r>
              <a:rPr lang="ja-JP" altLang="en-US" dirty="0" smtClean="0"/>
              <a:t>多様なニーズに応じた教育</a:t>
            </a:r>
          </a:p>
          <a:p>
            <a:pPr lvl="1"/>
            <a:r>
              <a:rPr kumimoji="1" lang="ja-JP" altLang="en-US" dirty="0" smtClean="0"/>
              <a:t>チャータースクール</a:t>
            </a:r>
          </a:p>
          <a:p>
            <a:pPr lvl="1"/>
            <a:r>
              <a:rPr lang="ja-JP" altLang="en-US" dirty="0" smtClean="0"/>
              <a:t>ホームスクール</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修正１３条（１８６５年）</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第１節  奴隷またはその意に反する苦役は、当事者が適法に有罪判決を受けた犯罪に対する処罰の場合を除いては、合衆国またはその権限の及ぶいかなる場所においても存在してはならない。</a:t>
            </a:r>
          </a:p>
          <a:p>
            <a:r>
              <a:rPr lang="ja-JP" altLang="en-US" dirty="0" smtClean="0"/>
              <a:t>第２節  連邦議会は、適当な法律で本条を執行する権限を有する。</a:t>
            </a:r>
          </a:p>
          <a:p>
            <a:endParaRPr kumimoji="1" lang="ja-JP" altLang="en-US" dirty="0"/>
          </a:p>
        </p:txBody>
      </p:sp>
    </p:spTree>
    <p:extLst>
      <p:ext uri="{BB962C8B-B14F-4D97-AF65-F5344CB8AC3E}">
        <p14:creationId xmlns:p14="http://schemas.microsoft.com/office/powerpoint/2010/main" val="301954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最初の法の下の平等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アメリカ憲法　修正１４条（１８６８年）第１節</a:t>
            </a:r>
          </a:p>
          <a:p>
            <a:r>
              <a:rPr lang="ja-JP" altLang="en-US" sz="2800" dirty="0" smtClean="0"/>
              <a:t>合衆国に生まれ、または帰化し、その管轄権に服しているすべての人は、合衆国及びそれぞれの居住する州の市民である。いかなる州も、合衆国の市民の特権または免除を縮減する法律を制定し執行してはならない。いかなる州も、人から法のデュー・プロセスによらずして生命、自由もしくは財産を剥奪してはならない。またいかなる州も、その管轄権の中で何人にも法の平等な保護を否定してはならない。</a:t>
            </a:r>
            <a:endParaRPr kumimoji="1" lang="ja-JP" altLang="en-US" sz="2800" dirty="0"/>
          </a:p>
        </p:txBody>
      </p:sp>
    </p:spTree>
    <p:extLst>
      <p:ext uri="{BB962C8B-B14F-4D97-AF65-F5344CB8AC3E}">
        <p14:creationId xmlns:p14="http://schemas.microsoft.com/office/powerpoint/2010/main" val="162093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何故黒人奴隷なのか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北部は工業中心で、奴隷は不要</a:t>
            </a:r>
            <a:r>
              <a:rPr kumimoji="1" lang="en-US" altLang="ja-JP" dirty="0" smtClean="0"/>
              <a:t>(</a:t>
            </a:r>
            <a:r>
              <a:rPr kumimoji="1" lang="ja-JP" altLang="en-US" dirty="0" smtClean="0"/>
              <a:t>機械で代替</a:t>
            </a:r>
            <a:r>
              <a:rPr kumimoji="1" lang="en-US" altLang="ja-JP" dirty="0" smtClean="0"/>
              <a:t>)</a:t>
            </a:r>
            <a:r>
              <a:rPr kumimoji="1" lang="ja-JP" altLang="en-US" dirty="0" smtClean="0"/>
              <a:t>であるばかりか、産業にとってマイナス</a:t>
            </a:r>
            <a:r>
              <a:rPr kumimoji="1" lang="en-US" altLang="ja-JP" dirty="0" smtClean="0"/>
              <a:t>(</a:t>
            </a:r>
            <a:r>
              <a:rPr kumimoji="1" lang="ja-JP" altLang="en-US" dirty="0" smtClean="0"/>
              <a:t>購買力がない</a:t>
            </a:r>
            <a:r>
              <a:rPr kumimoji="1" lang="en-US" altLang="ja-JP" dirty="0" smtClean="0"/>
              <a:t>)</a:t>
            </a:r>
            <a:r>
              <a:rPr kumimoji="1" lang="ja-JP" altLang="en-US" dirty="0" smtClean="0"/>
              <a:t>だった。→奴隷制廃止の方向</a:t>
            </a:r>
          </a:p>
          <a:p>
            <a:r>
              <a:rPr lang="ja-JP" altLang="en-US" dirty="0" smtClean="0"/>
              <a:t>南部は、大規模な人手を必要とする農業中心で、取引先は工場主なので、市民の購買力はあまり必要でない。</a:t>
            </a:r>
          </a:p>
          <a:p>
            <a:pPr lvl="1"/>
            <a:r>
              <a:rPr lang="ja-JP" altLang="en-US" dirty="0" smtClean="0"/>
              <a:t>原住民は逃亡、白人は人件費が高く、逃げられないで、安価な黒人が最適だった。</a:t>
            </a:r>
          </a:p>
          <a:p>
            <a:r>
              <a:rPr lang="en-US" altLang="ja-JP" dirty="0" err="1" smtClean="0"/>
              <a:t>Cf</a:t>
            </a:r>
            <a:r>
              <a:rPr lang="ja-JP" altLang="en-US" dirty="0" smtClean="0"/>
              <a:t> 奴隷と農奴の違いは</a:t>
            </a:r>
            <a:r>
              <a:rPr lang="en-US" altLang="ja-JP" dirty="0" smtClean="0"/>
              <a:t>?</a:t>
            </a:r>
            <a:endParaRPr lang="ja-JP" altLang="en-US" dirty="0" smtClean="0"/>
          </a:p>
          <a:p>
            <a:endParaRPr kumimoji="1" lang="ja-JP" altLang="en-US" dirty="0"/>
          </a:p>
        </p:txBody>
      </p:sp>
    </p:spTree>
    <p:extLst>
      <p:ext uri="{BB962C8B-B14F-4D97-AF65-F5344CB8AC3E}">
        <p14:creationId xmlns:p14="http://schemas.microsoft.com/office/powerpoint/2010/main" val="157528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奴隷廃止運動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植民当初から、クウェーカー教徒は否定</a:t>
            </a:r>
          </a:p>
          <a:p>
            <a:r>
              <a:rPr lang="en-US" altLang="ja-JP" dirty="0" smtClean="0"/>
              <a:t>1775</a:t>
            </a:r>
            <a:r>
              <a:rPr lang="ja-JP" altLang="en-US" dirty="0" smtClean="0"/>
              <a:t>年、フランクリンが「奴隷制反対協会」</a:t>
            </a:r>
          </a:p>
          <a:p>
            <a:r>
              <a:rPr kumimoji="1" lang="en-US" altLang="ja-JP" dirty="0" smtClean="0"/>
              <a:t>1787</a:t>
            </a:r>
            <a:r>
              <a:rPr kumimoji="1" lang="ja-JP" altLang="en-US" dirty="0" smtClean="0"/>
              <a:t>年、北部条例で奴隷禁止</a:t>
            </a:r>
            <a:r>
              <a:rPr kumimoji="1" lang="en-US" altLang="ja-JP" dirty="0" smtClean="0"/>
              <a:t>(</a:t>
            </a:r>
            <a:r>
              <a:rPr kumimoji="1" lang="ja-JP" altLang="en-US" dirty="0" smtClean="0"/>
              <a:t>南部は拡大</a:t>
            </a:r>
            <a:r>
              <a:rPr kumimoji="1" lang="en-US" altLang="ja-JP" dirty="0" smtClean="0"/>
              <a:t>)</a:t>
            </a:r>
            <a:endParaRPr kumimoji="1" lang="ja-JP" altLang="en-US" dirty="0" smtClean="0"/>
          </a:p>
          <a:p>
            <a:r>
              <a:rPr lang="en-US" altLang="ja-JP" dirty="0" smtClean="0"/>
              <a:t>1820</a:t>
            </a:r>
            <a:r>
              <a:rPr lang="ja-JP" altLang="en-US" dirty="0" smtClean="0"/>
              <a:t>年代以後、奴隷制度の議論活発化</a:t>
            </a:r>
          </a:p>
          <a:p>
            <a:r>
              <a:rPr kumimoji="1" lang="en-US" altLang="ja-JP" dirty="0" smtClean="0"/>
              <a:t>1854</a:t>
            </a:r>
            <a:r>
              <a:rPr kumimoji="1" lang="ja-JP" altLang="en-US" dirty="0" smtClean="0"/>
              <a:t>年、ストウ夫人「アンクルトムズ・ケビン」</a:t>
            </a:r>
          </a:p>
          <a:p>
            <a:r>
              <a:rPr lang="en-US" altLang="ja-JP" dirty="0" smtClean="0"/>
              <a:t>1861</a:t>
            </a:r>
            <a:r>
              <a:rPr lang="ja-JP" altLang="en-US" dirty="0" smtClean="0"/>
              <a:t>年、南北戦争</a:t>
            </a:r>
            <a:endParaRPr kumimoji="1" lang="ja-JP" altLang="en-US" dirty="0" smtClean="0"/>
          </a:p>
          <a:p>
            <a:endParaRPr kumimoji="1" lang="ja-JP" altLang="en-US" dirty="0"/>
          </a:p>
        </p:txBody>
      </p:sp>
    </p:spTree>
    <p:extLst>
      <p:ext uri="{BB962C8B-B14F-4D97-AF65-F5344CB8AC3E}">
        <p14:creationId xmlns:p14="http://schemas.microsoft.com/office/powerpoint/2010/main" val="317441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その後の黒人差別</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1870</a:t>
            </a:r>
            <a:r>
              <a:rPr kumimoji="1" lang="ja-JP" altLang="en-US" dirty="0" smtClean="0"/>
              <a:t>年代以後、ジム・クロー法 生活のほとんどの領域で、白人と黒人</a:t>
            </a:r>
            <a:r>
              <a:rPr kumimoji="1" lang="en-US" altLang="ja-JP" dirty="0" smtClean="0"/>
              <a:t>(colored)</a:t>
            </a:r>
            <a:r>
              <a:rPr kumimoji="1" lang="ja-JP" altLang="en-US" dirty="0" smtClean="0"/>
              <a:t>を区分</a:t>
            </a:r>
            <a:r>
              <a:rPr kumimoji="1" lang="en-US" altLang="ja-JP" dirty="0" smtClean="0"/>
              <a:t>(</a:t>
            </a:r>
            <a:r>
              <a:rPr kumimoji="1" lang="ja-JP" altLang="en-US" dirty="0" smtClean="0"/>
              <a:t>アパルトヘイトと同じ</a:t>
            </a:r>
            <a:r>
              <a:rPr kumimoji="1" lang="en-US" altLang="ja-JP" dirty="0" smtClean="0"/>
              <a:t>)</a:t>
            </a:r>
            <a:endParaRPr kumimoji="1" lang="ja-JP" altLang="en-US" dirty="0" smtClean="0"/>
          </a:p>
          <a:p>
            <a:r>
              <a:rPr lang="en-US" altLang="ja-JP" dirty="0" smtClean="0"/>
              <a:t>1950</a:t>
            </a:r>
            <a:r>
              <a:rPr lang="ja-JP" altLang="en-US" dirty="0" smtClean="0"/>
              <a:t>年代になって、黒人運動が全社会的となり、裁判で意見判決が出るように</a:t>
            </a:r>
            <a:r>
              <a:rPr lang="en-US" altLang="ja-JP" dirty="0" smtClean="0"/>
              <a:t>(</a:t>
            </a:r>
            <a:r>
              <a:rPr lang="ja-JP" altLang="en-US" dirty="0" smtClean="0"/>
              <a:t>後述</a:t>
            </a:r>
            <a:r>
              <a:rPr lang="en-US" altLang="ja-JP" dirty="0" smtClean="0"/>
              <a:t>)</a:t>
            </a:r>
            <a:endParaRPr lang="ja-JP" altLang="en-US" dirty="0" smtClean="0"/>
          </a:p>
          <a:p>
            <a:r>
              <a:rPr kumimoji="1" lang="en-US" altLang="ja-JP" dirty="0" smtClean="0"/>
              <a:t>1964,65</a:t>
            </a:r>
            <a:r>
              <a:rPr kumimoji="1" lang="ja-JP" altLang="en-US" dirty="0" smtClean="0"/>
              <a:t>年に公民権法成立</a:t>
            </a:r>
          </a:p>
          <a:p>
            <a:r>
              <a:rPr lang="ja-JP" altLang="en-US" dirty="0" smtClean="0"/>
              <a:t>以後様々な</a:t>
            </a:r>
            <a:r>
              <a:rPr lang="ja-JP" altLang="en-US" dirty="0" smtClean="0"/>
              <a:t>議論</a:t>
            </a:r>
          </a:p>
          <a:p>
            <a:pPr marL="0" indent="0">
              <a:buNone/>
            </a:pPr>
            <a:r>
              <a:rPr lang="ja-JP" altLang="en-US" dirty="0" smtClean="0"/>
              <a:t>　　ｃｆマルクス「ユダヤ人問題」　　</a:t>
            </a:r>
            <a:endParaRPr lang="en-US" altLang="ja-JP" dirty="0" smtClean="0"/>
          </a:p>
          <a:p>
            <a:pPr marL="0" indent="0">
              <a:buNone/>
            </a:pPr>
            <a:r>
              <a:rPr lang="ja-JP" altLang="en-US" dirty="0"/>
              <a:t>　</a:t>
            </a:r>
            <a:r>
              <a:rPr lang="ja-JP" altLang="en-US" dirty="0" smtClean="0"/>
              <a:t>　ｃｆ　</a:t>
            </a:r>
            <a:r>
              <a:rPr lang="ja-JP" altLang="en-US" dirty="0" smtClean="0"/>
              <a:t>ＫＫＫ（</a:t>
            </a:r>
            <a:r>
              <a:rPr lang="en-US" altLang="ja-JP" dirty="0" smtClean="0"/>
              <a:t>Ku</a:t>
            </a:r>
            <a:r>
              <a:rPr lang="ja-JP" altLang="en-US" dirty="0" smtClean="0"/>
              <a:t> </a:t>
            </a:r>
            <a:r>
              <a:rPr lang="en-US" altLang="ja-JP" dirty="0" smtClean="0"/>
              <a:t>Klux</a:t>
            </a:r>
            <a:r>
              <a:rPr lang="ja-JP" altLang="en-US" dirty="0" smtClean="0"/>
              <a:t> </a:t>
            </a:r>
            <a:r>
              <a:rPr lang="en-US" altLang="ja-JP" dirty="0" smtClean="0"/>
              <a:t>Klan)</a:t>
            </a:r>
            <a:endParaRPr kumimoji="1" lang="ja-JP" altLang="en-US" dirty="0"/>
          </a:p>
        </p:txBody>
      </p:sp>
    </p:spTree>
    <p:extLst>
      <p:ext uri="{BB962C8B-B14F-4D97-AF65-F5344CB8AC3E}">
        <p14:creationId xmlns:p14="http://schemas.microsoft.com/office/powerpoint/2010/main" val="405799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人種差別と教育１</a:t>
            </a:r>
          </a:p>
        </p:txBody>
      </p:sp>
      <p:sp>
        <p:nvSpPr>
          <p:cNvPr id="7171" name="Rectangle 3"/>
          <p:cNvSpPr>
            <a:spLocks noGrp="1" noChangeArrowheads="1"/>
          </p:cNvSpPr>
          <p:nvPr>
            <p:ph type="body" idx="1"/>
          </p:nvPr>
        </p:nvSpPr>
        <p:spPr/>
        <p:txBody>
          <a:bodyPr/>
          <a:lstStyle/>
          <a:p>
            <a:pPr eaLnBrk="1" hangingPunct="1">
              <a:lnSpc>
                <a:spcPct val="80000"/>
              </a:lnSpc>
            </a:pPr>
            <a:r>
              <a:rPr lang="ja-JP" altLang="en-US" sz="2800" dirty="0" smtClean="0"/>
              <a:t>南北戦争以前の黒人の教育</a:t>
            </a:r>
          </a:p>
          <a:p>
            <a:pPr lvl="1" eaLnBrk="1" hangingPunct="1">
              <a:lnSpc>
                <a:spcPct val="80000"/>
              </a:lnSpc>
            </a:pPr>
            <a:r>
              <a:rPr lang="ja-JP" altLang="en-US" sz="2400" dirty="0" smtClean="0"/>
              <a:t>奴隷は全く教育とは無縁</a:t>
            </a:r>
          </a:p>
          <a:p>
            <a:pPr lvl="1" eaLnBrk="1" hangingPunct="1">
              <a:lnSpc>
                <a:spcPct val="80000"/>
              </a:lnSpc>
            </a:pPr>
            <a:r>
              <a:rPr lang="ja-JP" altLang="en-US" sz="2400" dirty="0" smtClean="0"/>
              <a:t>北部の自由黒人も教育禁止令</a:t>
            </a:r>
          </a:p>
          <a:p>
            <a:pPr eaLnBrk="1" hangingPunct="1">
              <a:lnSpc>
                <a:spcPct val="80000"/>
              </a:lnSpc>
            </a:pPr>
            <a:r>
              <a:rPr lang="ja-JP" altLang="en-US" sz="2800" dirty="0" smtClean="0"/>
              <a:t>１８６１－６５年、南北戦争→奴隷解放令</a:t>
            </a:r>
          </a:p>
          <a:p>
            <a:pPr lvl="1" eaLnBrk="1" hangingPunct="1">
              <a:lnSpc>
                <a:spcPct val="80000"/>
              </a:lnSpc>
            </a:pPr>
            <a:r>
              <a:rPr lang="ja-JP" altLang="en-US" sz="2400" dirty="0" smtClean="0"/>
              <a:t>南部に黒人学校（多くは州法で規定）</a:t>
            </a:r>
          </a:p>
          <a:p>
            <a:pPr lvl="1" eaLnBrk="1" hangingPunct="1">
              <a:lnSpc>
                <a:spcPct val="80000"/>
              </a:lnSpc>
            </a:pPr>
            <a:r>
              <a:rPr lang="ja-JP" altLang="en-US" sz="2400" dirty="0" smtClean="0"/>
              <a:t>北部でも、州法ではないが別の学校が普通</a:t>
            </a:r>
          </a:p>
          <a:p>
            <a:pPr eaLnBrk="1" hangingPunct="1">
              <a:lnSpc>
                <a:spcPct val="80000"/>
              </a:lnSpc>
              <a:buFontTx/>
              <a:buNone/>
            </a:pPr>
            <a:r>
              <a:rPr lang="ja-JP" altLang="en-US" sz="2800" dirty="0" smtClean="0"/>
              <a:t>・　ジム・クロー法　１８７７－１９６０ｓ　の黒人差別の州法の総称　黒人を差別し、多くの分野でのサービス利用を分離した。</a:t>
            </a:r>
            <a:r>
              <a:rPr lang="en-US" altLang="ja-JP" sz="2800" dirty="0" smtClean="0"/>
              <a:t> separate but equal </a:t>
            </a:r>
            <a:r>
              <a:rPr lang="ja-JP" altLang="en-US" sz="2800" dirty="0" smtClean="0"/>
              <a:t>の</a:t>
            </a:r>
            <a:r>
              <a:rPr lang="ja-JP" altLang="en-US" sz="2800" dirty="0" smtClean="0"/>
              <a:t>原則</a:t>
            </a:r>
            <a:endParaRPr lang="en-US" altLang="ja-JP" sz="2800" dirty="0" smtClean="0"/>
          </a:p>
          <a:p>
            <a:pPr lvl="0" eaLnBrk="1" hangingPunct="1">
              <a:lnSpc>
                <a:spcPct val="80000"/>
              </a:lnSpc>
              <a:buNone/>
            </a:pPr>
            <a:r>
              <a:rPr lang="ja-JP" altLang="en-US" dirty="0" smtClean="0">
                <a:solidFill>
                  <a:srgbClr val="000000"/>
                </a:solidFill>
              </a:rPr>
              <a:t>　 </a:t>
            </a:r>
            <a:r>
              <a:rPr lang="en-US" altLang="ja-JP" sz="2400" dirty="0" err="1">
                <a:solidFill>
                  <a:srgbClr val="000000"/>
                </a:solidFill>
              </a:rPr>
              <a:t>cf</a:t>
            </a:r>
            <a:r>
              <a:rPr lang="ja-JP" altLang="en-US" sz="2400" dirty="0">
                <a:solidFill>
                  <a:srgbClr val="000000"/>
                </a:solidFill>
              </a:rPr>
              <a:t> </a:t>
            </a:r>
            <a:r>
              <a:rPr lang="en-US" altLang="ja-JP" sz="2400" dirty="0">
                <a:solidFill>
                  <a:srgbClr val="000000"/>
                </a:solidFill>
              </a:rPr>
              <a:t>1896</a:t>
            </a:r>
            <a:r>
              <a:rPr lang="ja-JP" altLang="en-US" sz="2400" dirty="0">
                <a:solidFill>
                  <a:srgbClr val="000000"/>
                </a:solidFill>
              </a:rPr>
              <a:t>年「プレッシー対ファーガスン判決</a:t>
            </a:r>
            <a:r>
              <a:rPr lang="en-US" altLang="ja-JP" sz="2400" dirty="0">
                <a:solidFill>
                  <a:srgbClr val="000000"/>
                </a:solidFill>
              </a:rPr>
              <a:t>)</a:t>
            </a:r>
            <a:endParaRPr lang="ja-JP" altLang="en-US" sz="2400" dirty="0">
              <a:solidFill>
                <a:srgbClr val="000000"/>
              </a:solidFill>
            </a:endParaRPr>
          </a:p>
          <a:p>
            <a:pPr lvl="0" eaLnBrk="1" hangingPunct="1">
              <a:lnSpc>
                <a:spcPct val="80000"/>
              </a:lnSpc>
              <a:buNone/>
            </a:pPr>
            <a:r>
              <a:rPr lang="ja-JP" altLang="en-US" sz="2400" dirty="0">
                <a:solidFill>
                  <a:srgbClr val="000000"/>
                </a:solidFill>
              </a:rPr>
              <a:t>      同等であれば、隔離を容認</a:t>
            </a:r>
            <a:r>
              <a:rPr lang="en-US" altLang="ja-JP" sz="2400" dirty="0">
                <a:solidFill>
                  <a:srgbClr val="000000"/>
                </a:solidFill>
              </a:rPr>
              <a:t>(</a:t>
            </a:r>
            <a:r>
              <a:rPr lang="ja-JP" altLang="en-US" sz="2400" dirty="0">
                <a:solidFill>
                  <a:srgbClr val="000000"/>
                </a:solidFill>
              </a:rPr>
              <a:t>列車の客席</a:t>
            </a:r>
            <a:r>
              <a:rPr lang="en-US" altLang="ja-JP" sz="2400" dirty="0">
                <a:solidFill>
                  <a:srgbClr val="000000"/>
                </a:solidFill>
              </a:rPr>
              <a:t>)</a:t>
            </a:r>
            <a:r>
              <a:rPr lang="ja-JP" altLang="en-US" sz="2400" dirty="0">
                <a:solidFill>
                  <a:srgbClr val="000000"/>
                </a:solidFill>
              </a:rPr>
              <a:t> ジム・クロー法○</a:t>
            </a:r>
            <a:endParaRPr lang="ja-JP" altLang="en-US" sz="2800" dirty="0" smtClean="0"/>
          </a:p>
          <a:p>
            <a:pPr eaLnBrk="1" hangingPunct="1">
              <a:lnSpc>
                <a:spcPct val="80000"/>
              </a:lnSpc>
              <a:buFontTx/>
              <a:buNone/>
            </a:pPr>
            <a:endParaRPr lang="ja-JP" altLang="en-US" sz="2800" dirty="0" smtClean="0"/>
          </a:p>
          <a:p>
            <a:pPr eaLnBrk="1" hangingPunct="1">
              <a:lnSpc>
                <a:spcPct val="80000"/>
              </a:lnSpc>
              <a:buFontTx/>
              <a:buNone/>
            </a:pPr>
            <a:endParaRPr lang="en-US" altLang="ja-JP" sz="2800" dirty="0" smtClean="0"/>
          </a:p>
        </p:txBody>
      </p:sp>
    </p:spTree>
    <p:extLst>
      <p:ext uri="{BB962C8B-B14F-4D97-AF65-F5344CB8AC3E}">
        <p14:creationId xmlns:p14="http://schemas.microsoft.com/office/powerpoint/2010/main" val="189713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黒人差別と教育２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公民権運動へ</a:t>
            </a:r>
            <a:r>
              <a:rPr kumimoji="1" lang="en-US" altLang="ja-JP" dirty="0" smtClean="0"/>
              <a:t>(</a:t>
            </a:r>
            <a:r>
              <a:rPr kumimoji="1" lang="ja-JP" altLang="en-US" dirty="0" smtClean="0"/>
              <a:t>黒人側からの攻勢</a:t>
            </a:r>
            <a:r>
              <a:rPr kumimoji="1" lang="en-US" altLang="ja-JP" dirty="0" smtClean="0"/>
              <a:t>)</a:t>
            </a:r>
            <a:endParaRPr kumimoji="1" lang="ja-JP" altLang="en-US" dirty="0" smtClean="0"/>
          </a:p>
          <a:p>
            <a:r>
              <a:rPr lang="ja-JP" altLang="en-US" dirty="0" smtClean="0"/>
              <a:t>分離教育に対する訴訟運動</a:t>
            </a:r>
          </a:p>
          <a:p>
            <a:pPr lvl="1"/>
            <a:r>
              <a:rPr lang="ja-JP" altLang="en-US" dirty="0"/>
              <a:t>カンザス州</a:t>
            </a:r>
            <a:r>
              <a:rPr lang="ja-JP" altLang="en-US" dirty="0" smtClean="0"/>
              <a:t>トピカでの集団訴訟</a:t>
            </a:r>
            <a:r>
              <a:rPr lang="en-US" altLang="ja-JP" dirty="0" smtClean="0"/>
              <a:t>(</a:t>
            </a:r>
            <a:r>
              <a:rPr lang="ja-JP" altLang="en-US" dirty="0" smtClean="0"/>
              <a:t>小学校のみ分離</a:t>
            </a:r>
            <a:r>
              <a:rPr lang="en-US" altLang="ja-JP" dirty="0" smtClean="0"/>
              <a:t>)</a:t>
            </a:r>
            <a:endParaRPr lang="ja-JP" altLang="en-US" dirty="0" smtClean="0"/>
          </a:p>
          <a:p>
            <a:pPr lvl="1"/>
            <a:r>
              <a:rPr kumimoji="1" lang="ja-JP" altLang="en-US" dirty="0" smtClean="0"/>
              <a:t>ブラウンの子どもは近くに白人用小学校</a:t>
            </a:r>
            <a:r>
              <a:rPr kumimoji="1" lang="ja-JP" altLang="en-US" dirty="0"/>
              <a:t>が</a:t>
            </a:r>
            <a:r>
              <a:rPr kumimoji="1" lang="ja-JP" altLang="en-US" dirty="0" smtClean="0"/>
              <a:t>あるが遠くの黒人用小学校に通学していた。</a:t>
            </a:r>
            <a:endParaRPr kumimoji="1" lang="ja-JP" altLang="en-US" dirty="0" smtClean="0"/>
          </a:p>
          <a:p>
            <a:pPr eaLnBrk="1" hangingPunct="1">
              <a:lnSpc>
                <a:spcPct val="80000"/>
              </a:lnSpc>
            </a:pPr>
            <a:r>
              <a:rPr lang="ja-JP" altLang="en-US" dirty="0" smtClean="0"/>
              <a:t>１９５４年、ブラウン判決 上記原則を違憲に</a:t>
            </a:r>
          </a:p>
          <a:p>
            <a:pPr eaLnBrk="1" hangingPunct="1">
              <a:lnSpc>
                <a:spcPct val="80000"/>
              </a:lnSpc>
              <a:buFontTx/>
              <a:buNone/>
            </a:pPr>
            <a:r>
              <a:rPr lang="ja-JP" altLang="en-US" dirty="0" smtClean="0"/>
              <a:t> 　　　「人種的に隔離された教育は不平等</a:t>
            </a:r>
            <a:r>
              <a:rPr lang="ja-JP" altLang="en-US" dirty="0" smtClean="0"/>
              <a:t>」</a:t>
            </a:r>
            <a:endParaRPr lang="ja-JP" altLang="en-US" dirty="0" smtClean="0"/>
          </a:p>
          <a:p>
            <a:pPr eaLnBrk="1" hangingPunct="1">
              <a:lnSpc>
                <a:spcPct val="80000"/>
              </a:lnSpc>
              <a:buFontTx/>
              <a:buNone/>
            </a:pPr>
            <a:r>
              <a:rPr lang="ja-JP" altLang="en-US" dirty="0" smtClean="0"/>
              <a:t>　　　翌年　ローザ・パークス事件（バス</a:t>
            </a:r>
            <a:r>
              <a:rPr lang="ja-JP" altLang="en-US" dirty="0" smtClean="0"/>
              <a:t>）</a:t>
            </a:r>
            <a:endParaRPr lang="ja-JP" altLang="en-US" dirty="0" smtClean="0"/>
          </a:p>
        </p:txBody>
      </p:sp>
    </p:spTree>
    <p:extLst>
      <p:ext uri="{BB962C8B-B14F-4D97-AF65-F5344CB8AC3E}">
        <p14:creationId xmlns:p14="http://schemas.microsoft.com/office/powerpoint/2010/main" val="19352372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458</TotalTime>
  <Words>1002</Words>
  <Application>Microsoft Office PowerPoint</Application>
  <PresentationFormat>画面に合わせる (4:3)</PresentationFormat>
  <Paragraphs>117</Paragraphs>
  <Slides>21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21</vt:i4>
      </vt:variant>
    </vt:vector>
  </HeadingPairs>
  <TitlesOfParts>
    <vt:vector size="26" baseType="lpstr">
      <vt:lpstr>ＭＳ Ｐゴシック</vt:lpstr>
      <vt:lpstr>Arial</vt:lpstr>
      <vt:lpstr>Calibri</vt:lpstr>
      <vt:lpstr>Office テーマ</vt:lpstr>
      <vt:lpstr>標準デザイン</vt:lpstr>
      <vt:lpstr>アメリカ教育３</vt:lpstr>
      <vt:lpstr>黒人奴隷の歴史</vt:lpstr>
      <vt:lpstr>修正１３条（１８６５年）</vt:lpstr>
      <vt:lpstr>最初の法の下の平等</vt:lpstr>
      <vt:lpstr>何故黒人奴隷なのか</vt:lpstr>
      <vt:lpstr>奴隷廃止運動</vt:lpstr>
      <vt:lpstr>その後の黒人差別</vt:lpstr>
      <vt:lpstr>人種差別と教育１</vt:lpstr>
      <vt:lpstr>黒人差別と教育２</vt:lpstr>
      <vt:lpstr>ローザ・パークス事件</vt:lpstr>
      <vt:lpstr>PowerPoint プレゼンテーション</vt:lpstr>
      <vt:lpstr>黒人差別と教育3</vt:lpstr>
      <vt:lpstr>PowerPoint プレゼンテーション</vt:lpstr>
      <vt:lpstr>人種差別と教育の新展開</vt:lpstr>
      <vt:lpstr>マグネット・スクール</vt:lpstr>
      <vt:lpstr>ヘッドスタート計画</vt:lpstr>
      <vt:lpstr>PowerPoint プレゼンテーション</vt:lpstr>
      <vt:lpstr>アファーマティブ・アクション</vt:lpstr>
      <vt:lpstr>Black is beautiful 運動</vt:lpstr>
      <vt:lpstr> バッキ訴訟</vt:lpstr>
      <vt:lpstr>その他の流れ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アメリカ教育３</dc:title>
  <dc:creator>wakei</dc:creator>
  <cp:lastModifiedBy>wakei</cp:lastModifiedBy>
  <cp:revision>35</cp:revision>
  <dcterms:created xsi:type="dcterms:W3CDTF">2014-04-26T13:10:07Z</dcterms:created>
  <dcterms:modified xsi:type="dcterms:W3CDTF">2015-05-10T21:04:45Z</dcterms:modified>
</cp:coreProperties>
</file>