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83" r:id="rId6"/>
    <p:sldId id="284" r:id="rId7"/>
    <p:sldId id="270" r:id="rId8"/>
    <p:sldId id="272" r:id="rId9"/>
    <p:sldId id="276" r:id="rId10"/>
    <p:sldId id="277" r:id="rId11"/>
    <p:sldId id="273" r:id="rId12"/>
    <p:sldId id="279" r:id="rId13"/>
    <p:sldId id="266" r:id="rId14"/>
    <p:sldId id="278" r:id="rId15"/>
    <p:sldId id="274" r:id="rId16"/>
    <p:sldId id="275" r:id="rId17"/>
    <p:sldId id="261" r:id="rId18"/>
    <p:sldId id="267" r:id="rId19"/>
    <p:sldId id="269" r:id="rId20"/>
    <p:sldId id="268" r:id="rId21"/>
    <p:sldId id="271" r:id="rId22"/>
    <p:sldId id="262" r:id="rId2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2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B49F12E-AC77-4FA6-AF3A-D9CB0F94416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38174A-B386-4E2F-89CA-9AD9B44AEAC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EEE41A-5F97-434C-BF23-02BA5D07442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C3977B-3BC7-496F-8C85-1932A2A7616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A16781C-48A1-4808-ADC7-96B078CE2019}"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EE2B2F4-571D-474E-A6AE-654CF7666525}"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6239FC6-EE64-44FF-AB60-CAD94257C02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91C5DC6-2F92-44F0-A95F-EE1AE47CD236}"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7FC8B19-3198-49FC-970F-F3A8F433710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790113D-0550-4D2B-B3D1-D9BDB84F0D63}"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B1A4AF2-209B-4C02-8DE3-EA9B81C70AF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ea typeface="ＭＳ Ｐゴシック" charset="-128"/>
              </a:defRPr>
            </a:lvl1pPr>
          </a:lstStyle>
          <a:p>
            <a:pPr>
              <a:defRPr/>
            </a:pPr>
            <a:fld id="{5FE440C0-F623-4A0E-A974-B1B05D06136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ja.wikipedia.org/wiki/%E3%83%95%E3%82%A1%E3%82%A4%E3%83%AB:101st_Airborne_at_Little_Rock_Central_High.jpg" TargetMode="External"/><Relationship Id="rId1" Type="http://schemas.openxmlformats.org/officeDocument/2006/relationships/slideLayout" Target="../slideLayouts/slideLayout7.xml"/><Relationship Id="rId6" Type="http://schemas.openxmlformats.org/officeDocument/2006/relationships/hyperlink" Target="http://ja.wikipedia.org/wiki/%E3%83%95%E3%82%A1%E3%82%A4%E3%83%AB:Little_Rock_Nine_protest.jpg" TargetMode="External"/><Relationship Id="rId5" Type="http://schemas.openxmlformats.org/officeDocument/2006/relationships/image" Target="../media/image2.jpeg"/><Relationship Id="rId4" Type="http://schemas.openxmlformats.org/officeDocument/2006/relationships/hyperlink" Target="http://ja.wikipedia.org/wiki/%E3%83%95%E3%82%A1%E3%82%A4%E3%83%AB:Little_Rock_integration_protest.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ja.wikipedia.org/wiki/%E3%83%95%E3%82%A1%E3%82%A4%E3%83%AB:Rosaparks.jpg"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アメリカ教育の論争的課題</a:t>
            </a:r>
          </a:p>
        </p:txBody>
      </p:sp>
      <p:sp>
        <p:nvSpPr>
          <p:cNvPr id="2051" name="Rectangle 3"/>
          <p:cNvSpPr>
            <a:spLocks noGrp="1" noChangeArrowheads="1"/>
          </p:cNvSpPr>
          <p:nvPr>
            <p:ph type="subTitle" idx="1"/>
          </p:nvPr>
        </p:nvSpPr>
        <p:spPr/>
        <p:txBody>
          <a:bodyPr/>
          <a:lstStyle/>
          <a:p>
            <a:pPr eaLnBrk="1" hangingPunct="1"/>
            <a:r>
              <a:rPr lang="ja-JP" altLang="en-US" smtClean="0"/>
              <a:t>競争的自由と公的平等の併存</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忠誠の誓い</a:t>
            </a:r>
            <a:endParaRPr kumimoji="1" lang="ja-JP" altLang="en-US" dirty="0"/>
          </a:p>
        </p:txBody>
      </p:sp>
      <p:sp>
        <p:nvSpPr>
          <p:cNvPr id="3" name="コンテンツ プレースホルダ 2"/>
          <p:cNvSpPr>
            <a:spLocks noGrp="1"/>
          </p:cNvSpPr>
          <p:nvPr>
            <p:ph idx="1"/>
          </p:nvPr>
        </p:nvSpPr>
        <p:spPr>
          <a:xfrm>
            <a:off x="467544" y="1556792"/>
            <a:ext cx="8229600" cy="4525963"/>
          </a:xfrm>
        </p:spPr>
        <p:txBody>
          <a:bodyPr/>
          <a:lstStyle/>
          <a:p>
            <a:pPr marL="342900" lvl="1" indent="-342900">
              <a:buFontTx/>
              <a:buChar char="•"/>
            </a:pPr>
            <a:r>
              <a:rPr lang="en-US" altLang="ja-JP" dirty="0" smtClean="0"/>
              <a:t>1892</a:t>
            </a:r>
            <a:r>
              <a:rPr lang="ja-JP" altLang="en-US" dirty="0" smtClean="0"/>
              <a:t>年に提案、</a:t>
            </a:r>
            <a:r>
              <a:rPr lang="en-US" altLang="ja-JP" dirty="0" smtClean="0"/>
              <a:t>1954</a:t>
            </a:r>
            <a:r>
              <a:rPr lang="ja-JP" altLang="en-US" dirty="0" smtClean="0"/>
              <a:t>年に</a:t>
            </a:r>
            <a:r>
              <a:rPr lang="en-US" altLang="ja-JP" dirty="0" smtClean="0"/>
              <a:t>under</a:t>
            </a:r>
            <a:r>
              <a:rPr lang="ja-JP" altLang="en-US" dirty="0" smtClean="0"/>
              <a:t> </a:t>
            </a:r>
            <a:r>
              <a:rPr lang="en-US" altLang="ja-JP" dirty="0" smtClean="0"/>
              <a:t>God</a:t>
            </a:r>
            <a:r>
              <a:rPr lang="ja-JP" altLang="en-US" dirty="0" smtClean="0"/>
              <a:t> が挿入された。その結果いくつかの訴訟がおきた</a:t>
            </a:r>
          </a:p>
          <a:p>
            <a:pPr lvl="1">
              <a:buNone/>
            </a:pPr>
            <a:r>
              <a:rPr lang="en-US" altLang="ja-JP" dirty="0" smtClean="0"/>
              <a:t> I pledge  allegiance  to the Flag</a:t>
            </a:r>
            <a:endParaRPr lang="ja-JP" altLang="en-US" dirty="0" smtClean="0"/>
          </a:p>
          <a:p>
            <a:pPr lvl="1">
              <a:buNone/>
            </a:pPr>
            <a:r>
              <a:rPr lang="en-US" altLang="ja-JP" dirty="0" smtClean="0"/>
              <a:t>         of  the United States of  America,</a:t>
            </a:r>
            <a:endParaRPr lang="ja-JP" altLang="en-US" dirty="0" smtClean="0"/>
          </a:p>
          <a:p>
            <a:pPr lvl="1">
              <a:buNone/>
            </a:pPr>
            <a:r>
              <a:rPr lang="en-US" altLang="ja-JP" dirty="0" smtClean="0"/>
              <a:t>    and to the Republic for which it stands:</a:t>
            </a:r>
            <a:endParaRPr lang="ja-JP" altLang="en-US" dirty="0" smtClean="0"/>
          </a:p>
          <a:p>
            <a:pPr lvl="1">
              <a:buNone/>
            </a:pPr>
            <a:r>
              <a:rPr lang="en-US" altLang="ja-JP" dirty="0" smtClean="0"/>
              <a:t>         one Nation under God, indivisible,</a:t>
            </a:r>
            <a:endParaRPr lang="ja-JP" altLang="en-US" dirty="0" smtClean="0"/>
          </a:p>
          <a:p>
            <a:pPr lvl="1">
              <a:buNone/>
            </a:pPr>
            <a:r>
              <a:rPr lang="en-US" altLang="ja-JP" dirty="0" smtClean="0"/>
              <a:t>    With Liberty and Justice for all.</a:t>
            </a:r>
            <a:endParaRPr lang="ja-JP" altLang="en-US"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黒人奴隷の歴史</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1619</a:t>
            </a:r>
            <a:r>
              <a:rPr kumimoji="1" lang="ja-JP" altLang="en-US" dirty="0" smtClean="0"/>
              <a:t>年、</a:t>
            </a:r>
            <a:r>
              <a:rPr kumimoji="1" lang="en-US" altLang="ja-JP" dirty="0" smtClean="0"/>
              <a:t>20</a:t>
            </a:r>
            <a:r>
              <a:rPr kumimoji="1" lang="ja-JP" altLang="en-US" dirty="0" smtClean="0"/>
              <a:t>人の黒人がジェームズタウンに</a:t>
            </a:r>
          </a:p>
          <a:p>
            <a:r>
              <a:rPr lang="en-US" altLang="ja-JP" dirty="0" smtClean="0"/>
              <a:t>1641</a:t>
            </a:r>
            <a:r>
              <a:rPr lang="ja-JP" altLang="en-US" dirty="0" smtClean="0"/>
              <a:t>年、マサチューセッツ州で奴隷制度</a:t>
            </a:r>
          </a:p>
          <a:p>
            <a:pPr lvl="1"/>
            <a:r>
              <a:rPr kumimoji="1" lang="ja-JP" altLang="en-US" dirty="0" smtClean="0"/>
              <a:t>北部は家政婦や労働者が多かった</a:t>
            </a:r>
          </a:p>
          <a:p>
            <a:pPr lvl="1"/>
            <a:r>
              <a:rPr lang="ja-JP" altLang="en-US" dirty="0" smtClean="0"/>
              <a:t>南部ではプランテーションでの奴隷</a:t>
            </a:r>
          </a:p>
          <a:p>
            <a:r>
              <a:rPr kumimoji="1" lang="ja-JP" altLang="en-US" dirty="0" smtClean="0"/>
              <a:t>独立革命以後、北部では廃止の動向</a:t>
            </a:r>
          </a:p>
          <a:p>
            <a:r>
              <a:rPr lang="en-US" altLang="ja-JP" dirty="0" smtClean="0"/>
              <a:t>1808</a:t>
            </a:r>
            <a:r>
              <a:rPr lang="ja-JP" altLang="en-US" dirty="0" smtClean="0"/>
              <a:t>年、南部で奴隷貿易廃止</a:t>
            </a:r>
            <a:r>
              <a:rPr lang="en-US" altLang="ja-JP" dirty="0" smtClean="0"/>
              <a:t>(</a:t>
            </a:r>
            <a:r>
              <a:rPr lang="ja-JP" altLang="en-US" dirty="0" smtClean="0"/>
              <a:t>実効性なし</a:t>
            </a:r>
            <a:r>
              <a:rPr lang="en-US" altLang="ja-JP" dirty="0" smtClean="0"/>
              <a:t>)</a:t>
            </a:r>
            <a:endParaRPr lang="ja-JP" altLang="en-US" dirty="0" smtClean="0"/>
          </a:p>
          <a:p>
            <a:r>
              <a:rPr kumimoji="1" lang="en-US" altLang="ja-JP" dirty="0" smtClean="0"/>
              <a:t>1863</a:t>
            </a:r>
            <a:r>
              <a:rPr kumimoji="1" lang="ja-JP" altLang="en-US" dirty="0" smtClean="0"/>
              <a:t>年、リンカーンの奴隷解放宣言</a:t>
            </a:r>
          </a:p>
          <a:p>
            <a:r>
              <a:rPr lang="en-US" altLang="ja-JP" dirty="0" smtClean="0"/>
              <a:t>1865</a:t>
            </a:r>
            <a:r>
              <a:rPr lang="ja-JP" altLang="en-US" dirty="0" smtClean="0"/>
              <a:t>年、憲法修正</a:t>
            </a:r>
            <a:r>
              <a:rPr lang="en-US" altLang="ja-JP" dirty="0" smtClean="0"/>
              <a:t>13</a:t>
            </a:r>
            <a:r>
              <a:rPr lang="ja-JP" altLang="en-US" dirty="0" smtClean="0"/>
              <a:t>条で禁止</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修正１３条（１８６５年）</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第１節  奴隷またはその意に反する苦役は、当事者が適法に有罪判決を受けた犯罪に対する処罰の場合を除いては、合衆国またはその権限の及ぶいかなる場所においても存在してはならない。</a:t>
            </a:r>
          </a:p>
          <a:p>
            <a:r>
              <a:rPr lang="ja-JP" altLang="en-US" dirty="0" smtClean="0"/>
              <a:t>第２節  連邦議会は、適当な法律で本条を執行する権限を有する。</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最初の法の下の平等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アメリカ憲法　修正１４条（１８６８年）第１節</a:t>
            </a:r>
          </a:p>
          <a:p>
            <a:r>
              <a:rPr lang="ja-JP" altLang="en-US" sz="2800" dirty="0" smtClean="0"/>
              <a:t>合衆国に生まれ、または帰化し、その管轄権に服しているすべての人は、合衆国及びそれぞれの居住する州の市民である。いかなる州も、合衆国の市民の特権または免除を縮減する法律を制定し執行してはならない。いかなる州も、人から法のデュー・プロセスによらずして生命、自由もしくは財産を剥奪してはならない。またいかなる州も、その管轄権の中で何人にも法の平等な保護を否定してはならない。</a:t>
            </a:r>
            <a:endParaRPr kumimoji="1"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何故黒人奴隷なのか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北部は工業中心で、奴隷は不要</a:t>
            </a:r>
            <a:r>
              <a:rPr kumimoji="1" lang="en-US" altLang="ja-JP" dirty="0" smtClean="0"/>
              <a:t>(</a:t>
            </a:r>
            <a:r>
              <a:rPr kumimoji="1" lang="ja-JP" altLang="en-US" dirty="0" smtClean="0"/>
              <a:t>機械で代替</a:t>
            </a:r>
            <a:r>
              <a:rPr kumimoji="1" lang="en-US" altLang="ja-JP" dirty="0" smtClean="0"/>
              <a:t>)</a:t>
            </a:r>
            <a:r>
              <a:rPr kumimoji="1" lang="ja-JP" altLang="en-US" dirty="0" smtClean="0"/>
              <a:t>であるばかりか、産業にとってマイナス</a:t>
            </a:r>
            <a:r>
              <a:rPr kumimoji="1" lang="en-US" altLang="ja-JP" dirty="0" smtClean="0"/>
              <a:t>(</a:t>
            </a:r>
            <a:r>
              <a:rPr kumimoji="1" lang="ja-JP" altLang="en-US" dirty="0" smtClean="0"/>
              <a:t>購買力がない</a:t>
            </a:r>
            <a:r>
              <a:rPr kumimoji="1" lang="en-US" altLang="ja-JP" dirty="0" smtClean="0"/>
              <a:t>)</a:t>
            </a:r>
            <a:r>
              <a:rPr kumimoji="1" lang="ja-JP" altLang="en-US" dirty="0" smtClean="0"/>
              <a:t>だった。→奴隷制廃止の方向</a:t>
            </a:r>
          </a:p>
          <a:p>
            <a:r>
              <a:rPr lang="ja-JP" altLang="en-US" dirty="0" smtClean="0"/>
              <a:t>南部は、大規模な人手を必要とする農業中心で、取引先は工場主なので、市民の購買力はあまり必要でない。</a:t>
            </a:r>
          </a:p>
          <a:p>
            <a:pPr lvl="1"/>
            <a:r>
              <a:rPr lang="ja-JP" altLang="en-US" dirty="0" smtClean="0"/>
              <a:t>原住民は逃亡、白人は人件費が高く、逃げられないで、安価な黒人が最適だった。</a:t>
            </a:r>
          </a:p>
          <a:p>
            <a:r>
              <a:rPr lang="en-US" altLang="ja-JP" dirty="0" err="1" smtClean="0"/>
              <a:t>Cf</a:t>
            </a:r>
            <a:r>
              <a:rPr lang="ja-JP" altLang="en-US" dirty="0" smtClean="0"/>
              <a:t> 奴隷と農奴の違いは</a:t>
            </a:r>
            <a:r>
              <a:rPr lang="en-US" altLang="ja-JP" dirty="0" smtClean="0"/>
              <a:t>?</a:t>
            </a:r>
            <a:endParaRPr lang="ja-JP" altLang="en-US" dirty="0" smtClean="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奴隷廃止運動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植民当初から、クウェーカー教徒は否定</a:t>
            </a:r>
          </a:p>
          <a:p>
            <a:r>
              <a:rPr lang="en-US" altLang="ja-JP" dirty="0" smtClean="0"/>
              <a:t>1775</a:t>
            </a:r>
            <a:r>
              <a:rPr lang="ja-JP" altLang="en-US" dirty="0" smtClean="0"/>
              <a:t>年、フランクリンが「奴隷制反対協会」</a:t>
            </a:r>
          </a:p>
          <a:p>
            <a:r>
              <a:rPr kumimoji="1" lang="en-US" altLang="ja-JP" dirty="0" smtClean="0"/>
              <a:t>1787</a:t>
            </a:r>
            <a:r>
              <a:rPr kumimoji="1" lang="ja-JP" altLang="en-US" dirty="0" smtClean="0"/>
              <a:t>年、北部条例で奴隷禁止</a:t>
            </a:r>
            <a:r>
              <a:rPr kumimoji="1" lang="en-US" altLang="ja-JP" dirty="0" smtClean="0"/>
              <a:t>(</a:t>
            </a:r>
            <a:r>
              <a:rPr kumimoji="1" lang="ja-JP" altLang="en-US" dirty="0" smtClean="0"/>
              <a:t>南部は拡大</a:t>
            </a:r>
            <a:r>
              <a:rPr kumimoji="1" lang="en-US" altLang="ja-JP" dirty="0" smtClean="0"/>
              <a:t>)</a:t>
            </a:r>
            <a:endParaRPr kumimoji="1" lang="ja-JP" altLang="en-US" dirty="0" smtClean="0"/>
          </a:p>
          <a:p>
            <a:r>
              <a:rPr lang="en-US" altLang="ja-JP" dirty="0" smtClean="0"/>
              <a:t>1820</a:t>
            </a:r>
            <a:r>
              <a:rPr lang="ja-JP" altLang="en-US" dirty="0" smtClean="0"/>
              <a:t>年代以後、奴隷制度の議論活発化</a:t>
            </a:r>
          </a:p>
          <a:p>
            <a:r>
              <a:rPr kumimoji="1" lang="en-US" altLang="ja-JP" dirty="0" smtClean="0"/>
              <a:t>1854</a:t>
            </a:r>
            <a:r>
              <a:rPr kumimoji="1" lang="ja-JP" altLang="en-US" dirty="0" smtClean="0"/>
              <a:t>年、ストウ夫人「アンクルトムズ・ケビン」</a:t>
            </a:r>
          </a:p>
          <a:p>
            <a:r>
              <a:rPr lang="en-US" altLang="ja-JP" dirty="0" smtClean="0"/>
              <a:t>1861</a:t>
            </a:r>
            <a:r>
              <a:rPr lang="ja-JP" altLang="en-US" dirty="0" smtClean="0"/>
              <a:t>年、南北戦争</a:t>
            </a:r>
            <a:endParaRPr kumimoji="1" lang="ja-JP" altLang="en-US" dirty="0" smtClean="0"/>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その後の黒人差別</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1870</a:t>
            </a:r>
            <a:r>
              <a:rPr kumimoji="1" lang="ja-JP" altLang="en-US" dirty="0" smtClean="0"/>
              <a:t>年代以後、ジム・クロー法 生活のほとんどの領域で、白人と黒人</a:t>
            </a:r>
            <a:r>
              <a:rPr kumimoji="1" lang="en-US" altLang="ja-JP" dirty="0" smtClean="0"/>
              <a:t>(colored)</a:t>
            </a:r>
            <a:r>
              <a:rPr kumimoji="1" lang="ja-JP" altLang="en-US" dirty="0" smtClean="0"/>
              <a:t>を区分</a:t>
            </a:r>
            <a:r>
              <a:rPr kumimoji="1" lang="en-US" altLang="ja-JP" dirty="0" smtClean="0"/>
              <a:t>(</a:t>
            </a:r>
            <a:r>
              <a:rPr kumimoji="1" lang="ja-JP" altLang="en-US" dirty="0" smtClean="0"/>
              <a:t>アパルトヘイトと同じ</a:t>
            </a:r>
            <a:r>
              <a:rPr kumimoji="1" lang="en-US" altLang="ja-JP" dirty="0" smtClean="0"/>
              <a:t>)</a:t>
            </a:r>
            <a:endParaRPr kumimoji="1" lang="ja-JP" altLang="en-US" dirty="0" smtClean="0"/>
          </a:p>
          <a:p>
            <a:r>
              <a:rPr lang="en-US" altLang="ja-JP" dirty="0" smtClean="0"/>
              <a:t>1950</a:t>
            </a:r>
            <a:r>
              <a:rPr lang="ja-JP" altLang="en-US" dirty="0" smtClean="0"/>
              <a:t>年代になって、黒人運動が全社会的となり、裁判で意見判決が出るように</a:t>
            </a:r>
            <a:r>
              <a:rPr lang="en-US" altLang="ja-JP" dirty="0" smtClean="0"/>
              <a:t>(</a:t>
            </a:r>
            <a:r>
              <a:rPr lang="ja-JP" altLang="en-US" dirty="0" smtClean="0"/>
              <a:t>後述</a:t>
            </a:r>
            <a:r>
              <a:rPr lang="en-US" altLang="ja-JP" dirty="0" smtClean="0"/>
              <a:t>)</a:t>
            </a:r>
            <a:endParaRPr lang="ja-JP" altLang="en-US" dirty="0" smtClean="0"/>
          </a:p>
          <a:p>
            <a:r>
              <a:rPr kumimoji="1" lang="en-US" altLang="ja-JP" dirty="0" smtClean="0"/>
              <a:t>1964,65</a:t>
            </a:r>
            <a:r>
              <a:rPr kumimoji="1" lang="ja-JP" altLang="en-US" dirty="0" smtClean="0"/>
              <a:t>年に公民権法成立</a:t>
            </a:r>
          </a:p>
          <a:p>
            <a:r>
              <a:rPr lang="ja-JP" altLang="en-US" dirty="0" smtClean="0"/>
              <a:t>以後様々な議論</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人種差別と教育１</a:t>
            </a:r>
          </a:p>
        </p:txBody>
      </p:sp>
      <p:sp>
        <p:nvSpPr>
          <p:cNvPr id="7171" name="Rectangle 3"/>
          <p:cNvSpPr>
            <a:spLocks noGrp="1" noChangeArrowheads="1"/>
          </p:cNvSpPr>
          <p:nvPr>
            <p:ph type="body" idx="1"/>
          </p:nvPr>
        </p:nvSpPr>
        <p:spPr/>
        <p:txBody>
          <a:bodyPr/>
          <a:lstStyle/>
          <a:p>
            <a:pPr eaLnBrk="1" hangingPunct="1">
              <a:lnSpc>
                <a:spcPct val="80000"/>
              </a:lnSpc>
            </a:pPr>
            <a:r>
              <a:rPr lang="ja-JP" altLang="en-US" sz="2800" dirty="0" smtClean="0"/>
              <a:t>南北戦争以前の黒人の教育</a:t>
            </a:r>
          </a:p>
          <a:p>
            <a:pPr lvl="1" eaLnBrk="1" hangingPunct="1">
              <a:lnSpc>
                <a:spcPct val="80000"/>
              </a:lnSpc>
            </a:pPr>
            <a:r>
              <a:rPr lang="ja-JP" altLang="en-US" sz="2400" dirty="0" smtClean="0"/>
              <a:t>奴隷は全く教育とは無縁</a:t>
            </a:r>
          </a:p>
          <a:p>
            <a:pPr lvl="1" eaLnBrk="1" hangingPunct="1">
              <a:lnSpc>
                <a:spcPct val="80000"/>
              </a:lnSpc>
            </a:pPr>
            <a:r>
              <a:rPr lang="ja-JP" altLang="en-US" sz="2400" dirty="0" smtClean="0"/>
              <a:t>北部の自由黒人も教育禁止令</a:t>
            </a:r>
          </a:p>
          <a:p>
            <a:pPr eaLnBrk="1" hangingPunct="1">
              <a:lnSpc>
                <a:spcPct val="80000"/>
              </a:lnSpc>
            </a:pPr>
            <a:r>
              <a:rPr lang="ja-JP" altLang="en-US" sz="2800" dirty="0" smtClean="0"/>
              <a:t>１８６１－６５年、南北戦争→奴隷解放令</a:t>
            </a:r>
          </a:p>
          <a:p>
            <a:pPr lvl="1" eaLnBrk="1" hangingPunct="1">
              <a:lnSpc>
                <a:spcPct val="80000"/>
              </a:lnSpc>
            </a:pPr>
            <a:r>
              <a:rPr lang="ja-JP" altLang="en-US" sz="2400" dirty="0" smtClean="0"/>
              <a:t>南部に黒人学校（多くは州法で規定）</a:t>
            </a:r>
          </a:p>
          <a:p>
            <a:pPr lvl="1" eaLnBrk="1" hangingPunct="1">
              <a:lnSpc>
                <a:spcPct val="80000"/>
              </a:lnSpc>
            </a:pPr>
            <a:r>
              <a:rPr lang="ja-JP" altLang="en-US" sz="2400" dirty="0" smtClean="0"/>
              <a:t>北部でも、州法ではないが別の学校が普通</a:t>
            </a:r>
          </a:p>
          <a:p>
            <a:pPr eaLnBrk="1" hangingPunct="1">
              <a:lnSpc>
                <a:spcPct val="80000"/>
              </a:lnSpc>
              <a:buFontTx/>
              <a:buNone/>
            </a:pPr>
            <a:r>
              <a:rPr lang="ja-JP" altLang="en-US" sz="2800" dirty="0" smtClean="0"/>
              <a:t>・　ジム・クロー法　１８７７－１９６０ｓ　の黒人差別の州法の総称　黒人を差別し、多くの分野でのサービス利用を分離した。</a:t>
            </a:r>
            <a:r>
              <a:rPr lang="en-US" altLang="ja-JP" sz="2800" dirty="0" smtClean="0"/>
              <a:t> separate but equal </a:t>
            </a:r>
            <a:r>
              <a:rPr lang="ja-JP" altLang="en-US" sz="2800" dirty="0" smtClean="0"/>
              <a:t>の原則</a:t>
            </a:r>
          </a:p>
          <a:p>
            <a:pPr eaLnBrk="1" hangingPunct="1">
              <a:lnSpc>
                <a:spcPct val="80000"/>
              </a:lnSpc>
              <a:buFontTx/>
              <a:buNone/>
            </a:pPr>
            <a:endParaRPr lang="ja-JP" altLang="en-US" sz="2800" dirty="0" smtClean="0"/>
          </a:p>
          <a:p>
            <a:pPr eaLnBrk="1" hangingPunct="1">
              <a:lnSpc>
                <a:spcPct val="80000"/>
              </a:lnSpc>
              <a:buFontTx/>
              <a:buNone/>
            </a:pPr>
            <a:endParaRPr lang="ja-JP" altLang="en-US" sz="2800" dirty="0" smtClean="0"/>
          </a:p>
          <a:p>
            <a:pPr eaLnBrk="1" hangingPunct="1">
              <a:lnSpc>
                <a:spcPct val="80000"/>
              </a:lnSpc>
              <a:buFontTx/>
              <a:buNone/>
            </a:pPr>
            <a:endParaRPr lang="en-US" altLang="ja-JP"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黒人差別と教育２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公民権運動へ</a:t>
            </a:r>
            <a:r>
              <a:rPr kumimoji="1" lang="en-US" altLang="ja-JP" dirty="0" smtClean="0"/>
              <a:t>(</a:t>
            </a:r>
            <a:r>
              <a:rPr kumimoji="1" lang="ja-JP" altLang="en-US" dirty="0" smtClean="0"/>
              <a:t>黒人側からの攻勢</a:t>
            </a:r>
            <a:r>
              <a:rPr kumimoji="1" lang="en-US" altLang="ja-JP" dirty="0" smtClean="0"/>
              <a:t>)</a:t>
            </a:r>
            <a:endParaRPr kumimoji="1" lang="ja-JP" altLang="en-US" dirty="0" smtClean="0"/>
          </a:p>
          <a:p>
            <a:pPr eaLnBrk="1" hangingPunct="1">
              <a:lnSpc>
                <a:spcPct val="80000"/>
              </a:lnSpc>
            </a:pPr>
            <a:r>
              <a:rPr lang="ja-JP" altLang="en-US" dirty="0" smtClean="0"/>
              <a:t>１９５４年、ブラウン判決 上記原則を違憲に</a:t>
            </a:r>
          </a:p>
          <a:p>
            <a:pPr eaLnBrk="1" hangingPunct="1">
              <a:lnSpc>
                <a:spcPct val="80000"/>
              </a:lnSpc>
              <a:buFontTx/>
              <a:buNone/>
            </a:pPr>
            <a:r>
              <a:rPr lang="ja-JP" altLang="en-US" dirty="0" smtClean="0"/>
              <a:t> 　　　「人種的に隔離された教育は不平等」</a:t>
            </a:r>
          </a:p>
          <a:p>
            <a:pPr eaLnBrk="1" hangingPunct="1">
              <a:lnSpc>
                <a:spcPct val="80000"/>
              </a:lnSpc>
              <a:buFontTx/>
              <a:buNone/>
            </a:pPr>
            <a:r>
              <a:rPr lang="ja-JP" altLang="en-US" dirty="0" smtClean="0"/>
              <a:t>     </a:t>
            </a:r>
            <a:r>
              <a:rPr lang="en-US" altLang="ja-JP" sz="2400" dirty="0" err="1" smtClean="0"/>
              <a:t>cf</a:t>
            </a:r>
            <a:r>
              <a:rPr lang="ja-JP" altLang="en-US" sz="2400" dirty="0" smtClean="0"/>
              <a:t> </a:t>
            </a:r>
            <a:r>
              <a:rPr lang="en-US" altLang="ja-JP" sz="2400" dirty="0" smtClean="0"/>
              <a:t>1896</a:t>
            </a:r>
            <a:r>
              <a:rPr lang="ja-JP" altLang="en-US" sz="2400" dirty="0" smtClean="0"/>
              <a:t>年「プレッシー対ファーガスン判決</a:t>
            </a:r>
            <a:r>
              <a:rPr lang="en-US" altLang="ja-JP" sz="2400" dirty="0" smtClean="0"/>
              <a:t>)</a:t>
            </a:r>
            <a:endParaRPr lang="ja-JP" altLang="en-US" sz="2400" dirty="0" smtClean="0"/>
          </a:p>
          <a:p>
            <a:pPr eaLnBrk="1" hangingPunct="1">
              <a:lnSpc>
                <a:spcPct val="80000"/>
              </a:lnSpc>
              <a:buFontTx/>
              <a:buNone/>
            </a:pPr>
            <a:r>
              <a:rPr lang="ja-JP" altLang="en-US" sz="2400" dirty="0" smtClean="0"/>
              <a:t>      同等であれば、隔離を容認</a:t>
            </a:r>
            <a:r>
              <a:rPr lang="en-US" altLang="ja-JP" sz="2400" dirty="0" smtClean="0"/>
              <a:t>(</a:t>
            </a:r>
            <a:r>
              <a:rPr lang="ja-JP" altLang="en-US" sz="2400" dirty="0" smtClean="0"/>
              <a:t>列車の客席</a:t>
            </a:r>
            <a:r>
              <a:rPr lang="en-US" altLang="ja-JP" sz="2400" dirty="0" smtClean="0"/>
              <a:t>)</a:t>
            </a:r>
            <a:r>
              <a:rPr lang="ja-JP" altLang="en-US" sz="2400" dirty="0" smtClean="0"/>
              <a:t> ジム・クロー法○</a:t>
            </a:r>
          </a:p>
          <a:p>
            <a:pPr eaLnBrk="1" hangingPunct="1">
              <a:lnSpc>
                <a:spcPct val="80000"/>
              </a:lnSpc>
              <a:buFontTx/>
              <a:buNone/>
            </a:pPr>
            <a:r>
              <a:rPr lang="ja-JP" altLang="en-US" dirty="0" smtClean="0"/>
              <a:t>　　　翌年　ローザ・パークス事件（バス）</a:t>
            </a:r>
          </a:p>
          <a:p>
            <a:pPr eaLnBrk="1" hangingPunct="1">
              <a:lnSpc>
                <a:spcPct val="80000"/>
              </a:lnSpc>
            </a:pPr>
            <a:r>
              <a:rPr lang="ja-JP" altLang="en-US" dirty="0" smtClean="0"/>
              <a:t>１９５７年、アーカンソウ、リトルロック校事件</a:t>
            </a:r>
          </a:p>
          <a:p>
            <a:pPr eaLnBrk="1" hangingPunct="1">
              <a:lnSpc>
                <a:spcPct val="80000"/>
              </a:lnSpc>
            </a:pPr>
            <a:r>
              <a:rPr lang="ja-JP" altLang="en-US" dirty="0" smtClean="0"/>
              <a:t>１９６</a:t>
            </a:r>
            <a:r>
              <a:rPr lang="en-US" altLang="ja-JP" dirty="0" smtClean="0"/>
              <a:t>2</a:t>
            </a:r>
            <a:r>
              <a:rPr lang="ja-JP" altLang="en-US" dirty="0" smtClean="0"/>
              <a:t>年メレディス事件（軍隊駐留）</a:t>
            </a:r>
          </a:p>
          <a:p>
            <a:pPr eaLnBrk="1" hangingPunct="1">
              <a:lnSpc>
                <a:spcPct val="80000"/>
              </a:lnSpc>
              <a:buFontTx/>
              <a:buNone/>
            </a:pPr>
            <a:r>
              <a:rPr lang="ja-JP" altLang="en-US" dirty="0" smtClean="0"/>
              <a:t>　　　黒人生徒・学生保護のため軍隊</a:t>
            </a:r>
          </a:p>
          <a:p>
            <a:pPr eaLnBrk="1" hangingPunct="1">
              <a:lnSpc>
                <a:spcPct val="80000"/>
              </a:lnSpc>
              <a:buFontTx/>
              <a:buNone/>
            </a:pPr>
            <a:r>
              <a:rPr lang="ja-JP" altLang="en-US" dirty="0" smtClean="0"/>
              <a:t>       アイゼンハワーとケネディ</a:t>
            </a:r>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descr="http://upload.wikimedia.org/wikipedia/commons/a/a0/101st_Airborne_at_Little_Rock_Central_High.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23556" name="Picture 4" descr="http://upload.wikimedia.org/wikipedia/commons/thumb/a/a0/101st_Airborne_at_Little_Rock_Central_High.jpg/300px-101st_Airborne_at_Little_Rock_Central_High.jpg">
            <a:hlinkClick r:id="rId2"/>
          </p:cNvPr>
          <p:cNvPicPr>
            <a:picLocks noChangeAspect="1" noChangeArrowheads="1"/>
          </p:cNvPicPr>
          <p:nvPr/>
        </p:nvPicPr>
        <p:blipFill>
          <a:blip r:embed="rId3" cstate="print"/>
          <a:srcRect/>
          <a:stretch>
            <a:fillRect/>
          </a:stretch>
        </p:blipFill>
        <p:spPr bwMode="auto">
          <a:xfrm>
            <a:off x="1835696" y="404664"/>
            <a:ext cx="4800533" cy="3168352"/>
          </a:xfrm>
          <a:prstGeom prst="rect">
            <a:avLst/>
          </a:prstGeom>
          <a:noFill/>
        </p:spPr>
      </p:pic>
      <p:pic>
        <p:nvPicPr>
          <p:cNvPr id="23558" name="Picture 6" descr="http://upload.wikimedia.org/wikipedia/commons/thumb/f/fa/Little_Rock_integration_protest.jpg/250px-Little_Rock_integration_protest.jpg">
            <a:hlinkClick r:id="rId4"/>
          </p:cNvPr>
          <p:cNvPicPr>
            <a:picLocks noChangeAspect="1" noChangeArrowheads="1"/>
          </p:cNvPicPr>
          <p:nvPr/>
        </p:nvPicPr>
        <p:blipFill>
          <a:blip r:embed="rId5" cstate="print"/>
          <a:srcRect/>
          <a:stretch>
            <a:fillRect/>
          </a:stretch>
        </p:blipFill>
        <p:spPr bwMode="auto">
          <a:xfrm>
            <a:off x="5004047" y="3645024"/>
            <a:ext cx="4012491" cy="2664296"/>
          </a:xfrm>
          <a:prstGeom prst="rect">
            <a:avLst/>
          </a:prstGeom>
          <a:noFill/>
        </p:spPr>
      </p:pic>
      <p:pic>
        <p:nvPicPr>
          <p:cNvPr id="23560" name="Picture 8" descr="http://upload.wikimedia.org/wikipedia/commons/thumb/6/6a/Little_Rock_Nine_protest.jpg/250px-Little_Rock_Nine_protest.jpg">
            <a:hlinkClick r:id="rId6"/>
          </p:cNvPr>
          <p:cNvPicPr>
            <a:picLocks noChangeAspect="1" noChangeArrowheads="1"/>
          </p:cNvPicPr>
          <p:nvPr/>
        </p:nvPicPr>
        <p:blipFill>
          <a:blip r:embed="rId7" cstate="print"/>
          <a:srcRect/>
          <a:stretch>
            <a:fillRect/>
          </a:stretch>
        </p:blipFill>
        <p:spPr bwMode="auto">
          <a:xfrm>
            <a:off x="179511" y="3645024"/>
            <a:ext cx="4145913" cy="27363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アメリカ国家の成立</a:t>
            </a:r>
          </a:p>
        </p:txBody>
      </p:sp>
      <p:sp>
        <p:nvSpPr>
          <p:cNvPr id="3075" name="Rectangle 3"/>
          <p:cNvSpPr>
            <a:spLocks noGrp="1" noChangeArrowheads="1"/>
          </p:cNvSpPr>
          <p:nvPr>
            <p:ph type="body" idx="1"/>
          </p:nvPr>
        </p:nvSpPr>
        <p:spPr/>
        <p:txBody>
          <a:bodyPr>
            <a:normAutofit lnSpcReduction="10000"/>
          </a:bodyPr>
          <a:lstStyle/>
          <a:p>
            <a:pPr>
              <a:lnSpc>
                <a:spcPct val="90000"/>
              </a:lnSpc>
            </a:pPr>
            <a:r>
              <a:rPr lang="ja-JP" altLang="en-US" sz="2800" dirty="0"/>
              <a:t>先住民（ネイティブ・アメリカン）</a:t>
            </a:r>
          </a:p>
          <a:p>
            <a:pPr>
              <a:lnSpc>
                <a:spcPct val="90000"/>
              </a:lnSpc>
              <a:buFontTx/>
              <a:buNone/>
            </a:pPr>
            <a:r>
              <a:rPr lang="ja-JP" altLang="en-US" sz="2800" dirty="0"/>
              <a:t>　　３万年前～６千年前　モンゴロイド</a:t>
            </a:r>
          </a:p>
          <a:p>
            <a:pPr>
              <a:lnSpc>
                <a:spcPct val="90000"/>
              </a:lnSpc>
            </a:pPr>
            <a:r>
              <a:rPr lang="ja-JP" altLang="en-US" sz="2800" dirty="0"/>
              <a:t>ヨーロッパ人の植民</a:t>
            </a:r>
          </a:p>
          <a:p>
            <a:pPr>
              <a:lnSpc>
                <a:spcPct val="90000"/>
              </a:lnSpc>
              <a:buFontTx/>
              <a:buNone/>
            </a:pPr>
            <a:r>
              <a:rPr lang="ja-JP" altLang="en-US" sz="2800" dirty="0"/>
              <a:t>　　１５世紀　</a:t>
            </a:r>
            <a:r>
              <a:rPr lang="ja-JP" altLang="en-US" sz="2800" dirty="0" smtClean="0"/>
              <a:t>スペイン</a:t>
            </a:r>
          </a:p>
          <a:p>
            <a:pPr>
              <a:lnSpc>
                <a:spcPct val="90000"/>
              </a:lnSpc>
              <a:buFontTx/>
              <a:buNone/>
            </a:pPr>
            <a:r>
              <a:rPr lang="ja-JP" altLang="en-US" sz="2800" dirty="0"/>
              <a:t>　　１６世紀　フランス・オランダ</a:t>
            </a:r>
          </a:p>
          <a:p>
            <a:pPr>
              <a:lnSpc>
                <a:spcPct val="90000"/>
              </a:lnSpc>
            </a:pPr>
            <a:r>
              <a:rPr lang="ja-JP" altLang="en-US" sz="2800" dirty="0"/>
              <a:t>イギリス植民地の拡大　清教徒</a:t>
            </a:r>
            <a:r>
              <a:rPr lang="ja-JP" altLang="en-US" sz="2800" dirty="0" smtClean="0"/>
              <a:t>革命（複数国家の植民地から、次第にイギリスが他を圧倒していった。）</a:t>
            </a:r>
            <a:endParaRPr lang="ja-JP" altLang="en-US" sz="2800" dirty="0"/>
          </a:p>
          <a:p>
            <a:pPr>
              <a:lnSpc>
                <a:spcPct val="90000"/>
              </a:lnSpc>
              <a:buFontTx/>
              <a:buNone/>
            </a:pPr>
            <a:r>
              <a:rPr lang="ja-JP" altLang="en-US" sz="2800" dirty="0"/>
              <a:t>　　先住民との争いとヨーロッパ人による征服</a:t>
            </a:r>
          </a:p>
          <a:p>
            <a:pPr>
              <a:lnSpc>
                <a:spcPct val="90000"/>
              </a:lnSpc>
              <a:buFontTx/>
              <a:buNone/>
            </a:pPr>
            <a:r>
              <a:rPr lang="ja-JP" altLang="en-US" sz="2800" dirty="0"/>
              <a:t>　　古代文明（共同体）と近代文明の直接接触</a:t>
            </a:r>
          </a:p>
          <a:p>
            <a:pPr>
              <a:lnSpc>
                <a:spcPct val="90000"/>
              </a:lnSpc>
              <a:buFontTx/>
              <a:buNone/>
            </a:pPr>
            <a:r>
              <a:rPr lang="ja-JP" altLang="en-US" sz="2800" dirty="0"/>
              <a:t>　　（ｃｆ　サンクスギビングデー</a:t>
            </a:r>
            <a:r>
              <a:rPr lang="ja-JP" altLang="en-US" sz="2800" dirty="0" smtClean="0"/>
              <a:t>）</a:t>
            </a:r>
          </a:p>
          <a:p>
            <a:pPr>
              <a:lnSpc>
                <a:spcPct val="90000"/>
              </a:lnSpc>
              <a:buFontTx/>
              <a:buNone/>
            </a:pPr>
            <a:endParaRPr lang="ja-JP" altLang="en-US" sz="2800" dirty="0"/>
          </a:p>
        </p:txBody>
      </p:sp>
    </p:spTree>
    <p:extLst>
      <p:ext uri="{BB962C8B-B14F-4D97-AF65-F5344CB8AC3E}">
        <p14:creationId xmlns:p14="http://schemas.microsoft.com/office/powerpoint/2010/main" val="2445908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c/c4/Rosaparks.jpg/200px-Rosaparks.jpg">
            <a:hlinkClick r:id="rId2"/>
          </p:cNvPr>
          <p:cNvPicPr>
            <a:picLocks noChangeAspect="1" noChangeArrowheads="1"/>
          </p:cNvPicPr>
          <p:nvPr/>
        </p:nvPicPr>
        <p:blipFill>
          <a:blip r:embed="rId3" cstate="print"/>
          <a:srcRect/>
          <a:stretch>
            <a:fillRect/>
          </a:stretch>
        </p:blipFill>
        <p:spPr bwMode="auto">
          <a:xfrm>
            <a:off x="395536" y="593682"/>
            <a:ext cx="3960440" cy="5643630"/>
          </a:xfrm>
          <a:prstGeom prst="rect">
            <a:avLst/>
          </a:prstGeom>
          <a:noFill/>
        </p:spPr>
      </p:pic>
      <p:pic>
        <p:nvPicPr>
          <p:cNvPr id="1028" name="Picture 4" descr="http://freett.com/globalgospel/jpdiary/2005/rosa13.jpg"/>
          <p:cNvPicPr>
            <a:picLocks noChangeAspect="1" noChangeArrowheads="1"/>
          </p:cNvPicPr>
          <p:nvPr/>
        </p:nvPicPr>
        <p:blipFill>
          <a:blip r:embed="rId4" cstate="print"/>
          <a:srcRect/>
          <a:stretch>
            <a:fillRect/>
          </a:stretch>
        </p:blipFill>
        <p:spPr bwMode="auto">
          <a:xfrm>
            <a:off x="4427983" y="548680"/>
            <a:ext cx="4521431" cy="583264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ローザ・パークス事件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１９５５年、アラバマ州モントゴメリーのパークスが、黒人用の後部座席ではなく、白人用の前部座席に座り、運転手の注意を無視して逮捕された。</a:t>
            </a:r>
          </a:p>
          <a:p>
            <a:r>
              <a:rPr lang="ja-JP" altLang="en-US" dirty="0" smtClean="0"/>
              <a:t>キング牧師の抗議活動　バスボイコット→大きな成功</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dirty="0" smtClean="0"/>
              <a:t>人種差別と教育の新展開</a:t>
            </a:r>
          </a:p>
        </p:txBody>
      </p:sp>
      <p:sp>
        <p:nvSpPr>
          <p:cNvPr id="8195" name="Rectangle 3"/>
          <p:cNvSpPr>
            <a:spLocks noGrp="1" noChangeArrowheads="1"/>
          </p:cNvSpPr>
          <p:nvPr>
            <p:ph type="body" idx="1"/>
          </p:nvPr>
        </p:nvSpPr>
        <p:spPr>
          <a:xfrm>
            <a:off x="467544" y="1628800"/>
            <a:ext cx="8229600" cy="4525963"/>
          </a:xfrm>
        </p:spPr>
        <p:txBody>
          <a:bodyPr/>
          <a:lstStyle/>
          <a:p>
            <a:pPr eaLnBrk="1" hangingPunct="1">
              <a:lnSpc>
                <a:spcPct val="80000"/>
              </a:lnSpc>
            </a:pPr>
            <a:r>
              <a:rPr lang="ja-JP" altLang="en-US" sz="2800" dirty="0" smtClean="0"/>
              <a:t>６４年「公民権法」成立</a:t>
            </a:r>
          </a:p>
          <a:p>
            <a:pPr lvl="1" eaLnBrk="1" hangingPunct="1">
              <a:lnSpc>
                <a:spcPct val="80000"/>
              </a:lnSpc>
            </a:pPr>
            <a:r>
              <a:rPr lang="ja-JP" altLang="en-US" sz="2400" dirty="0" smtClean="0"/>
              <a:t>バス通学問題</a:t>
            </a:r>
          </a:p>
          <a:p>
            <a:pPr lvl="1" eaLnBrk="1" hangingPunct="1">
              <a:lnSpc>
                <a:spcPct val="80000"/>
              </a:lnSpc>
            </a:pPr>
            <a:r>
              <a:rPr lang="ja-JP" altLang="en-US" sz="2400" dirty="0" smtClean="0"/>
              <a:t>アファーマティブ・アクション</a:t>
            </a:r>
          </a:p>
          <a:p>
            <a:pPr lvl="1" eaLnBrk="1" hangingPunct="1">
              <a:lnSpc>
                <a:spcPct val="80000"/>
              </a:lnSpc>
            </a:pPr>
            <a:r>
              <a:rPr lang="ja-JP" altLang="en-US" sz="2400" dirty="0" smtClean="0"/>
              <a:t>メルティング・ポットからサラダボール</a:t>
            </a:r>
          </a:p>
          <a:p>
            <a:pPr lvl="1" eaLnBrk="1" hangingPunct="1">
              <a:lnSpc>
                <a:spcPct val="80000"/>
              </a:lnSpc>
              <a:buFontTx/>
              <a:buNone/>
            </a:pPr>
            <a:r>
              <a:rPr lang="ja-JP" altLang="en-US" sz="2400" dirty="0" smtClean="0"/>
              <a:t>　  ＷＡＳＰ（イギリス系優越）→白人的価値への同化→多文化主義　</a:t>
            </a:r>
          </a:p>
          <a:p>
            <a:pPr eaLnBrk="1" hangingPunct="1">
              <a:lnSpc>
                <a:spcPct val="80000"/>
              </a:lnSpc>
            </a:pPr>
            <a:r>
              <a:rPr lang="ja-JP" altLang="en-US" sz="2800" dirty="0" smtClean="0"/>
              <a:t>白人からの反撃？</a:t>
            </a:r>
          </a:p>
          <a:p>
            <a:pPr lvl="1" eaLnBrk="1" hangingPunct="1">
              <a:lnSpc>
                <a:spcPct val="80000"/>
              </a:lnSpc>
            </a:pPr>
            <a:r>
              <a:rPr lang="ja-JP" altLang="en-US" sz="2400" dirty="0" smtClean="0"/>
              <a:t>黒人文化論</a:t>
            </a:r>
            <a:r>
              <a:rPr lang="en-US" altLang="ja-JP" sz="2400" dirty="0" smtClean="0"/>
              <a:t>(black</a:t>
            </a:r>
            <a:r>
              <a:rPr lang="ja-JP" altLang="en-US" sz="2400" dirty="0" smtClean="0"/>
              <a:t> </a:t>
            </a:r>
            <a:r>
              <a:rPr lang="en-US" altLang="ja-JP" sz="2400" dirty="0" smtClean="0"/>
              <a:t>is</a:t>
            </a:r>
            <a:r>
              <a:rPr lang="ja-JP" altLang="en-US" sz="2400" dirty="0" smtClean="0"/>
              <a:t> </a:t>
            </a:r>
            <a:r>
              <a:rPr lang="en-US" altLang="ja-JP" sz="2400" dirty="0" smtClean="0"/>
              <a:t>beautiful)</a:t>
            </a:r>
            <a:r>
              <a:rPr lang="ja-JP" altLang="en-US" sz="2400" dirty="0" smtClean="0"/>
              <a:t>の興隆とその批判</a:t>
            </a:r>
            <a:endParaRPr lang="en-US" altLang="ja-JP" sz="2400" dirty="0" smtClean="0"/>
          </a:p>
          <a:p>
            <a:pPr lvl="1" eaLnBrk="1" hangingPunct="1">
              <a:lnSpc>
                <a:spcPct val="80000"/>
              </a:lnSpc>
            </a:pPr>
            <a:r>
              <a:rPr lang="ja-JP" altLang="en-US" sz="2400" dirty="0" smtClean="0"/>
              <a:t>バッキ訴訟</a:t>
            </a:r>
          </a:p>
          <a:p>
            <a:pPr eaLnBrk="1" hangingPunct="1">
              <a:lnSpc>
                <a:spcPct val="80000"/>
              </a:lnSpc>
            </a:pPr>
            <a:r>
              <a:rPr lang="ja-JP" altLang="en-US" sz="2800" dirty="0" smtClean="0"/>
              <a:t>バイリンガリズムの提唱（１９６８年バイリンガル法バイリンガリズムの奨励の連邦法）とその批判（英語オンリー主義の教育も州単位で）</a:t>
            </a:r>
          </a:p>
          <a:p>
            <a:pPr eaLnBrk="1" hangingPunct="1">
              <a:lnSpc>
                <a:spcPct val="80000"/>
              </a:lnSpc>
            </a:pPr>
            <a:endParaRPr lang="ja-JP" altLang="en-US" sz="2800" dirty="0" smtClean="0"/>
          </a:p>
          <a:p>
            <a:pPr eaLnBrk="1" hangingPunct="1">
              <a:lnSpc>
                <a:spcPct val="80000"/>
              </a:lnSpc>
              <a:buFontTx/>
              <a:buNone/>
            </a:pPr>
            <a:r>
              <a:rPr lang="ja-JP" altLang="en-US" sz="2800" dirty="0" smtClean="0"/>
              <a:t>　　</a:t>
            </a:r>
          </a:p>
          <a:p>
            <a:pPr eaLnBrk="1" hangingPunct="1">
              <a:lnSpc>
                <a:spcPct val="80000"/>
              </a:lnSpc>
              <a:buFontTx/>
              <a:buNone/>
            </a:pPr>
            <a:r>
              <a:rPr lang="ja-JP" altLang="en-US" sz="28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植民地時代の教育の萌芽</a:t>
            </a:r>
          </a:p>
        </p:txBody>
      </p:sp>
      <p:sp>
        <p:nvSpPr>
          <p:cNvPr id="4099" name="Rectangle 3"/>
          <p:cNvSpPr>
            <a:spLocks noGrp="1" noChangeArrowheads="1"/>
          </p:cNvSpPr>
          <p:nvPr>
            <p:ph type="body" idx="1"/>
          </p:nvPr>
        </p:nvSpPr>
        <p:spPr/>
        <p:txBody>
          <a:bodyPr/>
          <a:lstStyle/>
          <a:p>
            <a:pPr>
              <a:lnSpc>
                <a:spcPct val="90000"/>
              </a:lnSpc>
            </a:pPr>
            <a:r>
              <a:rPr lang="ja-JP" altLang="en-US" sz="2800" dirty="0"/>
              <a:t>当初から近代文明が移入</a:t>
            </a:r>
          </a:p>
          <a:p>
            <a:pPr>
              <a:lnSpc>
                <a:spcPct val="90000"/>
              </a:lnSpc>
              <a:buFontTx/>
              <a:buNone/>
            </a:pPr>
            <a:r>
              <a:rPr lang="ja-JP" altLang="en-US" sz="2800" dirty="0"/>
              <a:t>　　ふたつの流れ　イギリス経済と結びついた利益追求の移民と、宗教的寛容を求めた移民（メイフラワー号１６２０年</a:t>
            </a:r>
            <a:r>
              <a:rPr lang="ja-JP" altLang="en-US" sz="2800" dirty="0" smtClean="0"/>
              <a:t>）　囚人の流刑地でもあった</a:t>
            </a:r>
            <a:endParaRPr lang="ja-JP" altLang="en-US" sz="2800" dirty="0"/>
          </a:p>
          <a:p>
            <a:pPr>
              <a:lnSpc>
                <a:spcPct val="90000"/>
              </a:lnSpc>
              <a:buFontTx/>
              <a:buNone/>
            </a:pPr>
            <a:r>
              <a:rPr lang="ja-JP" altLang="en-US" sz="2800" dirty="0"/>
              <a:t>　　とも</a:t>
            </a:r>
            <a:r>
              <a:rPr lang="ja-JP" altLang="en-US" sz="2800" dirty="0" smtClean="0"/>
              <a:t>に後々教育</a:t>
            </a:r>
            <a:r>
              <a:rPr lang="ja-JP" altLang="en-US" sz="2800" dirty="0"/>
              <a:t>に影響を与えた。</a:t>
            </a:r>
          </a:p>
          <a:p>
            <a:pPr lvl="1">
              <a:lnSpc>
                <a:spcPct val="90000"/>
              </a:lnSpc>
            </a:pPr>
            <a:r>
              <a:rPr lang="ja-JP" altLang="en-US" sz="2400" dirty="0"/>
              <a:t>地域共同体の事業としての教育</a:t>
            </a:r>
          </a:p>
          <a:p>
            <a:pPr lvl="1">
              <a:lnSpc>
                <a:spcPct val="90000"/>
              </a:lnSpc>
              <a:buFontTx/>
              <a:buNone/>
            </a:pPr>
            <a:r>
              <a:rPr lang="ja-JP" altLang="en-US" sz="2400" dirty="0"/>
              <a:t>　　後に公選制教育委員会と教育税として展開</a:t>
            </a:r>
          </a:p>
          <a:p>
            <a:pPr lvl="1">
              <a:lnSpc>
                <a:spcPct val="90000"/>
              </a:lnSpc>
            </a:pPr>
            <a:r>
              <a:rPr lang="ja-JP" altLang="en-US" sz="2400" dirty="0"/>
              <a:t>宗教的色彩の濃い教育</a:t>
            </a:r>
          </a:p>
          <a:p>
            <a:pPr lvl="1">
              <a:lnSpc>
                <a:spcPct val="90000"/>
              </a:lnSpc>
              <a:buFontTx/>
              <a:buNone/>
            </a:pPr>
            <a:r>
              <a:rPr lang="ja-JP" altLang="en-US" sz="2400" dirty="0"/>
              <a:t>　　テロリスト狩・マッカーシズム・モンキー裁判・魔女狩（アメリカの繰り返される影）</a:t>
            </a:r>
          </a:p>
          <a:p>
            <a:pPr>
              <a:lnSpc>
                <a:spcPct val="90000"/>
              </a:lnSpc>
              <a:buFontTx/>
              <a:buNone/>
            </a:pPr>
            <a:endParaRPr lang="ja-JP" altLang="en-US" sz="2800" dirty="0"/>
          </a:p>
          <a:p>
            <a:pPr>
              <a:lnSpc>
                <a:spcPct val="90000"/>
              </a:lnSpc>
              <a:buFontTx/>
              <a:buNone/>
            </a:pPr>
            <a:endParaRPr lang="en-US" altLang="ja-JP" sz="2800" dirty="0"/>
          </a:p>
        </p:txBody>
      </p:sp>
    </p:spTree>
    <p:extLst>
      <p:ext uri="{BB962C8B-B14F-4D97-AF65-F5344CB8AC3E}">
        <p14:creationId xmlns:p14="http://schemas.microsoft.com/office/powerpoint/2010/main" val="76130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初期に形成された原型</a:t>
            </a:r>
          </a:p>
        </p:txBody>
      </p:sp>
      <p:sp>
        <p:nvSpPr>
          <p:cNvPr id="5123" name="Rectangle 3"/>
          <p:cNvSpPr>
            <a:spLocks noGrp="1" noChangeArrowheads="1"/>
          </p:cNvSpPr>
          <p:nvPr>
            <p:ph type="body" idx="1"/>
          </p:nvPr>
        </p:nvSpPr>
        <p:spPr/>
        <p:txBody>
          <a:bodyPr>
            <a:normAutofit lnSpcReduction="10000"/>
          </a:bodyPr>
          <a:lstStyle/>
          <a:p>
            <a:r>
              <a:rPr lang="ja-JP" altLang="en-US" sz="2800" dirty="0"/>
              <a:t>平等を目指す「公立学校」とよい教育を求める「私立学校」の併存（初期は後者が主流</a:t>
            </a:r>
            <a:r>
              <a:rPr lang="ja-JP" altLang="en-US" sz="2800" dirty="0" smtClean="0"/>
              <a:t>）</a:t>
            </a:r>
          </a:p>
          <a:p>
            <a:pPr lvl="1"/>
            <a:r>
              <a:rPr lang="en-US" altLang="ja-JP" sz="2400" dirty="0" smtClean="0"/>
              <a:t>1635</a:t>
            </a:r>
            <a:r>
              <a:rPr lang="ja-JP" altLang="en-US" sz="2400" dirty="0" smtClean="0"/>
              <a:t>年ボストンに最初のラテン語学校設立</a:t>
            </a:r>
          </a:p>
          <a:p>
            <a:pPr lvl="1"/>
            <a:r>
              <a:rPr lang="en-US" altLang="ja-JP" sz="2400" dirty="0" smtClean="0"/>
              <a:t>1636</a:t>
            </a:r>
            <a:r>
              <a:rPr lang="ja-JP" altLang="en-US" sz="2400" dirty="0" smtClean="0"/>
              <a:t>年　ハーバード大学設立</a:t>
            </a:r>
          </a:p>
          <a:p>
            <a:pPr lvl="1"/>
            <a:r>
              <a:rPr lang="en-US" altLang="ja-JP" sz="2400" dirty="0" smtClean="0"/>
              <a:t>1642</a:t>
            </a:r>
            <a:r>
              <a:rPr lang="ja-JP" altLang="en-US" sz="2400" dirty="0" smtClean="0"/>
              <a:t>年  マサチューセッツ州で教育法</a:t>
            </a:r>
          </a:p>
          <a:p>
            <a:pPr lvl="1"/>
            <a:r>
              <a:rPr lang="en-US" altLang="ja-JP" sz="2400" dirty="0" smtClean="0"/>
              <a:t>1649</a:t>
            </a:r>
            <a:r>
              <a:rPr lang="ja-JP" altLang="en-US" sz="2400" dirty="0" smtClean="0"/>
              <a:t>年  同州で町に学校設置義務</a:t>
            </a:r>
            <a:r>
              <a:rPr lang="en-US" altLang="ja-JP" sz="2400" dirty="0" smtClean="0"/>
              <a:t>(</a:t>
            </a:r>
            <a:r>
              <a:rPr lang="ja-JP" altLang="en-US" sz="2400" dirty="0" smtClean="0"/>
              <a:t>実効性はあまりなし</a:t>
            </a:r>
            <a:r>
              <a:rPr lang="en-US" altLang="ja-JP" sz="2400" dirty="0" smtClean="0"/>
              <a:t>)</a:t>
            </a:r>
            <a:endParaRPr lang="ja-JP" altLang="en-US" sz="2400" dirty="0" smtClean="0"/>
          </a:p>
          <a:p>
            <a:pPr marL="457200" lvl="1" indent="0">
              <a:buNone/>
            </a:pPr>
            <a:r>
              <a:rPr lang="ja-JP" altLang="en-US" sz="2400" dirty="0" smtClean="0"/>
              <a:t>Ｃｆ</a:t>
            </a:r>
            <a:r>
              <a:rPr lang="ja-JP" altLang="en-US" sz="2400" dirty="0"/>
              <a:t>　</a:t>
            </a:r>
            <a:r>
              <a:rPr lang="ja-JP" altLang="en-US" sz="2400" dirty="0" smtClean="0"/>
              <a:t>欧米</a:t>
            </a:r>
            <a:r>
              <a:rPr lang="ja-JP" altLang="en-US" sz="2400" dirty="0"/>
              <a:t>で</a:t>
            </a:r>
            <a:r>
              <a:rPr lang="ja-JP" altLang="en-US" sz="2400" dirty="0" smtClean="0"/>
              <a:t>は学校設置義務→就学</a:t>
            </a:r>
            <a:r>
              <a:rPr lang="ja-JP" altLang="en-US" sz="2400" dirty="0"/>
              <a:t>義務　</a:t>
            </a:r>
            <a:r>
              <a:rPr lang="ja-JP" altLang="en-US" sz="2400" dirty="0" smtClean="0"/>
              <a:t>日本は逆</a:t>
            </a:r>
          </a:p>
          <a:p>
            <a:r>
              <a:rPr lang="ja-JP" altLang="en-US" sz="2800" dirty="0" smtClean="0"/>
              <a:t>アメリカ</a:t>
            </a:r>
            <a:r>
              <a:rPr lang="en-US" altLang="ja-JP" sz="2800" dirty="0" smtClean="0"/>
              <a:t>(</a:t>
            </a:r>
            <a:r>
              <a:rPr lang="ja-JP" altLang="en-US" sz="2800" dirty="0" smtClean="0"/>
              <a:t>教育精神</a:t>
            </a:r>
            <a:r>
              <a:rPr lang="en-US" altLang="ja-JP" sz="2800" dirty="0" smtClean="0"/>
              <a:t>)</a:t>
            </a:r>
            <a:r>
              <a:rPr lang="ja-JP" altLang="en-US" sz="2800" dirty="0" smtClean="0"/>
              <a:t>としてのフランクリン</a:t>
            </a:r>
          </a:p>
          <a:p>
            <a:pPr lvl="1"/>
            <a:r>
              <a:rPr lang="ja-JP" altLang="en-US" sz="2400" dirty="0" smtClean="0"/>
              <a:t>避雷針の実験</a:t>
            </a:r>
            <a:r>
              <a:rPr lang="en-US" altLang="ja-JP" sz="2400" dirty="0" smtClean="0"/>
              <a:t>(</a:t>
            </a:r>
            <a:r>
              <a:rPr lang="ja-JP" altLang="en-US" sz="2400" dirty="0" smtClean="0"/>
              <a:t>実証精神</a:t>
            </a:r>
            <a:r>
              <a:rPr lang="en-US" altLang="ja-JP" sz="2400" dirty="0" smtClean="0"/>
              <a:t>)</a:t>
            </a:r>
            <a:r>
              <a:rPr lang="ja-JP" altLang="en-US" sz="2400" dirty="0" smtClean="0"/>
              <a:t> → プラグマティズム</a:t>
            </a:r>
          </a:p>
          <a:p>
            <a:pPr lvl="1"/>
            <a:r>
              <a:rPr lang="ja-JP" altLang="en-US" sz="2400" dirty="0" smtClean="0"/>
              <a:t>生活信条</a:t>
            </a:r>
            <a:r>
              <a:rPr lang="en-US" altLang="ja-JP" sz="2400" dirty="0" smtClean="0"/>
              <a:t>(</a:t>
            </a:r>
            <a:r>
              <a:rPr lang="ja-JP" altLang="en-US" sz="2400" dirty="0" smtClean="0"/>
              <a:t>テキスト</a:t>
            </a:r>
            <a:r>
              <a:rPr lang="en-US" altLang="ja-JP" sz="2400" dirty="0" smtClean="0"/>
              <a:t>)</a:t>
            </a:r>
            <a:endParaRPr lang="ja-JP" altLang="en-US" sz="2400" dirty="0" smtClean="0"/>
          </a:p>
        </p:txBody>
      </p:sp>
    </p:spTree>
    <p:extLst>
      <p:ext uri="{BB962C8B-B14F-4D97-AF65-F5344CB8AC3E}">
        <p14:creationId xmlns:p14="http://schemas.microsoft.com/office/powerpoint/2010/main" val="106580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独立後の教育</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1775-1783</a:t>
            </a:r>
            <a:r>
              <a:rPr lang="ja-JP" altLang="en-US" dirty="0" smtClean="0"/>
              <a:t> 独立戦争 </a:t>
            </a:r>
            <a:r>
              <a:rPr lang="en-US" altLang="ja-JP" dirty="0" smtClean="0"/>
              <a:t>1776</a:t>
            </a:r>
            <a:r>
              <a:rPr lang="ja-JP" altLang="en-US" dirty="0" smtClean="0"/>
              <a:t> 独立宣言</a:t>
            </a:r>
          </a:p>
          <a:p>
            <a:pPr lvl="1"/>
            <a:r>
              <a:rPr lang="ja-JP" altLang="en-US" dirty="0" smtClean="0"/>
              <a:t>当初苦戦、</a:t>
            </a:r>
            <a:r>
              <a:rPr lang="ja-JP" altLang="en-US" dirty="0"/>
              <a:t>フランス</a:t>
            </a:r>
            <a:r>
              <a:rPr lang="ja-JP" altLang="en-US" dirty="0" smtClean="0"/>
              <a:t>・オランダの参戦で転換</a:t>
            </a:r>
          </a:p>
          <a:p>
            <a:r>
              <a:rPr lang="ja-JP" altLang="en-US" dirty="0" smtClean="0"/>
              <a:t>教育は州の権限（連邦政府は権限なし・補助金による誘導・合衆国憲法に教育条校なし）</a:t>
            </a:r>
          </a:p>
          <a:p>
            <a:r>
              <a:rPr lang="ja-JP" altLang="en-US" dirty="0" smtClean="0"/>
              <a:t>公立学校は小学校と中学校からなりＫ１２と呼ばれる。（段階分けは州によって異なる）</a:t>
            </a:r>
          </a:p>
          <a:p>
            <a:r>
              <a:rPr lang="ja-JP" altLang="en-US" dirty="0" smtClean="0"/>
              <a:t>教育税が１９世紀（財産税）　州格差が教育に影響</a:t>
            </a:r>
          </a:p>
          <a:p>
            <a:r>
              <a:rPr lang="ja-JP" altLang="en-US" dirty="0" smtClean="0"/>
              <a:t>公選制教育委員会（強い権限）</a:t>
            </a:r>
          </a:p>
          <a:p>
            <a:pPr>
              <a:buFontTx/>
              <a:buNone/>
            </a:pPr>
            <a:r>
              <a:rPr lang="ja-JP" altLang="en-US" dirty="0" smtClean="0"/>
              <a:t>　　　専門家（教育長）と素人（教育委員）の分担</a:t>
            </a:r>
          </a:p>
          <a:p>
            <a:endParaRPr kumimoji="1" lang="ja-JP" altLang="en-US" dirty="0"/>
          </a:p>
        </p:txBody>
      </p:sp>
    </p:spTree>
    <p:extLst>
      <p:ext uri="{BB962C8B-B14F-4D97-AF65-F5344CB8AC3E}">
        <p14:creationId xmlns:p14="http://schemas.microsoft.com/office/powerpoint/2010/main" val="1622831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公立学校制度の発展</a:t>
            </a:r>
          </a:p>
        </p:txBody>
      </p:sp>
      <p:sp>
        <p:nvSpPr>
          <p:cNvPr id="6147" name="Rectangle 3"/>
          <p:cNvSpPr>
            <a:spLocks noGrp="1" noChangeArrowheads="1"/>
          </p:cNvSpPr>
          <p:nvPr>
            <p:ph type="body" idx="1"/>
          </p:nvPr>
        </p:nvSpPr>
        <p:spPr/>
        <p:txBody>
          <a:bodyPr>
            <a:normAutofit fontScale="92500" lnSpcReduction="10000"/>
          </a:bodyPr>
          <a:lstStyle/>
          <a:p>
            <a:r>
              <a:rPr lang="ja-JP" altLang="en-US" dirty="0"/>
              <a:t>ホレース・マンの改革</a:t>
            </a:r>
          </a:p>
          <a:p>
            <a:pPr>
              <a:buFontTx/>
              <a:buNone/>
            </a:pPr>
            <a:r>
              <a:rPr lang="ja-JP" altLang="en-US" dirty="0"/>
              <a:t>　弁護士から議員へ</a:t>
            </a:r>
          </a:p>
          <a:p>
            <a:pPr>
              <a:buFontTx/>
              <a:buNone/>
            </a:pPr>
            <a:r>
              <a:rPr lang="ja-JP" altLang="en-US" dirty="0"/>
              <a:t>　１８３７－１８４８　マサチューセッツ州教育</a:t>
            </a:r>
            <a:r>
              <a:rPr lang="ja-JP" altLang="en-US" dirty="0" smtClean="0"/>
              <a:t>委員長</a:t>
            </a:r>
          </a:p>
          <a:p>
            <a:pPr>
              <a:buFontTx/>
              <a:buNone/>
            </a:pPr>
            <a:r>
              <a:rPr lang="ja-JP" altLang="en-US" dirty="0" smtClean="0"/>
              <a:t>・ ホレース・マン時代、上流階層の人々は、大衆的教育に全く無理解であった。国民的教育の意味を理解させ、実現させたことが業績</a:t>
            </a:r>
            <a:endParaRPr lang="ja-JP" altLang="en-US" dirty="0"/>
          </a:p>
          <a:p>
            <a:pPr>
              <a:buFontTx/>
              <a:buNone/>
            </a:pPr>
            <a:r>
              <a:rPr lang="ja-JP" altLang="en-US" dirty="0"/>
              <a:t>　教員の待遇改善・教員養成制度の整備</a:t>
            </a:r>
          </a:p>
          <a:p>
            <a:pPr>
              <a:buFontTx/>
              <a:buNone/>
            </a:pPr>
            <a:r>
              <a:rPr lang="ja-JP" altLang="en-US" dirty="0"/>
              <a:t>　ヨーロッパ視察後、公立学校の原則（平等・世俗</a:t>
            </a:r>
            <a:r>
              <a:rPr lang="ja-JP" altLang="en-US" dirty="0" smtClean="0"/>
              <a:t>）</a:t>
            </a:r>
            <a:endParaRPr lang="en-US" altLang="ja-JP" dirty="0" smtClean="0"/>
          </a:p>
          <a:p>
            <a:pPr>
              <a:buFontTx/>
              <a:buNone/>
            </a:pPr>
            <a:r>
              <a:rPr lang="ja-JP" altLang="en-US" dirty="0" smtClean="0"/>
              <a:t>・</a:t>
            </a:r>
            <a:r>
              <a:rPr lang="en-US" altLang="ja-JP" dirty="0" smtClean="0"/>
              <a:t>Common</a:t>
            </a:r>
            <a:r>
              <a:rPr lang="ja-JP" altLang="en-US" dirty="0" smtClean="0"/>
              <a:t> </a:t>
            </a:r>
            <a:r>
              <a:rPr lang="en-US" altLang="ja-JP" dirty="0" smtClean="0"/>
              <a:t>School</a:t>
            </a:r>
            <a:r>
              <a:rPr lang="ja-JP" altLang="en-US" dirty="0" smtClean="0"/>
              <a:t> </a:t>
            </a:r>
            <a:r>
              <a:rPr lang="en-US" altLang="ja-JP" dirty="0" smtClean="0"/>
              <a:t>Movement</a:t>
            </a:r>
            <a:r>
              <a:rPr lang="ja-JP" altLang="en-US" dirty="0" smtClean="0"/>
              <a:t> 単一性の中等学校</a:t>
            </a:r>
            <a:endParaRPr lang="ja-JP" altLang="en-US" dirty="0" smtClean="0"/>
          </a:p>
          <a:p>
            <a:pPr>
              <a:buFontTx/>
              <a:buNone/>
            </a:pPr>
            <a:endParaRPr lang="ja-JP" altLang="en-US" dirty="0"/>
          </a:p>
        </p:txBody>
      </p:sp>
    </p:spTree>
    <p:extLst>
      <p:ext uri="{BB962C8B-B14F-4D97-AF65-F5344CB8AC3E}">
        <p14:creationId xmlns:p14="http://schemas.microsoft.com/office/powerpoint/2010/main" val="359389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その後の論争的発展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一部の私立学校と多数の公立学校の格差</a:t>
            </a:r>
          </a:p>
          <a:p>
            <a:pPr lvl="1"/>
            <a:r>
              <a:rPr lang="ja-JP" altLang="en-US" dirty="0" smtClean="0"/>
              <a:t>高い授業料と寮費</a:t>
            </a:r>
          </a:p>
          <a:p>
            <a:pPr lvl="1"/>
            <a:r>
              <a:rPr kumimoji="1" lang="ja-JP" altLang="en-US" dirty="0" smtClean="0"/>
              <a:t>少人数教育と豊かな</a:t>
            </a:r>
            <a:r>
              <a:rPr kumimoji="1" lang="ja-JP" altLang="en-US" dirty="0" smtClean="0"/>
              <a:t>環境</a:t>
            </a:r>
          </a:p>
          <a:p>
            <a:pPr marL="457200" lvl="1" indent="0">
              <a:buNone/>
            </a:pPr>
            <a:r>
              <a:rPr lang="en-US" altLang="ja-JP" dirty="0" err="1" smtClean="0"/>
              <a:t>Cf</a:t>
            </a:r>
            <a:r>
              <a:rPr lang="ja-JP" altLang="en-US" dirty="0" smtClean="0"/>
              <a:t> 映画「今を生きる」</a:t>
            </a:r>
            <a:endParaRPr kumimoji="1" lang="ja-JP" altLang="en-US" dirty="0" smtClean="0"/>
          </a:p>
          <a:p>
            <a:r>
              <a:rPr lang="ja-JP" altLang="en-US" dirty="0" smtClean="0"/>
              <a:t>黒人差別</a:t>
            </a:r>
          </a:p>
          <a:p>
            <a:r>
              <a:rPr kumimoji="1" lang="ja-JP" altLang="en-US" dirty="0" smtClean="0"/>
              <a:t>宗教</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アメリカ全寮制学校</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{5C22544A-7EE6-4342-B048-85BDC9FD1C3A}</a:tableStyleId>
              </a:tblPr>
              <a:tblGrid>
                <a:gridCol w="2242592"/>
                <a:gridCol w="2088232"/>
                <a:gridCol w="1841376"/>
                <a:gridCol w="2057400"/>
              </a:tblGrid>
              <a:tr h="370840">
                <a:tc>
                  <a:txBody>
                    <a:bodyPr/>
                    <a:lstStyle/>
                    <a:p>
                      <a:r>
                        <a:rPr kumimoji="1" lang="ja-JP" altLang="en-US" dirty="0" smtClean="0"/>
                        <a:t>学校名</a:t>
                      </a:r>
                      <a:endParaRPr kumimoji="1" lang="ja-JP" altLang="en-US" dirty="0"/>
                    </a:p>
                  </a:txBody>
                  <a:tcPr/>
                </a:tc>
                <a:tc>
                  <a:txBody>
                    <a:bodyPr/>
                    <a:lstStyle/>
                    <a:p>
                      <a:r>
                        <a:rPr kumimoji="1" lang="ja-JP" altLang="en-US" dirty="0" smtClean="0"/>
                        <a:t>所在地</a:t>
                      </a:r>
                      <a:endParaRPr kumimoji="1" lang="ja-JP" altLang="en-US" dirty="0"/>
                    </a:p>
                  </a:txBody>
                  <a:tcPr/>
                </a:tc>
                <a:tc>
                  <a:txBody>
                    <a:bodyPr/>
                    <a:lstStyle/>
                    <a:p>
                      <a:r>
                        <a:rPr kumimoji="1" lang="ja-JP" altLang="en-US" dirty="0" smtClean="0"/>
                        <a:t>生徒数</a:t>
                      </a:r>
                      <a:endParaRPr kumimoji="1" lang="ja-JP" altLang="en-US" dirty="0"/>
                    </a:p>
                  </a:txBody>
                  <a:tcPr/>
                </a:tc>
                <a:tc>
                  <a:txBody>
                    <a:bodyPr/>
                    <a:lstStyle/>
                    <a:p>
                      <a:r>
                        <a:rPr kumimoji="1" lang="ja-JP" altLang="en-US" dirty="0" smtClean="0"/>
                        <a:t>学費＋寮費</a:t>
                      </a:r>
                      <a:endParaRPr kumimoji="1" lang="ja-JP" altLang="en-US" dirty="0"/>
                    </a:p>
                  </a:txBody>
                  <a:tcPr/>
                </a:tc>
              </a:tr>
              <a:tr h="370840">
                <a:tc>
                  <a:txBody>
                    <a:bodyPr/>
                    <a:lstStyle/>
                    <a:p>
                      <a:r>
                        <a:rPr kumimoji="1" lang="en-US" altLang="ja-JP" dirty="0" smtClean="0"/>
                        <a:t>Andrews</a:t>
                      </a:r>
                      <a:r>
                        <a:rPr kumimoji="1" lang="ja-JP" altLang="en-US" dirty="0" smtClean="0"/>
                        <a:t> </a:t>
                      </a:r>
                      <a:r>
                        <a:rPr kumimoji="1" lang="en-US" altLang="ja-JP" dirty="0" smtClean="0"/>
                        <a:t>Osborne</a:t>
                      </a:r>
                      <a:endParaRPr kumimoji="1" lang="ja-JP" altLang="en-US" dirty="0"/>
                    </a:p>
                  </a:txBody>
                  <a:tcPr/>
                </a:tc>
                <a:tc>
                  <a:txBody>
                    <a:bodyPr/>
                    <a:lstStyle/>
                    <a:p>
                      <a:r>
                        <a:rPr kumimoji="1" lang="ja-JP" altLang="en-US" dirty="0" smtClean="0"/>
                        <a:t>オハイオ州</a:t>
                      </a:r>
                      <a:endParaRPr kumimoji="1" lang="ja-JP" altLang="en-US" dirty="0"/>
                    </a:p>
                  </a:txBody>
                  <a:tcPr/>
                </a:tc>
                <a:tc>
                  <a:txBody>
                    <a:bodyPr/>
                    <a:lstStyle/>
                    <a:p>
                      <a:r>
                        <a:rPr kumimoji="1" lang="en-US" altLang="ja-JP" dirty="0" smtClean="0"/>
                        <a:t>380</a:t>
                      </a:r>
                      <a:r>
                        <a:rPr kumimoji="1" lang="ja-JP" altLang="en-US" dirty="0" smtClean="0"/>
                        <a:t>人</a:t>
                      </a:r>
                      <a:endParaRPr kumimoji="1" lang="ja-JP" altLang="en-US" dirty="0"/>
                    </a:p>
                  </a:txBody>
                  <a:tcPr/>
                </a:tc>
                <a:tc>
                  <a:txBody>
                    <a:bodyPr/>
                    <a:lstStyle/>
                    <a:p>
                      <a:r>
                        <a:rPr kumimoji="1" lang="en-US" altLang="ja-JP" dirty="0" smtClean="0"/>
                        <a:t>42,000</a:t>
                      </a:r>
                      <a:r>
                        <a:rPr kumimoji="1" lang="ja-JP" altLang="en-US" dirty="0" smtClean="0"/>
                        <a:t>ドル</a:t>
                      </a:r>
                      <a:endParaRPr kumimoji="1" lang="ja-JP" altLang="en-US" dirty="0"/>
                    </a:p>
                  </a:txBody>
                  <a:tcPr/>
                </a:tc>
              </a:tr>
              <a:tr h="370840">
                <a:tc>
                  <a:txBody>
                    <a:bodyPr/>
                    <a:lstStyle/>
                    <a:p>
                      <a:r>
                        <a:rPr kumimoji="1" lang="en-US" altLang="ja-JP" dirty="0" smtClean="0"/>
                        <a:t>Annie</a:t>
                      </a:r>
                      <a:r>
                        <a:rPr kumimoji="1" lang="ja-JP" altLang="en-US" dirty="0" smtClean="0"/>
                        <a:t> </a:t>
                      </a:r>
                      <a:r>
                        <a:rPr kumimoji="1" lang="en-US" altLang="ja-JP" dirty="0" smtClean="0"/>
                        <a:t>Wright</a:t>
                      </a:r>
                      <a:endParaRPr kumimoji="1" lang="ja-JP" altLang="en-US" dirty="0"/>
                    </a:p>
                  </a:txBody>
                  <a:tcPr/>
                </a:tc>
                <a:tc>
                  <a:txBody>
                    <a:bodyPr/>
                    <a:lstStyle/>
                    <a:p>
                      <a:r>
                        <a:rPr kumimoji="1" lang="ja-JP" altLang="en-US" dirty="0" smtClean="0"/>
                        <a:t>ワシントン州</a:t>
                      </a:r>
                      <a:endParaRPr kumimoji="1" lang="ja-JP" altLang="en-US" dirty="0"/>
                    </a:p>
                  </a:txBody>
                  <a:tcPr/>
                </a:tc>
                <a:tc>
                  <a:txBody>
                    <a:bodyPr/>
                    <a:lstStyle/>
                    <a:p>
                      <a:r>
                        <a:rPr kumimoji="1" lang="en-US" altLang="ja-JP" dirty="0" smtClean="0"/>
                        <a:t>170</a:t>
                      </a:r>
                      <a:r>
                        <a:rPr kumimoji="1" lang="ja-JP" altLang="en-US" dirty="0" smtClean="0"/>
                        <a:t>人</a:t>
                      </a:r>
                      <a:endParaRPr kumimoji="1" lang="ja-JP" altLang="en-US" dirty="0"/>
                    </a:p>
                  </a:txBody>
                  <a:tcPr/>
                </a:tc>
                <a:tc>
                  <a:txBody>
                    <a:bodyPr/>
                    <a:lstStyle/>
                    <a:p>
                      <a:r>
                        <a:rPr kumimoji="1" lang="en-US" altLang="ja-JP" dirty="0" smtClean="0"/>
                        <a:t>46.000</a:t>
                      </a:r>
                      <a:r>
                        <a:rPr kumimoji="1" lang="ja-JP" altLang="en-US" dirty="0" smtClean="0"/>
                        <a:t>ドル</a:t>
                      </a:r>
                      <a:endParaRPr kumimoji="1" lang="ja-JP" altLang="en-US" dirty="0"/>
                    </a:p>
                  </a:txBody>
                  <a:tcPr/>
                </a:tc>
              </a:tr>
              <a:tr h="370840">
                <a:tc>
                  <a:txBody>
                    <a:bodyPr/>
                    <a:lstStyle/>
                    <a:p>
                      <a:r>
                        <a:rPr kumimoji="1" lang="en-US" altLang="ja-JP" dirty="0" smtClean="0"/>
                        <a:t>Asheville</a:t>
                      </a:r>
                      <a:endParaRPr kumimoji="1" lang="ja-JP" altLang="en-US" dirty="0"/>
                    </a:p>
                  </a:txBody>
                  <a:tcPr/>
                </a:tc>
                <a:tc>
                  <a:txBody>
                    <a:bodyPr/>
                    <a:lstStyle/>
                    <a:p>
                      <a:r>
                        <a:rPr kumimoji="1" lang="ja-JP" altLang="en-US" dirty="0" smtClean="0"/>
                        <a:t>ノースカロライナ州</a:t>
                      </a:r>
                      <a:endParaRPr kumimoji="1" lang="ja-JP" altLang="en-US" dirty="0"/>
                    </a:p>
                  </a:txBody>
                  <a:tcPr/>
                </a:tc>
                <a:tc>
                  <a:txBody>
                    <a:bodyPr/>
                    <a:lstStyle/>
                    <a:p>
                      <a:r>
                        <a:rPr kumimoji="1" lang="en-US" altLang="ja-JP" dirty="0" smtClean="0"/>
                        <a:t>280</a:t>
                      </a:r>
                      <a:r>
                        <a:rPr kumimoji="1" lang="ja-JP" altLang="en-US" dirty="0" smtClean="0"/>
                        <a:t>人</a:t>
                      </a:r>
                      <a:endParaRPr kumimoji="1" lang="ja-JP" altLang="en-US" dirty="0"/>
                    </a:p>
                  </a:txBody>
                  <a:tcPr/>
                </a:tc>
                <a:tc>
                  <a:txBody>
                    <a:bodyPr/>
                    <a:lstStyle/>
                    <a:p>
                      <a:r>
                        <a:rPr kumimoji="1" lang="en-US" altLang="ja-JP" dirty="0" smtClean="0"/>
                        <a:t>44.000</a:t>
                      </a:r>
                      <a:r>
                        <a:rPr kumimoji="1" lang="ja-JP" altLang="en-US" dirty="0" smtClean="0"/>
                        <a:t>ドル</a:t>
                      </a:r>
                      <a:endParaRPr kumimoji="1" lang="ja-JP" altLang="en-US" dirty="0"/>
                    </a:p>
                  </a:txBody>
                  <a:tcPr/>
                </a:tc>
              </a:tr>
              <a:tr h="370840">
                <a:tc>
                  <a:txBody>
                    <a:bodyPr/>
                    <a:lstStyle/>
                    <a:p>
                      <a:r>
                        <a:rPr kumimoji="1" lang="en-US" altLang="ja-JP" dirty="0" smtClean="0"/>
                        <a:t>Athenian</a:t>
                      </a:r>
                      <a:endParaRPr kumimoji="1" lang="ja-JP" altLang="en-US" dirty="0"/>
                    </a:p>
                  </a:txBody>
                  <a:tcPr/>
                </a:tc>
                <a:tc>
                  <a:txBody>
                    <a:bodyPr/>
                    <a:lstStyle/>
                    <a:p>
                      <a:r>
                        <a:rPr kumimoji="1" lang="ja-JP" altLang="en-US" dirty="0" smtClean="0"/>
                        <a:t>カリフォルニア州</a:t>
                      </a:r>
                      <a:endParaRPr kumimoji="1" lang="ja-JP" altLang="en-US" dirty="0"/>
                    </a:p>
                  </a:txBody>
                  <a:tcPr/>
                </a:tc>
                <a:tc>
                  <a:txBody>
                    <a:bodyPr/>
                    <a:lstStyle/>
                    <a:p>
                      <a:r>
                        <a:rPr kumimoji="1" lang="en-US" altLang="ja-JP" dirty="0" smtClean="0"/>
                        <a:t>460</a:t>
                      </a:r>
                      <a:r>
                        <a:rPr kumimoji="1" lang="ja-JP" altLang="en-US" dirty="0" smtClean="0"/>
                        <a:t>人</a:t>
                      </a:r>
                      <a:endParaRPr kumimoji="1" lang="ja-JP" altLang="en-US" dirty="0"/>
                    </a:p>
                  </a:txBody>
                  <a:tcPr/>
                </a:tc>
                <a:tc>
                  <a:txBody>
                    <a:bodyPr/>
                    <a:lstStyle/>
                    <a:p>
                      <a:r>
                        <a:rPr kumimoji="1" lang="en-US" altLang="ja-JP" dirty="0" smtClean="0"/>
                        <a:t>54,000</a:t>
                      </a:r>
                      <a:r>
                        <a:rPr kumimoji="1" lang="ja-JP" altLang="en-US" dirty="0" smtClean="0"/>
                        <a:t>ドル</a:t>
                      </a:r>
                      <a:endParaRPr kumimoji="1" lang="ja-JP" altLang="en-US" dirty="0"/>
                    </a:p>
                  </a:txBody>
                  <a:tcPr/>
                </a:tc>
              </a:tr>
              <a:tr h="370840">
                <a:tc>
                  <a:txBody>
                    <a:bodyPr/>
                    <a:lstStyle/>
                    <a:p>
                      <a:r>
                        <a:rPr kumimoji="1" lang="en-US" altLang="ja-JP" dirty="0" smtClean="0"/>
                        <a:t>Avon</a:t>
                      </a:r>
                      <a:r>
                        <a:rPr kumimoji="1" lang="ja-JP" altLang="en-US" dirty="0" smtClean="0"/>
                        <a:t> </a:t>
                      </a:r>
                      <a:r>
                        <a:rPr kumimoji="1" lang="en-US" altLang="ja-JP" dirty="0" smtClean="0"/>
                        <a:t>Old</a:t>
                      </a:r>
                      <a:r>
                        <a:rPr kumimoji="1" lang="ja-JP" altLang="en-US" dirty="0" smtClean="0"/>
                        <a:t> </a:t>
                      </a:r>
                      <a:r>
                        <a:rPr kumimoji="1" lang="en-US" altLang="ja-JP" dirty="0" smtClean="0"/>
                        <a:t>Farms</a:t>
                      </a:r>
                      <a:endParaRPr kumimoji="1" lang="ja-JP" altLang="en-US" dirty="0"/>
                    </a:p>
                  </a:txBody>
                  <a:tcPr/>
                </a:tc>
                <a:tc>
                  <a:txBody>
                    <a:bodyPr/>
                    <a:lstStyle/>
                    <a:p>
                      <a:r>
                        <a:rPr kumimoji="1" lang="ja-JP" altLang="en-US" dirty="0" smtClean="0"/>
                        <a:t>コネチカット州</a:t>
                      </a:r>
                      <a:endParaRPr kumimoji="1" lang="ja-JP" altLang="en-US" dirty="0"/>
                    </a:p>
                  </a:txBody>
                  <a:tcPr/>
                </a:tc>
                <a:tc>
                  <a:txBody>
                    <a:bodyPr/>
                    <a:lstStyle/>
                    <a:p>
                      <a:r>
                        <a:rPr kumimoji="1" lang="en-US" altLang="ja-JP" dirty="0" smtClean="0"/>
                        <a:t>410</a:t>
                      </a:r>
                      <a:r>
                        <a:rPr kumimoji="1" lang="ja-JP" altLang="en-US" dirty="0" smtClean="0"/>
                        <a:t>人</a:t>
                      </a:r>
                      <a:endParaRPr kumimoji="1" lang="ja-JP" altLang="en-US" dirty="0"/>
                    </a:p>
                  </a:txBody>
                  <a:tcPr/>
                </a:tc>
                <a:tc>
                  <a:txBody>
                    <a:bodyPr/>
                    <a:lstStyle/>
                    <a:p>
                      <a:r>
                        <a:rPr kumimoji="1" lang="en-US" altLang="ja-JP" dirty="0" smtClean="0"/>
                        <a:t>49,000</a:t>
                      </a:r>
                      <a:r>
                        <a:rPr kumimoji="1" lang="ja-JP" altLang="en-US" dirty="0" smtClean="0"/>
                        <a:t>ドル </a:t>
                      </a:r>
                    </a:p>
                  </a:txBody>
                  <a:tcPr/>
                </a:tc>
              </a:tr>
            </a:tbl>
          </a:graphicData>
        </a:graphic>
      </p:graphicFrame>
      <p:sp>
        <p:nvSpPr>
          <p:cNvPr id="5" name="テキスト ボックス 4"/>
          <p:cNvSpPr txBox="1"/>
          <p:nvPr/>
        </p:nvSpPr>
        <p:spPr>
          <a:xfrm>
            <a:off x="611560" y="4221088"/>
            <a:ext cx="8208912" cy="369332"/>
          </a:xfrm>
          <a:prstGeom prst="rect">
            <a:avLst/>
          </a:prstGeom>
          <a:noFill/>
        </p:spPr>
        <p:txBody>
          <a:bodyPr wrap="square" rtlCol="0">
            <a:spAutoFit/>
          </a:bodyPr>
          <a:lstStyle/>
          <a:p>
            <a:r>
              <a:rPr lang="en-US" altLang="ja-JP" dirty="0" smtClean="0"/>
              <a:t>http://high.ryugaku.ne.jp/search/list?form=name&amp;s%5Bname%5D=&amp;x=19&amp;y=7</a:t>
            </a:r>
            <a:endParaRPr kumimoji="1" lang="ja-JP" altLang="en-US" dirty="0"/>
          </a:p>
        </p:txBody>
      </p:sp>
      <p:sp>
        <p:nvSpPr>
          <p:cNvPr id="3" name="テキスト ボックス 2"/>
          <p:cNvSpPr txBox="1"/>
          <p:nvPr/>
        </p:nvSpPr>
        <p:spPr>
          <a:xfrm>
            <a:off x="457200" y="4590420"/>
            <a:ext cx="8229600" cy="923330"/>
          </a:xfrm>
          <a:prstGeom prst="rect">
            <a:avLst/>
          </a:prstGeom>
          <a:noFill/>
        </p:spPr>
        <p:txBody>
          <a:bodyPr wrap="square" rtlCol="0">
            <a:spAutoFit/>
          </a:bodyPr>
          <a:lstStyle/>
          <a:p>
            <a:r>
              <a:rPr lang="en-US" altLang="ja-JP"/>
              <a:t>https://www.google.co.jp/search?q=Asheville+school&amp;hl=ja&amp;rlz=1T4ADRA_jaJP414JP414&amp;tbm=isch&amp;tbo=u&amp;source=univ&amp;sa=X&amp;ei=rls8Vc7fH6XLmwWe4YDoBw&amp;ved=0CD8QsAQ&amp;biw=1177&amp;bih=1334</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宗教と教育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スコープス裁判</a:t>
            </a:r>
          </a:p>
          <a:p>
            <a:pPr lvl="1"/>
            <a:r>
              <a:rPr lang="en-US" altLang="ja-JP" dirty="0" smtClean="0"/>
              <a:t>1825</a:t>
            </a:r>
            <a:r>
              <a:rPr lang="ja-JP" altLang="en-US" dirty="0" smtClean="0"/>
              <a:t>年、テネシー州が聖書に反する内容を公立学校で教えることを禁止</a:t>
            </a:r>
          </a:p>
          <a:p>
            <a:pPr lvl="1"/>
            <a:r>
              <a:rPr kumimoji="1" lang="ja-JP" altLang="en-US" dirty="0" smtClean="0"/>
              <a:t>高校生物教師スコープが進化論を教えて、逮捕・起訴→全米の注目→有罪</a:t>
            </a:r>
          </a:p>
          <a:p>
            <a:pPr lvl="1"/>
            <a:r>
              <a:rPr lang="en-US" altLang="ja-JP" dirty="0" smtClean="0"/>
              <a:t>1967</a:t>
            </a:r>
            <a:r>
              <a:rPr lang="ja-JP" altLang="en-US" dirty="0" smtClean="0"/>
              <a:t>年、禁止法廃止</a:t>
            </a:r>
            <a:endParaRPr kumimoji="1" lang="ja-JP"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1097</TotalTime>
  <Words>870</Words>
  <Application>Microsoft Office PowerPoint</Application>
  <PresentationFormat>画面に合わせる (4:3)</PresentationFormat>
  <Paragraphs>160</Paragraphs>
  <Slides>22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22</vt:i4>
      </vt:variant>
    </vt:vector>
  </HeadingPairs>
  <TitlesOfParts>
    <vt:vector size="25" baseType="lpstr">
      <vt:lpstr>ＭＳ Ｐゴシック</vt:lpstr>
      <vt:lpstr>Arial</vt:lpstr>
      <vt:lpstr>標準デザイン</vt:lpstr>
      <vt:lpstr>アメリカ教育の論争的課題</vt:lpstr>
      <vt:lpstr>アメリカ国家の成立</vt:lpstr>
      <vt:lpstr>植民地時代の教育の萌芽</vt:lpstr>
      <vt:lpstr>初期に形成された原型</vt:lpstr>
      <vt:lpstr>独立後の教育</vt:lpstr>
      <vt:lpstr>公立学校制度の発展</vt:lpstr>
      <vt:lpstr>その後の論争的発展</vt:lpstr>
      <vt:lpstr>アメリカ全寮制学校</vt:lpstr>
      <vt:lpstr>宗教と教育</vt:lpstr>
      <vt:lpstr>忠誠の誓い</vt:lpstr>
      <vt:lpstr>黒人奴隷の歴史</vt:lpstr>
      <vt:lpstr>修正１３条（１８６５年）</vt:lpstr>
      <vt:lpstr>最初の法の下の平等</vt:lpstr>
      <vt:lpstr>何故黒人奴隷なのか</vt:lpstr>
      <vt:lpstr>奴隷廃止運動</vt:lpstr>
      <vt:lpstr>その後の黒人差別</vt:lpstr>
      <vt:lpstr>人種差別と教育１</vt:lpstr>
      <vt:lpstr>黒人差別と教育２</vt:lpstr>
      <vt:lpstr>PowerPoint プレゼンテーション</vt:lpstr>
      <vt:lpstr>PowerPoint プレゼンテーション</vt:lpstr>
      <vt:lpstr>ローザ・パークス事件</vt:lpstr>
      <vt:lpstr>人種差別と教育の新展開</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アメリカ教育の特質</dc:title>
  <dc:creator>wakei</dc:creator>
  <cp:lastModifiedBy>wakei</cp:lastModifiedBy>
  <cp:revision>41</cp:revision>
  <dcterms:created xsi:type="dcterms:W3CDTF">2007-10-17T01:15:21Z</dcterms:created>
  <dcterms:modified xsi:type="dcterms:W3CDTF">2015-04-26T03:37:03Z</dcterms:modified>
</cp:coreProperties>
</file>