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70" r:id="rId5"/>
    <p:sldId id="266" r:id="rId6"/>
    <p:sldId id="272" r:id="rId7"/>
    <p:sldId id="267" r:id="rId8"/>
    <p:sldId id="259" r:id="rId9"/>
    <p:sldId id="258" r:id="rId10"/>
    <p:sldId id="268" r:id="rId11"/>
    <p:sldId id="262" r:id="rId12"/>
    <p:sldId id="264" r:id="rId13"/>
    <p:sldId id="265" r:id="rId14"/>
    <p:sldId id="263" r:id="rId1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4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B1D6-E583-415A-A23C-5BDD7C3E7B7C}" type="datetimeFigureOut">
              <a:rPr kumimoji="1" lang="ja-JP" altLang="en-US" smtClean="0"/>
              <a:pPr/>
              <a:t>2015/4/10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6FB9-86AC-4120-8735-D5C8B2ADAA1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B1D6-E583-415A-A23C-5BDD7C3E7B7C}" type="datetimeFigureOut">
              <a:rPr kumimoji="1" lang="ja-JP" altLang="en-US" smtClean="0"/>
              <a:pPr/>
              <a:t>2015/4/10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6FB9-86AC-4120-8735-D5C8B2ADAA1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B1D6-E583-415A-A23C-5BDD7C3E7B7C}" type="datetimeFigureOut">
              <a:rPr kumimoji="1" lang="ja-JP" altLang="en-US" smtClean="0"/>
              <a:pPr/>
              <a:t>2015/4/10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6FB9-86AC-4120-8735-D5C8B2ADAA1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B1D6-E583-415A-A23C-5BDD7C3E7B7C}" type="datetimeFigureOut">
              <a:rPr kumimoji="1" lang="ja-JP" altLang="en-US" smtClean="0"/>
              <a:pPr/>
              <a:t>2015/4/10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6FB9-86AC-4120-8735-D5C8B2ADAA1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B1D6-E583-415A-A23C-5BDD7C3E7B7C}" type="datetimeFigureOut">
              <a:rPr kumimoji="1" lang="ja-JP" altLang="en-US" smtClean="0"/>
              <a:pPr/>
              <a:t>2015/4/10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6FB9-86AC-4120-8735-D5C8B2ADAA1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B1D6-E583-415A-A23C-5BDD7C3E7B7C}" type="datetimeFigureOut">
              <a:rPr kumimoji="1" lang="ja-JP" altLang="en-US" smtClean="0"/>
              <a:pPr/>
              <a:t>2015/4/10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6FB9-86AC-4120-8735-D5C8B2ADAA1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B1D6-E583-415A-A23C-5BDD7C3E7B7C}" type="datetimeFigureOut">
              <a:rPr kumimoji="1" lang="ja-JP" altLang="en-US" smtClean="0"/>
              <a:pPr/>
              <a:t>2015/4/10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6FB9-86AC-4120-8735-D5C8B2ADAA1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B1D6-E583-415A-A23C-5BDD7C3E7B7C}" type="datetimeFigureOut">
              <a:rPr kumimoji="1" lang="ja-JP" altLang="en-US" smtClean="0"/>
              <a:pPr/>
              <a:t>2015/4/10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6FB9-86AC-4120-8735-D5C8B2ADAA1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B1D6-E583-415A-A23C-5BDD7C3E7B7C}" type="datetimeFigureOut">
              <a:rPr kumimoji="1" lang="ja-JP" altLang="en-US" smtClean="0"/>
              <a:pPr/>
              <a:t>2015/4/10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6FB9-86AC-4120-8735-D5C8B2ADAA1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B1D6-E583-415A-A23C-5BDD7C3E7B7C}" type="datetimeFigureOut">
              <a:rPr kumimoji="1" lang="ja-JP" altLang="en-US" smtClean="0"/>
              <a:pPr/>
              <a:t>2015/4/10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6FB9-86AC-4120-8735-D5C8B2ADAA1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B1D6-E583-415A-A23C-5BDD7C3E7B7C}" type="datetimeFigureOut">
              <a:rPr kumimoji="1" lang="ja-JP" altLang="en-US" smtClean="0"/>
              <a:pPr/>
              <a:t>2015/4/10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6FB9-86AC-4120-8735-D5C8B2ADAA1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AB1D6-E583-415A-A23C-5BDD7C3E7B7C}" type="datetimeFigureOut">
              <a:rPr kumimoji="1" lang="ja-JP" altLang="en-US" smtClean="0"/>
              <a:pPr/>
              <a:t>2015/4/10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56FB9-86AC-4120-8735-D5C8B2ADAA1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sahi-net.or.jp/~fl5k-oo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mtClean="0"/>
              <a:t>国際教育論１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オリエンテーション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日本の教育の特質は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外国の教育の特質を知る</a:t>
            </a:r>
            <a:r>
              <a:rPr lang="ja-JP" altLang="en-US" dirty="0"/>
              <a:t>ためには</a:t>
            </a:r>
            <a:r>
              <a:rPr lang="ja-JP" altLang="en-US" dirty="0" smtClean="0"/>
              <a:t>、日本の教育の特質を把握する必要</a:t>
            </a:r>
          </a:p>
          <a:p>
            <a:r>
              <a:rPr kumimoji="1" lang="ja-JP" altLang="en-US" dirty="0" smtClean="0"/>
              <a:t>戦前の教育は、富国強兵政策の一環</a:t>
            </a:r>
          </a:p>
          <a:p>
            <a:pPr lvl="1"/>
            <a:r>
              <a:rPr lang="ja-JP" altLang="en-US" dirty="0"/>
              <a:t>臣民</a:t>
            </a:r>
            <a:r>
              <a:rPr lang="ja-JP" altLang="en-US" dirty="0" smtClean="0"/>
              <a:t>意識の涵養と</a:t>
            </a:r>
            <a:r>
              <a:rPr lang="ja-JP" altLang="en-US" dirty="0"/>
              <a:t>立身出世</a:t>
            </a:r>
            <a:r>
              <a:rPr lang="ja-JP" altLang="en-US" dirty="0" smtClean="0"/>
              <a:t>主義</a:t>
            </a:r>
          </a:p>
          <a:p>
            <a:r>
              <a:rPr kumimoji="1" lang="ja-JP" altLang="en-US" dirty="0" smtClean="0"/>
              <a:t>立身出世主義は</a:t>
            </a:r>
            <a:r>
              <a:rPr kumimoji="1" lang="en-US" altLang="ja-JP" dirty="0" smtClean="0"/>
              <a:t>1980</a:t>
            </a:r>
            <a:r>
              <a:rPr kumimoji="1" lang="ja-JP" altLang="en-US" dirty="0" smtClean="0"/>
              <a:t>年代まで継続</a:t>
            </a:r>
          </a:p>
          <a:p>
            <a:pPr lvl="1"/>
            <a:r>
              <a:rPr lang="ja-JP" altLang="en-US" dirty="0" smtClean="0"/>
              <a:t>臣民意識は国民的規模の</a:t>
            </a:r>
            <a:r>
              <a:rPr lang="ja-JP" altLang="en-US" dirty="0"/>
              <a:t>競争</a:t>
            </a:r>
            <a:r>
              <a:rPr lang="ja-JP" altLang="en-US" dirty="0" smtClean="0"/>
              <a:t>主義に変化</a:t>
            </a:r>
          </a:p>
          <a:p>
            <a:r>
              <a:rPr kumimoji="1" lang="ja-JP" altLang="en-US" dirty="0" smtClean="0"/>
              <a:t>少子化で</a:t>
            </a:r>
            <a:r>
              <a:rPr kumimoji="1" lang="ja-JP" altLang="en-US" dirty="0"/>
              <a:t>競争</a:t>
            </a:r>
            <a:r>
              <a:rPr kumimoji="1" lang="ja-JP" altLang="en-US" dirty="0" smtClean="0"/>
              <a:t>主義の成立基盤の脆弱化</a:t>
            </a:r>
          </a:p>
          <a:p>
            <a:pPr lvl="1"/>
            <a:r>
              <a:rPr lang="ja-JP" altLang="en-US" dirty="0" smtClean="0"/>
              <a:t>競争の強化</a:t>
            </a:r>
            <a:r>
              <a:rPr lang="en-US" altLang="ja-JP" dirty="0" smtClean="0"/>
              <a:t>?</a:t>
            </a:r>
            <a:r>
              <a:rPr lang="ja-JP" altLang="en-US" dirty="0" smtClean="0"/>
              <a:t> ゆとり路線</a:t>
            </a:r>
            <a:r>
              <a:rPr lang="en-US" altLang="ja-JP" dirty="0" smtClean="0"/>
              <a:t>?</a:t>
            </a:r>
            <a:r>
              <a:rPr lang="ja-JP" altLang="en-US" dirty="0" smtClean="0"/>
              <a:t> あるいは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立身出世主義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立身出世主義は戦前・戦後（ゆとり路線以前）の日本教育の特質</a:t>
            </a:r>
          </a:p>
          <a:p>
            <a:pPr>
              <a:buNone/>
            </a:pPr>
            <a:r>
              <a:rPr lang="ja-JP" altLang="en-US" dirty="0" smtClean="0"/>
              <a:t>　　　仰げば</a:t>
            </a:r>
            <a:r>
              <a:rPr lang="ja-JP" altLang="en-US" dirty="0" err="1" smtClean="0"/>
              <a:t>尊し</a:t>
            </a:r>
            <a:r>
              <a:rPr lang="ja-JP" altLang="en-US" dirty="0" smtClean="0"/>
              <a:t>・ふるさと</a:t>
            </a:r>
          </a:p>
          <a:p>
            <a:r>
              <a:rPr kumimoji="1" lang="ja-JP" altLang="en-US" dirty="0" smtClean="0"/>
              <a:t>戦後　その拡大と徹底　「村を育てる学力」と「村を捨てる学力」東井義雄　受験競争　国際的評価（初等中等教育の優秀さと高等教育の貧困）</a:t>
            </a:r>
          </a:p>
          <a:p>
            <a:r>
              <a:rPr lang="ja-JP" altLang="en-US" dirty="0" smtClean="0"/>
              <a:t>受験体制時の教育の特徴（テキスト）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仰げば</a:t>
            </a:r>
            <a:r>
              <a:rPr kumimoji="1" lang="ja-JP" altLang="en-US" dirty="0" err="1" smtClean="0"/>
              <a:t>尊し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ja-JP" altLang="en-US" dirty="0" smtClean="0"/>
              <a:t/>
            </a:r>
            <a:br>
              <a:rPr lang="ja-JP" altLang="en-US" dirty="0" smtClean="0"/>
            </a:br>
            <a:r>
              <a:rPr lang="ja-JP" altLang="en-US" dirty="0" smtClean="0"/>
              <a:t>あおげば　とうとし、わが師の恩。</a:t>
            </a:r>
            <a:br>
              <a:rPr lang="ja-JP" altLang="en-US" dirty="0" smtClean="0"/>
            </a:br>
            <a:r>
              <a:rPr lang="ja-JP" altLang="en-US" dirty="0" smtClean="0"/>
              <a:t>教（おしえ）の庭にも、はや　幾年（いくとせ）。</a:t>
            </a:r>
            <a:br>
              <a:rPr lang="ja-JP" altLang="en-US" dirty="0" smtClean="0"/>
            </a:br>
            <a:r>
              <a:rPr lang="ja-JP" altLang="en-US" dirty="0" smtClean="0"/>
              <a:t>思えば　いと疾（と）し、この年月（としつき）。</a:t>
            </a:r>
            <a:br>
              <a:rPr lang="ja-JP" altLang="en-US" dirty="0" smtClean="0"/>
            </a:br>
            <a:r>
              <a:rPr lang="ja-JP" altLang="en-US" dirty="0" smtClean="0"/>
              <a:t>今こそ　別れ</a:t>
            </a:r>
            <a:r>
              <a:rPr lang="ja-JP" altLang="en-US" dirty="0" err="1" smtClean="0"/>
              <a:t>め、</a:t>
            </a:r>
            <a:r>
              <a:rPr lang="ja-JP" altLang="en-US" dirty="0" smtClean="0"/>
              <a:t>いざさらば。</a:t>
            </a:r>
            <a:br>
              <a:rPr lang="ja-JP" altLang="en-US" dirty="0" smtClean="0"/>
            </a:br>
            <a:r>
              <a:rPr lang="ja-JP" altLang="en-US" dirty="0" smtClean="0"/>
              <a:t/>
            </a:r>
            <a:br>
              <a:rPr lang="ja-JP" altLang="en-US" dirty="0" smtClean="0"/>
            </a:br>
            <a:r>
              <a:rPr lang="ja-JP" altLang="en-US" dirty="0" smtClean="0"/>
              <a:t>互（たがい）にむつみし、日ごろの恩。</a:t>
            </a:r>
            <a:br>
              <a:rPr lang="ja-JP" altLang="en-US" dirty="0" smtClean="0"/>
            </a:br>
            <a:r>
              <a:rPr lang="ja-JP" altLang="en-US" dirty="0" smtClean="0"/>
              <a:t>別</a:t>
            </a:r>
            <a:r>
              <a:rPr lang="ja-JP" altLang="en-US" dirty="0" err="1" smtClean="0"/>
              <a:t>るる</a:t>
            </a:r>
            <a:r>
              <a:rPr lang="ja-JP" altLang="en-US" dirty="0" smtClean="0"/>
              <a:t>後（のち）にも、やよ　忘るな。</a:t>
            </a:r>
            <a:br>
              <a:rPr lang="ja-JP" altLang="en-US" dirty="0" smtClean="0"/>
            </a:br>
            <a:r>
              <a:rPr lang="ja-JP" altLang="en-US" dirty="0" smtClean="0"/>
              <a:t>身をたて　名をあげ、やよ　はげめよ。</a:t>
            </a:r>
            <a:br>
              <a:rPr lang="ja-JP" altLang="en-US" dirty="0" smtClean="0"/>
            </a:br>
            <a:r>
              <a:rPr lang="ja-JP" altLang="en-US" dirty="0" smtClean="0"/>
              <a:t>今こそ　別れ</a:t>
            </a:r>
            <a:r>
              <a:rPr lang="ja-JP" altLang="en-US" dirty="0" err="1" smtClean="0"/>
              <a:t>め、</a:t>
            </a:r>
            <a:r>
              <a:rPr lang="ja-JP" altLang="en-US" dirty="0" smtClean="0"/>
              <a:t>いざさらば。</a:t>
            </a:r>
            <a:br>
              <a:rPr lang="ja-JP" altLang="en-US" dirty="0" smtClean="0"/>
            </a:br>
            <a:r>
              <a:rPr lang="ja-JP" altLang="en-US" dirty="0" smtClean="0"/>
              <a:t/>
            </a:r>
            <a:br>
              <a:rPr lang="ja-JP" altLang="en-US" dirty="0" smtClean="0"/>
            </a:br>
            <a:r>
              <a:rPr lang="ja-JP" altLang="en-US" dirty="0" smtClean="0"/>
              <a:t>朝夕　馴（なれ）にし、まなびの窓。</a:t>
            </a:r>
            <a:br>
              <a:rPr lang="ja-JP" altLang="en-US" dirty="0" smtClean="0"/>
            </a:br>
            <a:r>
              <a:rPr lang="ja-JP" altLang="en-US" dirty="0" smtClean="0"/>
              <a:t>螢のともし火、積む白雪。</a:t>
            </a:r>
            <a:br>
              <a:rPr lang="ja-JP" altLang="en-US" dirty="0" smtClean="0"/>
            </a:br>
            <a:r>
              <a:rPr lang="ja-JP" altLang="en-US" dirty="0" err="1" smtClean="0"/>
              <a:t>忘るる</a:t>
            </a:r>
            <a:r>
              <a:rPr lang="ja-JP" altLang="en-US" dirty="0" smtClean="0"/>
              <a:t>　間（ま）ぞなき、ゆく年月。</a:t>
            </a:r>
            <a:br>
              <a:rPr lang="ja-JP" altLang="en-US" dirty="0" smtClean="0"/>
            </a:br>
            <a:r>
              <a:rPr lang="ja-JP" altLang="en-US" dirty="0" smtClean="0"/>
              <a:t>今こそ　別れ</a:t>
            </a:r>
            <a:r>
              <a:rPr lang="ja-JP" altLang="en-US" dirty="0" err="1" smtClean="0"/>
              <a:t>め、</a:t>
            </a:r>
            <a:r>
              <a:rPr lang="ja-JP" altLang="en-US" dirty="0" smtClean="0"/>
              <a:t>いざさらば。</a:t>
            </a:r>
            <a:br>
              <a:rPr lang="ja-JP" altLang="en-US" dirty="0" smtClean="0"/>
            </a:b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ふるさと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ja-JP" altLang="en-US" b="1" dirty="0" smtClean="0"/>
              <a:t/>
            </a:r>
            <a:br>
              <a:rPr lang="ja-JP" altLang="en-US" b="1" dirty="0" smtClean="0"/>
            </a:br>
            <a:r>
              <a:rPr lang="ja-JP" altLang="ja-JP" dirty="0" smtClean="0"/>
              <a:t>兎追いし　彼の山</a:t>
            </a:r>
            <a:br>
              <a:rPr lang="ja-JP" altLang="ja-JP" dirty="0" smtClean="0"/>
            </a:br>
            <a:r>
              <a:rPr lang="ja-JP" altLang="ja-JP" dirty="0" smtClean="0"/>
              <a:t>小鮒釣りし　彼の川</a:t>
            </a:r>
            <a:br>
              <a:rPr lang="ja-JP" altLang="ja-JP" dirty="0" smtClean="0"/>
            </a:br>
            <a:r>
              <a:rPr lang="ja-JP" altLang="ja-JP" dirty="0" smtClean="0"/>
              <a:t>夢は今も　巡り</a:t>
            </a:r>
            <a:r>
              <a:rPr lang="ja-JP" altLang="ja-JP" dirty="0" err="1" smtClean="0"/>
              <a:t>て</a:t>
            </a:r>
            <a:r>
              <a:rPr lang="ja-JP" altLang="ja-JP" dirty="0" smtClean="0"/>
              <a:t/>
            </a:r>
            <a:br>
              <a:rPr lang="ja-JP" altLang="ja-JP" dirty="0" smtClean="0"/>
            </a:br>
            <a:r>
              <a:rPr lang="ja-JP" altLang="ja-JP" dirty="0" smtClean="0"/>
              <a:t>忘れ難き故郷</a:t>
            </a:r>
          </a:p>
          <a:p>
            <a:r>
              <a:rPr lang="ja-JP" altLang="ja-JP" dirty="0" smtClean="0"/>
              <a:t>如何にいます　父母</a:t>
            </a:r>
            <a:br>
              <a:rPr lang="ja-JP" altLang="ja-JP" dirty="0" smtClean="0"/>
            </a:br>
            <a:r>
              <a:rPr lang="ja-JP" altLang="ja-JP" dirty="0" smtClean="0"/>
              <a:t>恙無しや　友がき</a:t>
            </a:r>
            <a:br>
              <a:rPr lang="ja-JP" altLang="ja-JP" dirty="0" smtClean="0"/>
            </a:br>
            <a:r>
              <a:rPr lang="ja-JP" altLang="ja-JP" dirty="0" smtClean="0"/>
              <a:t>雨に風に　つけても</a:t>
            </a:r>
            <a:br>
              <a:rPr lang="ja-JP" altLang="ja-JP" dirty="0" smtClean="0"/>
            </a:br>
            <a:r>
              <a:rPr lang="ja-JP" altLang="ja-JP" dirty="0" err="1" smtClean="0"/>
              <a:t>思ひ</a:t>
            </a:r>
            <a:r>
              <a:rPr lang="ja-JP" altLang="ja-JP" dirty="0" smtClean="0"/>
              <a:t>出</a:t>
            </a:r>
            <a:r>
              <a:rPr lang="ja-JP" altLang="ja-JP" dirty="0" err="1" smtClean="0"/>
              <a:t>づる</a:t>
            </a:r>
            <a:r>
              <a:rPr lang="ja-JP" altLang="ja-JP" dirty="0" smtClean="0"/>
              <a:t>　故郷</a:t>
            </a:r>
          </a:p>
          <a:p>
            <a:r>
              <a:rPr lang="ja-JP" altLang="ja-JP" dirty="0" smtClean="0"/>
              <a:t>志を　果たして</a:t>
            </a:r>
            <a:br>
              <a:rPr lang="ja-JP" altLang="ja-JP" dirty="0" smtClean="0"/>
            </a:br>
            <a:r>
              <a:rPr lang="ja-JP" altLang="ja-JP" dirty="0" smtClean="0"/>
              <a:t>いつの日に</a:t>
            </a:r>
            <a:r>
              <a:rPr lang="ja-JP" altLang="ja-JP" dirty="0" err="1" smtClean="0"/>
              <a:t>か</a:t>
            </a:r>
            <a:r>
              <a:rPr lang="ja-JP" altLang="ja-JP" dirty="0" smtClean="0"/>
              <a:t>　帰らん</a:t>
            </a:r>
            <a:br>
              <a:rPr lang="ja-JP" altLang="ja-JP" dirty="0" smtClean="0"/>
            </a:br>
            <a:r>
              <a:rPr lang="ja-JP" altLang="ja-JP" dirty="0" smtClean="0"/>
              <a:t>山は靑き　故郷</a:t>
            </a:r>
            <a:br>
              <a:rPr lang="ja-JP" altLang="ja-JP" dirty="0" smtClean="0"/>
            </a:br>
            <a:r>
              <a:rPr lang="ja-JP" altLang="ja-JP" dirty="0" smtClean="0"/>
              <a:t>水は淸き　故郷</a:t>
            </a:r>
          </a:p>
          <a:p>
            <a:pPr>
              <a:buNone/>
            </a:pP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ゆとり教育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何故「ゆとり教育」に転換したのか</a:t>
            </a:r>
          </a:p>
          <a:p>
            <a:pPr lvl="1"/>
            <a:r>
              <a:rPr lang="ja-JP" altLang="en-US" dirty="0" smtClean="0"/>
              <a:t>国際的な批判（労働時間の長さ）</a:t>
            </a:r>
          </a:p>
          <a:p>
            <a:pPr lvl="1"/>
            <a:r>
              <a:rPr kumimoji="1" lang="ja-JP" altLang="en-US" dirty="0" smtClean="0"/>
              <a:t>国内からの批判（労働時間→５日制）</a:t>
            </a:r>
          </a:p>
          <a:p>
            <a:pPr lvl="1"/>
            <a:r>
              <a:rPr lang="ja-JP" altLang="en-US" dirty="0" smtClean="0"/>
              <a:t>少子化対応</a:t>
            </a:r>
            <a:endParaRPr kumimoji="1" lang="ja-JP" altLang="en-US" dirty="0" smtClean="0"/>
          </a:p>
          <a:p>
            <a:r>
              <a:rPr lang="ja-JP" altLang="en-US" dirty="0" smtClean="0"/>
              <a:t>今は「ゆとり路線」なのか</a:t>
            </a:r>
          </a:p>
          <a:p>
            <a:pPr lvl="1"/>
            <a:r>
              <a:rPr kumimoji="1" lang="ja-JP" altLang="en-US" dirty="0" smtClean="0"/>
              <a:t>ＰＩＳＡ等学力低下により廃棄</a:t>
            </a:r>
          </a:p>
          <a:p>
            <a:pPr lvl="1"/>
            <a:r>
              <a:rPr lang="ja-JP" altLang="en-US" dirty="0" smtClean="0"/>
              <a:t>総合的学習や体験学習の重視で残存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成績評価とテキスト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人間科学大事典に執筆（５項目）</a:t>
            </a:r>
          </a:p>
          <a:p>
            <a:r>
              <a:rPr lang="ja-JP" altLang="en-US" dirty="0" smtClean="0"/>
              <a:t>平常点（授業参加）</a:t>
            </a:r>
          </a:p>
          <a:p>
            <a:endParaRPr kumimoji="1" lang="ja-JP" altLang="en-US" dirty="0"/>
          </a:p>
          <a:p>
            <a:r>
              <a:rPr lang="ja-JP" altLang="en-US" dirty="0" smtClean="0"/>
              <a:t>テキストは、</a:t>
            </a:r>
            <a:r>
              <a:rPr lang="en-US" altLang="ja-JP" dirty="0" smtClean="0">
                <a:hlinkClick r:id="rId2"/>
              </a:rPr>
              <a:t>http://www.asahi-net.or.jp/~fl5k-oot</a:t>
            </a:r>
            <a:r>
              <a:rPr lang="ja-JP" altLang="en-US" dirty="0" smtClean="0"/>
              <a:t>  にある。プリントアウトするか、あるいはファイルの形で必ずもってくる。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人間科学大事典の書き方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「辞典」は言葉の意味を説明するもの</a:t>
            </a:r>
          </a:p>
          <a:p>
            <a:r>
              <a:rPr lang="ja-JP" altLang="en-US" dirty="0" smtClean="0"/>
              <a:t>「事典」は事柄の詳細を説明するもの</a:t>
            </a:r>
          </a:p>
          <a:p>
            <a:r>
              <a:rPr kumimoji="1" lang="ja-JP" altLang="en-US" dirty="0" smtClean="0"/>
              <a:t>絶対にコピペは</a:t>
            </a:r>
            <a:r>
              <a:rPr kumimoji="1" lang="ja-JP" altLang="en-US" dirty="0"/>
              <a:t>やって</a:t>
            </a:r>
            <a:r>
              <a:rPr kumimoji="1" lang="ja-JP" altLang="en-US" dirty="0" smtClean="0"/>
              <a:t>は</a:t>
            </a:r>
            <a:r>
              <a:rPr kumimoji="1" lang="ja-JP" altLang="en-US" dirty="0"/>
              <a:t>いけない</a:t>
            </a:r>
            <a:r>
              <a:rPr kumimoji="1" lang="ja-JP" altLang="en-US" dirty="0" smtClean="0"/>
              <a:t>。自分を貶める行為</a:t>
            </a:r>
          </a:p>
          <a:p>
            <a:r>
              <a:rPr lang="ja-JP" altLang="en-US" dirty="0" smtClean="0"/>
              <a:t>昨年から書いたら</a:t>
            </a:r>
            <a:r>
              <a:rPr lang="en-US" altLang="ja-JP" dirty="0" smtClean="0"/>
              <a:t>URL</a:t>
            </a:r>
            <a:r>
              <a:rPr lang="ja-JP" altLang="en-US" dirty="0" smtClean="0"/>
              <a:t>をまとめてメールで送付する。</a:t>
            </a:r>
            <a:r>
              <a:rPr lang="en-US" altLang="ja-JP" dirty="0" smtClean="0"/>
              <a:t>(</a:t>
            </a:r>
            <a:r>
              <a:rPr lang="ja-JP" altLang="en-US" dirty="0" smtClean="0"/>
              <a:t>学内で書く</a:t>
            </a:r>
            <a:r>
              <a:rPr lang="ja-JP" altLang="en-US" dirty="0"/>
              <a:t>と</a:t>
            </a:r>
            <a:r>
              <a:rPr lang="ja-JP" altLang="en-US" dirty="0" smtClean="0"/>
              <a:t>、</a:t>
            </a:r>
            <a:r>
              <a:rPr lang="en-US" altLang="ja-JP" dirty="0" smtClean="0"/>
              <a:t>URL</a:t>
            </a:r>
            <a:r>
              <a:rPr lang="ja-JP" altLang="en-US" dirty="0" smtClean="0"/>
              <a:t>執筆者のログイン情報が求められるので、学内からアクセスできる</a:t>
            </a:r>
            <a:r>
              <a:rPr lang="en-US" altLang="ja-JP" dirty="0" smtClean="0"/>
              <a:t>URL</a:t>
            </a:r>
            <a:r>
              <a:rPr lang="ja-JP" altLang="en-US" dirty="0" smtClean="0"/>
              <a:t>にすること、そのことを確認して提出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35653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国際教育論の学び方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テキストや授業のなかで、わからないことを遠慮なく質問する。（「聞くは一時の恥、聞かず</a:t>
            </a:r>
            <a:r>
              <a:rPr kumimoji="1" lang="ja-JP" altLang="en-US" dirty="0" err="1" smtClean="0"/>
              <a:t>は</a:t>
            </a:r>
            <a:r>
              <a:rPr lang="ja-JP" altLang="en-US" dirty="0" smtClean="0"/>
              <a:t>一生の</a:t>
            </a:r>
            <a:r>
              <a:rPr lang="ja-JP" altLang="en-US" dirty="0"/>
              <a:t>恥</a:t>
            </a:r>
            <a:r>
              <a:rPr lang="ja-JP" altLang="en-US" dirty="0" smtClean="0"/>
              <a:t>」）</a:t>
            </a:r>
            <a:r>
              <a:rPr lang="en-US" altLang="ja-JP" dirty="0" smtClean="0"/>
              <a:t>reaction</a:t>
            </a:r>
            <a:r>
              <a:rPr lang="ja-JP" altLang="en-US" dirty="0" smtClean="0"/>
              <a:t> </a:t>
            </a:r>
            <a:r>
              <a:rPr lang="en-US" altLang="ja-JP" dirty="0" smtClean="0"/>
              <a:t>paper</a:t>
            </a:r>
            <a:r>
              <a:rPr lang="ja-JP" altLang="en-US" dirty="0" smtClean="0"/>
              <a:t> に書いてもよい。</a:t>
            </a:r>
          </a:p>
          <a:p>
            <a:r>
              <a:rPr kumimoji="1" lang="ja-JP" altLang="en-US" dirty="0" smtClean="0"/>
              <a:t>興味をもった</a:t>
            </a:r>
            <a:r>
              <a:rPr kumimoji="1" lang="ja-JP" altLang="en-US" dirty="0"/>
              <a:t>ことを</a:t>
            </a:r>
            <a:r>
              <a:rPr kumimoji="1" lang="ja-JP" altLang="en-US" dirty="0" smtClean="0"/>
              <a:t>、調べてみる。</a:t>
            </a:r>
          </a:p>
          <a:p>
            <a:r>
              <a:rPr lang="ja-JP" altLang="en-US" dirty="0" smtClean="0"/>
              <a:t>日本と外国の教育の共通点や相違点について、背景について考えてみる。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4280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国際教育論・学は成立するか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 dirty="0" smtClean="0"/>
              <a:t>「国際＊＊論」は、＊＊の分野で国際的に密接な関係性が生じている。国際経済・国際法・国際政治</a:t>
            </a:r>
          </a:p>
          <a:p>
            <a:r>
              <a:rPr lang="ja-JP" altLang="en-US" dirty="0" smtClean="0"/>
              <a:t>植民地の拡大と</a:t>
            </a:r>
            <a:r>
              <a:rPr lang="ja-JP" altLang="en-US" dirty="0"/>
              <a:t>ともに</a:t>
            </a:r>
            <a:r>
              <a:rPr lang="ja-JP" altLang="en-US" dirty="0" smtClean="0"/>
              <a:t>、国際比較が活発</a:t>
            </a:r>
            <a:r>
              <a:rPr lang="ja-JP" altLang="en-US" dirty="0"/>
              <a:t>になった</a:t>
            </a:r>
            <a:r>
              <a:rPr lang="ja-JP" altLang="en-US" dirty="0" smtClean="0"/>
              <a:t>。（植民地本国が植民地を効率的に支配するための情報収集）</a:t>
            </a:r>
          </a:p>
          <a:p>
            <a:r>
              <a:rPr kumimoji="1" lang="ja-JP" altLang="en-US" dirty="0" smtClean="0"/>
              <a:t>先進国の競争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帝国主義競争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のなかで、教育が国力として認識された。</a:t>
            </a:r>
          </a:p>
          <a:p>
            <a:r>
              <a:rPr lang="ja-JP" altLang="en-US" dirty="0" smtClean="0"/>
              <a:t>他国で実施した教育政策を導入</a:t>
            </a:r>
            <a:endParaRPr kumimoji="1" lang="ja-JP" altLang="en-US" dirty="0" smtClean="0"/>
          </a:p>
          <a:p>
            <a:pPr lvl="1"/>
            <a:r>
              <a:rPr lang="ja-JP" altLang="en-US" sz="2400" dirty="0">
                <a:solidFill>
                  <a:prstClr val="black"/>
                </a:solidFill>
              </a:rPr>
              <a:t>義務教育・大学制度・「国民」形成・人材選抜（試験制度）・労働力形成（マンパワー政策・キャリア形成）・リカレント教育</a:t>
            </a:r>
            <a:r>
              <a:rPr lang="en-US" altLang="ja-JP" sz="2400" dirty="0" err="1" smtClean="0">
                <a:solidFill>
                  <a:prstClr val="black"/>
                </a:solidFill>
              </a:rPr>
              <a:t>etc</a:t>
            </a:r>
            <a:endParaRPr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教育の相互的影響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ja-JP" altLang="en-US" dirty="0" smtClean="0">
                <a:solidFill>
                  <a:prstClr val="black"/>
                </a:solidFill>
              </a:rPr>
              <a:t>ＰＩＳＡ</a:t>
            </a:r>
            <a:endParaRPr lang="en-US" altLang="ja-JP" dirty="0" smtClean="0">
              <a:solidFill>
                <a:prstClr val="black"/>
              </a:solidFill>
            </a:endParaRPr>
          </a:p>
          <a:p>
            <a:pPr lvl="1"/>
            <a:r>
              <a:rPr lang="ja-JP" altLang="en-US" sz="2100" dirty="0" smtClean="0">
                <a:solidFill>
                  <a:prstClr val="black"/>
                </a:solidFill>
              </a:rPr>
              <a:t>点数・順位の結果によって、その後の教育改革を左右（日本・ドイツ・アメリカ・デンマーク・フィンランド教育への注目）</a:t>
            </a:r>
          </a:p>
          <a:p>
            <a:r>
              <a:rPr lang="ja-JP" altLang="en-US" dirty="0" smtClean="0">
                <a:solidFill>
                  <a:prstClr val="black"/>
                </a:solidFill>
              </a:rPr>
              <a:t>留学の増大</a:t>
            </a:r>
          </a:p>
          <a:p>
            <a:pPr lvl="1"/>
            <a:r>
              <a:rPr lang="ja-JP" altLang="en-US" sz="2100" dirty="0" smtClean="0">
                <a:solidFill>
                  <a:prstClr val="black"/>
                </a:solidFill>
              </a:rPr>
              <a:t>日本の留学生１０万人計画（受け入れ）</a:t>
            </a:r>
          </a:p>
          <a:p>
            <a:pPr lvl="1"/>
            <a:r>
              <a:rPr lang="ja-JP" altLang="en-US" sz="2100" dirty="0" smtClean="0">
                <a:solidFill>
                  <a:prstClr val="black"/>
                </a:solidFill>
              </a:rPr>
              <a:t>アメリカの優良産業</a:t>
            </a:r>
            <a:r>
              <a:rPr lang="ja-JP" altLang="en-US" sz="2100" dirty="0">
                <a:solidFill>
                  <a:prstClr val="black"/>
                </a:solidFill>
              </a:rPr>
              <a:t>としての</a:t>
            </a:r>
            <a:r>
              <a:rPr lang="ja-JP" altLang="en-US" sz="2100" dirty="0" smtClean="0">
                <a:solidFill>
                  <a:prstClr val="black"/>
                </a:solidFill>
              </a:rPr>
              <a:t>「大学」</a:t>
            </a:r>
          </a:p>
          <a:p>
            <a:pPr lvl="1"/>
            <a:r>
              <a:rPr lang="ja-JP" altLang="en-US" sz="2100" dirty="0" smtClean="0">
                <a:solidFill>
                  <a:prstClr val="black"/>
                </a:solidFill>
              </a:rPr>
              <a:t>ＥＵエラスムス計画・ソクラテス計画</a:t>
            </a:r>
          </a:p>
          <a:p>
            <a:pPr lvl="1"/>
            <a:r>
              <a:rPr lang="ja-JP" altLang="en-US" sz="2100" dirty="0">
                <a:solidFill>
                  <a:prstClr val="black"/>
                </a:solidFill>
              </a:rPr>
              <a:t>韓国</a:t>
            </a:r>
            <a:r>
              <a:rPr lang="ja-JP" altLang="en-US" sz="2100" dirty="0" smtClean="0">
                <a:solidFill>
                  <a:prstClr val="black"/>
                </a:solidFill>
              </a:rPr>
              <a:t>・インドの留学生送り出し</a:t>
            </a:r>
          </a:p>
          <a:p>
            <a:r>
              <a:rPr kumimoji="1" lang="ja-JP" altLang="en-US" dirty="0" smtClean="0"/>
              <a:t>インターネットで大学教育を世界に発信</a:t>
            </a:r>
          </a:p>
          <a:p>
            <a:pPr lvl="1"/>
            <a:r>
              <a:rPr kumimoji="1" lang="en-US" altLang="ja-JP" dirty="0" err="1" smtClean="0"/>
              <a:t>iTunesU</a:t>
            </a:r>
            <a:r>
              <a:rPr kumimoji="1" lang="ja-JP" altLang="en-US" dirty="0" smtClean="0"/>
              <a:t>  </a:t>
            </a:r>
            <a:r>
              <a:rPr kumimoji="1" lang="en-US" altLang="ja-JP" dirty="0" smtClean="0"/>
              <a:t>MOOC</a:t>
            </a:r>
            <a:r>
              <a:rPr kumimoji="1" lang="ja-JP" altLang="en-US" dirty="0" smtClean="0"/>
              <a:t>  </a:t>
            </a:r>
            <a:r>
              <a:rPr kumimoji="1" lang="en-US" altLang="ja-JP" dirty="0" err="1" smtClean="0"/>
              <a:t>iUniversity</a:t>
            </a:r>
            <a:r>
              <a:rPr kumimoji="1" lang="ja-JP" altLang="en-US" dirty="0" smtClean="0"/>
              <a:t>  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01837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外国教育理解のむずかしさ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ＮＨＫのテレビ番組をめぐって</a:t>
            </a:r>
          </a:p>
          <a:p>
            <a:r>
              <a:rPr lang="ja-JP" altLang="en-US" dirty="0" smtClean="0"/>
              <a:t>むずかしさの理由</a:t>
            </a:r>
          </a:p>
          <a:p>
            <a:pPr lvl="1"/>
            <a:r>
              <a:rPr kumimoji="1" lang="ja-JP" altLang="en-US" dirty="0" smtClean="0"/>
              <a:t>経験に基づく判断の枠組み（集団主義）</a:t>
            </a:r>
          </a:p>
          <a:p>
            <a:pPr lvl="1"/>
            <a:r>
              <a:rPr lang="ja-JP" altLang="en-US" dirty="0" smtClean="0"/>
              <a:t>全体的理解ではなく、部分的理解（一斉授業）</a:t>
            </a:r>
          </a:p>
          <a:p>
            <a:pPr lvl="1"/>
            <a:r>
              <a:rPr kumimoji="1" lang="ja-JP" altLang="en-US" dirty="0" smtClean="0"/>
              <a:t>少ない情報（言葉）</a:t>
            </a:r>
          </a:p>
          <a:p>
            <a:pPr lvl="1"/>
            <a:r>
              <a:rPr lang="ja-JP" altLang="en-US" dirty="0" smtClean="0"/>
              <a:t>自分の文化も実は難しい（略奪）</a:t>
            </a:r>
          </a:p>
          <a:p>
            <a:pPr lvl="1"/>
            <a:r>
              <a:rPr lang="ja-JP" altLang="en-US" dirty="0" smtClean="0"/>
              <a:t>国民形成を主眼とした学校の発達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国際教育論の授業の目標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諸外国の教育を知る</a:t>
            </a:r>
            <a:r>
              <a:rPr lang="ja-JP" altLang="en-US" dirty="0"/>
              <a:t>こと</a:t>
            </a:r>
            <a:r>
              <a:rPr lang="ja-JP" altLang="en-US" dirty="0" smtClean="0"/>
              <a:t>に</a:t>
            </a:r>
            <a:r>
              <a:rPr lang="ja-JP" altLang="en-US" dirty="0"/>
              <a:t>よって</a:t>
            </a:r>
            <a:r>
              <a:rPr lang="ja-JP" altLang="en-US" dirty="0" smtClean="0"/>
              <a:t>、日本の教育を客観的に見つめる目を</a:t>
            </a:r>
            <a:r>
              <a:rPr lang="ja-JP" altLang="en-US" dirty="0"/>
              <a:t>養い</a:t>
            </a:r>
            <a:r>
              <a:rPr lang="ja-JP" altLang="en-US" dirty="0" smtClean="0"/>
              <a:t>、より合理的な教育のあり方を構想する力を培う。</a:t>
            </a:r>
          </a:p>
          <a:p>
            <a:r>
              <a:rPr kumimoji="1" lang="ja-JP" altLang="en-US" dirty="0"/>
              <a:t>単</a:t>
            </a:r>
            <a:r>
              <a:rPr kumimoji="1" lang="ja-JP" altLang="en-US" dirty="0" smtClean="0"/>
              <a:t>に教育</a:t>
            </a:r>
            <a:r>
              <a:rPr kumimoji="1" lang="ja-JP" altLang="en-US" dirty="0"/>
              <a:t>だけではなく</a:t>
            </a:r>
            <a:r>
              <a:rPr kumimoji="1" lang="ja-JP" altLang="en-US" dirty="0" smtClean="0"/>
              <a:t>、経験的事実と異なることを知ることによって、思考の柔軟性を獲得する。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授業の構成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先進国の教育の特質を考察する</a:t>
            </a:r>
          </a:p>
          <a:p>
            <a:pPr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アメリカ（自由主義）・北欧（平等主義）・オランダ（自由と平等の調和）</a:t>
            </a:r>
            <a:endParaRPr kumimoji="1" lang="ja-JP" altLang="en-US" dirty="0" smtClean="0"/>
          </a:p>
          <a:p>
            <a:r>
              <a:rPr lang="ja-JP" altLang="en-US" dirty="0" smtClean="0"/>
              <a:t>フリースクールの諸形態を考察する</a:t>
            </a:r>
          </a:p>
          <a:p>
            <a:pPr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シュタイナー教育・フレネ教育・サドベリバレイ教育・モンテッソーリ教育</a:t>
            </a:r>
          </a:p>
          <a:p>
            <a:r>
              <a:rPr lang="ja-JP" altLang="en-US" dirty="0" smtClean="0"/>
              <a:t>社会主義と</a:t>
            </a:r>
            <a:r>
              <a:rPr lang="ja-JP" altLang="en-US" dirty="0"/>
              <a:t>民族</a:t>
            </a:r>
            <a:r>
              <a:rPr lang="ja-JP" altLang="en-US" dirty="0" smtClean="0"/>
              <a:t>主義の教育</a:t>
            </a:r>
          </a:p>
          <a:p>
            <a:pPr>
              <a:buNone/>
            </a:pPr>
            <a:r>
              <a:rPr lang="ja-JP" altLang="en-US" dirty="0"/>
              <a:t>　　</a:t>
            </a:r>
            <a:r>
              <a:rPr lang="ja-JP" altLang="en-US" dirty="0" smtClean="0"/>
              <a:t>　社会主義教育の理論・イスラムとユダヤ</a:t>
            </a:r>
          </a:p>
          <a:p>
            <a:pPr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　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</TotalTime>
  <Words>687</Words>
  <Application>Microsoft Office PowerPoint</Application>
  <PresentationFormat>画面に合わせる (4:3)</PresentationFormat>
  <Paragraphs>78</Paragraphs>
  <Slides>14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8" baseType="lpstr">
      <vt:lpstr>ＭＳ Ｐゴシック</vt:lpstr>
      <vt:lpstr>Arial</vt:lpstr>
      <vt:lpstr>Calibri</vt:lpstr>
      <vt:lpstr>Office テーマ</vt:lpstr>
      <vt:lpstr>国際教育論１</vt:lpstr>
      <vt:lpstr>成績評価とテキスト</vt:lpstr>
      <vt:lpstr>人間科学大事典の書き方</vt:lpstr>
      <vt:lpstr>国際教育論の学び方</vt:lpstr>
      <vt:lpstr>国際教育論・学は成立するか</vt:lpstr>
      <vt:lpstr>教育の相互的影響</vt:lpstr>
      <vt:lpstr>外国教育理解のむずかしさ</vt:lpstr>
      <vt:lpstr>国際教育論の授業の目標</vt:lpstr>
      <vt:lpstr>授業の構成</vt:lpstr>
      <vt:lpstr>日本の教育の特質は</vt:lpstr>
      <vt:lpstr>立身出世主義</vt:lpstr>
      <vt:lpstr>仰げば尊し</vt:lpstr>
      <vt:lpstr>ふるさと</vt:lpstr>
      <vt:lpstr>ゆとり教育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国際教育論</dc:title>
  <dc:creator>wakei</dc:creator>
  <cp:lastModifiedBy>wakei</cp:lastModifiedBy>
  <cp:revision>36</cp:revision>
  <dcterms:created xsi:type="dcterms:W3CDTF">2011-09-21T11:27:53Z</dcterms:created>
  <dcterms:modified xsi:type="dcterms:W3CDTF">2015-04-10T11:11:48Z</dcterms:modified>
</cp:coreProperties>
</file>