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kumimoji="1" lang="ja-JP" altLang="en-US" smtClean="0"/>
              <a:pPr/>
              <a:t>2014/7/20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kumimoji="1" lang="ja-JP" altLang="en-US" smtClean="0"/>
              <a:pPr/>
              <a:t>2014/7/20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kumimoji="1" lang="ja-JP" altLang="en-US" smtClean="0"/>
              <a:pPr/>
              <a:t>2014/7/20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kumimoji="1" lang="ja-JP" altLang="en-US" smtClean="0"/>
              <a:pPr/>
              <a:t>2014/7/20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kumimoji="1" lang="ja-JP" altLang="en-US" smtClean="0"/>
              <a:pPr/>
              <a:t>2014/7/20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kumimoji="1" lang="ja-JP" altLang="en-US" smtClean="0"/>
              <a:pPr/>
              <a:t>2014/7/20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kumimoji="1" lang="ja-JP" altLang="en-US" smtClean="0"/>
              <a:pPr/>
              <a:t>2014/7/20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kumimoji="1" lang="ja-JP" altLang="en-US" smtClean="0"/>
              <a:pPr/>
              <a:t>2014/7/20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kumimoji="1" lang="ja-JP" altLang="en-US" smtClean="0"/>
              <a:pPr/>
              <a:t>2014/7/20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kumimoji="1" lang="ja-JP" altLang="en-US" smtClean="0"/>
              <a:pPr/>
              <a:t>2014/7/20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kumimoji="1" lang="ja-JP" altLang="en-US" smtClean="0"/>
              <a:pPr/>
              <a:t>2014/7/20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D797-D0F3-440F-88D0-60ADB8692226}" type="datetimeFigureOut">
              <a:rPr kumimoji="1" lang="ja-JP" altLang="en-US" smtClean="0"/>
              <a:pPr/>
              <a:t>2014/7/20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9F0F-D3DC-473E-BFAF-BF66B06A4B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シュタイナー教育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自由と権威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フォルメン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手の操作性の習熟と美的感覚の育成</a:t>
            </a:r>
          </a:p>
          <a:p>
            <a:r>
              <a:rPr lang="ja-JP" altLang="en-US" dirty="0" smtClean="0"/>
              <a:t>クレヨンとざら紙で簡単な線から複雑な図へ</a:t>
            </a:r>
          </a:p>
          <a:p>
            <a:r>
              <a:rPr lang="ja-JP" altLang="en-US" dirty="0" smtClean="0"/>
              <a:t>気質の判定と修正に</a:t>
            </a:r>
            <a:r>
              <a:rPr lang="ja-JP" altLang="en-US" dirty="0"/>
              <a:t>使用</a:t>
            </a:r>
            <a:endParaRPr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712" y="1600200"/>
            <a:ext cx="666857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03877"/>
            <a:ext cx="7509714" cy="5021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36169"/>
            <a:ext cx="7646455" cy="4845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ルドルフ・シュタイナーとは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1861-1925</a:t>
            </a:r>
            <a:r>
              <a:rPr kumimoji="1" lang="ja-JP" altLang="en-US" dirty="0" smtClean="0"/>
              <a:t> オーストリア人</a:t>
            </a:r>
          </a:p>
          <a:p>
            <a:r>
              <a:rPr lang="ja-JP" altLang="en-US" dirty="0"/>
              <a:t>人智学</a:t>
            </a:r>
            <a:r>
              <a:rPr lang="ja-JP" altLang="en-US" dirty="0" smtClean="0"/>
              <a:t>・建築家・舞台芸術家・教育家</a:t>
            </a:r>
          </a:p>
          <a:p>
            <a:r>
              <a:rPr kumimoji="1" lang="ja-JP" altLang="en-US" dirty="0" smtClean="0"/>
              <a:t>ゲーテ</a:t>
            </a:r>
            <a:r>
              <a:rPr kumimoji="1" lang="ja-JP" altLang="en-US" dirty="0"/>
              <a:t>の</a:t>
            </a:r>
            <a:r>
              <a:rPr kumimoji="1" lang="ja-JP" altLang="en-US" dirty="0" smtClean="0"/>
              <a:t>「ファウスト」上演に情熱</a:t>
            </a:r>
          </a:p>
          <a:p>
            <a:pPr lvl="1"/>
            <a:r>
              <a:rPr lang="ja-JP" altLang="en-US" dirty="0" smtClean="0"/>
              <a:t>オイリュトミーはファウスト上演が目的のひとつ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シュタイナー教育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人間の</a:t>
            </a:r>
            <a:r>
              <a:rPr lang="ja-JP" altLang="en-US" dirty="0" smtClean="0"/>
              <a:t>四つの構成体</a:t>
            </a:r>
          </a:p>
          <a:p>
            <a:pPr lvl="1"/>
            <a:r>
              <a:rPr kumimoji="1" lang="ja-JP" altLang="en-US" dirty="0" smtClean="0"/>
              <a:t>物質体 身体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最初に成長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pPr lvl="1"/>
            <a:r>
              <a:rPr lang="ja-JP" altLang="en-US" dirty="0" smtClean="0"/>
              <a:t>生命体</a:t>
            </a:r>
            <a:r>
              <a:rPr lang="en-US" altLang="ja-JP" dirty="0" smtClean="0"/>
              <a:t>(</a:t>
            </a:r>
            <a:r>
              <a:rPr lang="ja-JP" altLang="en-US" dirty="0" smtClean="0"/>
              <a:t>エーテル体</a:t>
            </a:r>
            <a:r>
              <a:rPr lang="en-US" altLang="ja-JP" dirty="0" smtClean="0"/>
              <a:t>)</a:t>
            </a:r>
            <a:r>
              <a:rPr lang="ja-JP" altLang="en-US" dirty="0" smtClean="0"/>
              <a:t> 生成・繁殖・遺伝の生命現象</a:t>
            </a:r>
            <a:r>
              <a:rPr lang="en-US" altLang="ja-JP" dirty="0" smtClean="0"/>
              <a:t>(</a:t>
            </a:r>
            <a:r>
              <a:rPr lang="ja-JP" altLang="en-US" dirty="0" smtClean="0"/>
              <a:t>上に向かう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kumimoji="1" lang="ja-JP" altLang="en-US" dirty="0" smtClean="0"/>
              <a:t>感情体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アストラル体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欲望や感情</a:t>
            </a:r>
            <a:r>
              <a:rPr lang="en-US" altLang="ja-JP" dirty="0" smtClean="0"/>
              <a:t>(</a:t>
            </a:r>
            <a:r>
              <a:rPr lang="ja-JP" altLang="en-US" dirty="0" smtClean="0"/>
              <a:t>動物に特有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kumimoji="1" lang="ja-JP" altLang="en-US" dirty="0" smtClean="0"/>
              <a:t>自我  理性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人間だけがもつ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r>
              <a:rPr lang="ja-JP" altLang="en-US" dirty="0" smtClean="0"/>
              <a:t>以上が七年</a:t>
            </a:r>
            <a:r>
              <a:rPr lang="ja-JP" altLang="en-US" dirty="0"/>
              <a:t>ごと</a:t>
            </a:r>
            <a:r>
              <a:rPr lang="ja-JP" altLang="en-US" dirty="0" smtClean="0"/>
              <a:t>に</a:t>
            </a:r>
            <a:r>
              <a:rPr lang="ja-JP" altLang="en-US" dirty="0"/>
              <a:t>現れる</a:t>
            </a:r>
            <a:r>
              <a:rPr lang="ja-JP" altLang="en-US" dirty="0" smtClean="0"/>
              <a:t>。それぞれの時期にふさわしい教育が必要</a:t>
            </a:r>
          </a:p>
          <a:p>
            <a:r>
              <a:rPr kumimoji="1" lang="ja-JP" altLang="en-US" dirty="0"/>
              <a:t>それぞれ</a:t>
            </a:r>
            <a:r>
              <a:rPr kumimoji="1" lang="ja-JP" altLang="en-US" dirty="0" smtClean="0"/>
              <a:t>の構成体のバランスのとれた成長が大切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構成体のバランス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誰でも</a:t>
            </a:r>
            <a:r>
              <a:rPr lang="ja-JP" altLang="en-US" dirty="0" smtClean="0"/>
              <a:t>、どこかが強い傾向があるが、極端になるのはよくない。</a:t>
            </a:r>
          </a:p>
          <a:p>
            <a:r>
              <a:rPr kumimoji="1" lang="ja-JP" altLang="en-US" dirty="0" smtClean="0"/>
              <a:t>弱い気質の特質を利用してバランスをとる。</a:t>
            </a:r>
          </a:p>
          <a:p>
            <a:r>
              <a:rPr kumimoji="1" lang="ja-JP" altLang="en-US" dirty="0" smtClean="0"/>
              <a:t>作文（テキスト）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シュタイナー学校の授業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dirty="0"/>
              <a:t>・生活に意味を与える教育</a:t>
            </a:r>
          </a:p>
          <a:p>
            <a:r>
              <a:rPr lang="ja-JP" altLang="en-US" dirty="0"/>
              <a:t>・子どもを、</a:t>
            </a:r>
            <a:r>
              <a:rPr lang="en-US" altLang="ja-JP" dirty="0"/>
              <a:t>head, heart, hand </a:t>
            </a:r>
            <a:r>
              <a:rPr lang="ja-JP" altLang="en-US" dirty="0"/>
              <a:t>全面的に教育する。</a:t>
            </a:r>
          </a:p>
          <a:p>
            <a:r>
              <a:rPr lang="ja-JP" altLang="en-US" dirty="0"/>
              <a:t>・学科は低学年では重視しない。</a:t>
            </a:r>
          </a:p>
          <a:p>
            <a:r>
              <a:rPr lang="ja-JP" altLang="en-US" dirty="0"/>
              <a:t>・小学校の１－８年生は一人の担任教師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mainstream </a:t>
            </a:r>
            <a:r>
              <a:rPr lang="ja-JP" altLang="en-US" dirty="0"/>
              <a:t>として、美術、音楽、園芸、外国語を入れる。</a:t>
            </a:r>
          </a:p>
          <a:p>
            <a:r>
              <a:rPr lang="ja-JP" altLang="en-US" dirty="0"/>
              <a:t>・低学年では、すべての学科が、美術的感覚で教えられる。</a:t>
            </a:r>
          </a:p>
          <a:p>
            <a:r>
              <a:rPr lang="ja-JP" altLang="en-US" dirty="0"/>
              <a:t>・競争はない。評価は、細かい叙述的なもの。</a:t>
            </a:r>
          </a:p>
          <a:p>
            <a:r>
              <a:rPr lang="ja-JP" altLang="en-US" dirty="0"/>
              <a:t>・テレビなどのメディアは重視しない。（内容上の問題と、創造性を奪う。）</a:t>
            </a:r>
          </a:p>
          <a:p>
            <a:r>
              <a:rPr lang="ja-JP" altLang="en-US" dirty="0"/>
              <a:t>・歴史、言葉、理科、算数等　毎日２－３時間の</a:t>
            </a:r>
            <a:r>
              <a:rPr lang="en-US" altLang="ja-JP" dirty="0"/>
              <a:t>main lesson block </a:t>
            </a:r>
            <a:r>
              <a:rPr lang="ja-JP" altLang="en-US" dirty="0"/>
              <a:t>で行う。</a:t>
            </a:r>
          </a:p>
          <a:p>
            <a:r>
              <a:rPr lang="ja-JP" altLang="en-US" dirty="0"/>
              <a:t>・祭り、式典の重視</a:t>
            </a:r>
          </a:p>
          <a:p>
            <a:r>
              <a:rPr lang="ja-JP" altLang="en-US" dirty="0"/>
              <a:t>・遅れた子どもとか、才能のある子どもなどに区別しない。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エポック授業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　低学年（１－３年） </a:t>
            </a:r>
          </a:p>
          <a:p>
            <a:r>
              <a:rPr lang="ja-JP" altLang="en-US" dirty="0"/>
              <a:t>アルファベット、書き、読み、単語の綴り、詩、劇への絵画的導入。 </a:t>
            </a:r>
          </a:p>
          <a:p>
            <a:r>
              <a:rPr lang="ja-JP" altLang="en-US" dirty="0"/>
              <a:t>民話、おとぎ話、寓話、伝説、旧約聖書の物語。 </a:t>
            </a:r>
          </a:p>
          <a:p>
            <a:r>
              <a:rPr lang="ja-JP" altLang="en-US" dirty="0"/>
              <a:t>ローマ数字による数字の導入。数。四則計算の基礎的方法。九九。 </a:t>
            </a:r>
          </a:p>
          <a:p>
            <a:r>
              <a:rPr lang="ja-JP" altLang="en-US" dirty="0"/>
              <a:t>自然についての物語、散策、家造り、園芸、料理。 </a:t>
            </a:r>
          </a:p>
          <a:p>
            <a:r>
              <a:rPr lang="ja-JP" altLang="en-US" dirty="0"/>
              <a:t>五音階の音楽、季節の歌。 </a:t>
            </a:r>
          </a:p>
          <a:p>
            <a:r>
              <a:rPr lang="ja-JP" altLang="en-US" dirty="0"/>
              <a:t>編み物、縫い物。 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エポック授業２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中学年（４－６年） </a:t>
            </a:r>
          </a:p>
          <a:p>
            <a:r>
              <a:rPr lang="ja-JP" altLang="en-US" dirty="0"/>
              <a:t>読み書き、綴り、文法、詩、劇。 </a:t>
            </a:r>
          </a:p>
          <a:p>
            <a:r>
              <a:rPr lang="ja-JP" altLang="en-US" dirty="0"/>
              <a:t>北欧神話、古代文化の歴史と物語。 </a:t>
            </a:r>
          </a:p>
          <a:p>
            <a:r>
              <a:rPr lang="ja-JP" altLang="en-US" dirty="0"/>
              <a:t>四則計算の復習。分数。パーセント。幾何。 </a:t>
            </a:r>
          </a:p>
          <a:p>
            <a:r>
              <a:rPr lang="ja-JP" altLang="en-US" dirty="0"/>
              <a:t>地域及び近隣国の地理、比較動物学、植物学、及び基礎物理。 </a:t>
            </a:r>
          </a:p>
          <a:p>
            <a:r>
              <a:rPr lang="ja-JP" altLang="en-US" dirty="0"/>
              <a:t>合唱、器楽演奏、合奏。 </a:t>
            </a:r>
          </a:p>
          <a:p>
            <a:r>
              <a:rPr lang="ja-JP" altLang="en-US" dirty="0"/>
              <a:t>刺繍、木工。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エポック授業３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高学年（７－８年） </a:t>
            </a:r>
          </a:p>
          <a:p>
            <a:r>
              <a:rPr lang="ja-JP" altLang="en-US" dirty="0"/>
              <a:t>作文、読み、綴り、文法、詩、劇。 </a:t>
            </a:r>
          </a:p>
          <a:p>
            <a:r>
              <a:rPr lang="ja-JP" altLang="en-US" dirty="0"/>
              <a:t>中世の歴史、ルネッサンス、世界の発見、現代史、アメリカの歴史、伝記。 </a:t>
            </a:r>
          </a:p>
          <a:p>
            <a:r>
              <a:rPr lang="zh-CN" altLang="en-US" dirty="0"/>
              <a:t>各国地理、物理、基礎化学、天文学、地質学、生理学。 </a:t>
            </a:r>
          </a:p>
          <a:p>
            <a:r>
              <a:rPr lang="ja-JP" altLang="en-US" dirty="0"/>
              <a:t>合唱、オーケストラ。 </a:t>
            </a:r>
          </a:p>
          <a:p>
            <a:r>
              <a:rPr lang="ja-JP" altLang="en-US" dirty="0"/>
              <a:t>縫い物、木工、金工。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376" y="1600200"/>
            <a:ext cx="752124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428</Words>
  <Application>Microsoft Office PowerPoint</Application>
  <PresentationFormat>画面に合わせる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シュタイナー教育</vt:lpstr>
      <vt:lpstr>ルドルフ・シュタイナーとは</vt:lpstr>
      <vt:lpstr>シュタイナー教育</vt:lpstr>
      <vt:lpstr>構成体のバランス</vt:lpstr>
      <vt:lpstr>シュタイナー学校の授業</vt:lpstr>
      <vt:lpstr>エポック授業1</vt:lpstr>
      <vt:lpstr>エポック授業２</vt:lpstr>
      <vt:lpstr>エポック授業３</vt:lpstr>
      <vt:lpstr>スライド 9</vt:lpstr>
      <vt:lpstr>フォルメン</vt:lpstr>
      <vt:lpstr>スライド 11</vt:lpstr>
      <vt:lpstr>スライド 12</vt:lpstr>
      <vt:lpstr>スライド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wakei</dc:creator>
  <cp:lastModifiedBy>wakei</cp:lastModifiedBy>
  <cp:revision>16</cp:revision>
  <dcterms:created xsi:type="dcterms:W3CDTF">2014-07-20T02:21:00Z</dcterms:created>
  <dcterms:modified xsi:type="dcterms:W3CDTF">2014-07-20T13:03:26Z</dcterms:modified>
</cp:coreProperties>
</file>