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82" r:id="rId5"/>
    <p:sldId id="283" r:id="rId6"/>
    <p:sldId id="284" r:id="rId7"/>
    <p:sldId id="285" r:id="rId8"/>
    <p:sldId id="288" r:id="rId9"/>
    <p:sldId id="286" r:id="rId10"/>
    <p:sldId id="287" r:id="rId11"/>
    <p:sldId id="294" r:id="rId12"/>
    <p:sldId id="257" r:id="rId13"/>
    <p:sldId id="258" r:id="rId14"/>
    <p:sldId id="259" r:id="rId15"/>
    <p:sldId id="260" r:id="rId16"/>
    <p:sldId id="293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92" r:id="rId38"/>
    <p:sldId id="295" r:id="rId39"/>
    <p:sldId id="296" r:id="rId40"/>
    <p:sldId id="297" r:id="rId41"/>
    <p:sldId id="298" r:id="rId42"/>
    <p:sldId id="291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2" y="-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004E9-2FB5-466A-AF71-C7407828F871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D46D5-4F09-4DC5-A3F4-733B5834D09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A398B-7C6D-4952-8A15-885ECCB3D04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8535E-625E-44FC-9CA1-7152FC1BC6E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B5AFE-B339-4075-A8F7-A7446EE4F87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9F12D-751A-487F-B0D6-A938F886F84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34F33-6824-477F-B974-A83955EA2B60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73C2F-0AFC-49FF-8D8B-A8C61A12989D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9E4BB-3489-4377-8A03-09629FE1EB9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A80EA-49B4-4E78-92E3-B20739BCAA7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54BEA-2EB9-4F80-9F9D-EA3C584FF6A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C8872F-86ED-4DA3-AA89-635E396E0FB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オランダ</a:t>
            </a:r>
            <a:r>
              <a:rPr lang="ja-JP" altLang="en-US" dirty="0" smtClean="0"/>
              <a:t>の教育</a:t>
            </a:r>
            <a:r>
              <a:rPr lang="en-US" altLang="ja-JP" dirty="0" smtClean="0"/>
              <a:t>(2)</a:t>
            </a:r>
            <a:endParaRPr lang="ja-JP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小さな学校と</a:t>
            </a:r>
            <a:r>
              <a:rPr lang="en-US" altLang="ja-JP" dirty="0" smtClean="0"/>
              <a:t>90</a:t>
            </a:r>
            <a:r>
              <a:rPr lang="ja-JP" altLang="en-US" dirty="0" smtClean="0"/>
              <a:t>年代後の制度改編</a:t>
            </a:r>
            <a:endParaRPr lang="ja-JP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8450"/>
            <a:ext cx="9144000" cy="629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学校博物館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ロッテルダムにある博物館</a:t>
            </a:r>
          </a:p>
          <a:p>
            <a:r>
              <a:rPr lang="en-US" altLang="ja-JP" dirty="0" smtClean="0"/>
              <a:t>20</a:t>
            </a:r>
            <a:r>
              <a:rPr lang="ja-JP" altLang="en-US" dirty="0" smtClean="0"/>
              <a:t>世紀初等の教室を再現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utchshoolmeuzeum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utchshoolmuzeum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utchshoolmuzeum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utchs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プロテスタント系小学校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例のごとくとなりにカトリック・公立の小学校があり、校庭は共用</a:t>
            </a:r>
          </a:p>
          <a:p>
            <a:r>
              <a:rPr lang="ja-JP" altLang="en-US" dirty="0" smtClean="0"/>
              <a:t>教育熱心な家庭が</a:t>
            </a:r>
            <a:r>
              <a:rPr lang="ja-JP" altLang="en-US" dirty="0"/>
              <a:t>多く</a:t>
            </a:r>
            <a:r>
              <a:rPr lang="ja-JP" altLang="en-US" dirty="0" smtClean="0"/>
              <a:t>、数々の賞</a:t>
            </a:r>
          </a:p>
          <a:p>
            <a:r>
              <a:rPr kumimoji="1" lang="ja-JP" altLang="en-US" dirty="0" smtClean="0"/>
              <a:t>日本の教師の転勤</a:t>
            </a:r>
            <a:r>
              <a:rPr kumimoji="1" lang="ja-JP" altLang="en-US" dirty="0"/>
              <a:t>について</a:t>
            </a:r>
            <a:r>
              <a:rPr kumimoji="1" lang="ja-JP" altLang="en-US" dirty="0" smtClean="0"/>
              <a:t>、いい制度だ、オランダでもそうしたいと校長の話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PSN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PSN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EPSN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dutchpla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663"/>
            <a:ext cx="8893175" cy="624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PSN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EPSN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EPSN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EPSN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EPSN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EPSN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EPSN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EPSN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新しい教育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クラス編成の</a:t>
            </a:r>
            <a:r>
              <a:rPr lang="ja-JP" altLang="en-US" dirty="0" smtClean="0"/>
              <a:t>変更</a:t>
            </a:r>
            <a:r>
              <a:rPr lang="en-US" altLang="ja-JP" dirty="0" smtClean="0"/>
              <a:t>(</a:t>
            </a:r>
            <a:r>
              <a:rPr lang="ja-JP" altLang="en-US" dirty="0" smtClean="0"/>
              <a:t>半年で区切る</a:t>
            </a:r>
            <a:r>
              <a:rPr lang="en-US" altLang="ja-JP" dirty="0" smtClean="0"/>
              <a:t>)</a:t>
            </a:r>
            <a:endParaRPr lang="ja-JP" altLang="en-US" dirty="0" smtClean="0"/>
          </a:p>
          <a:p>
            <a:pPr lvl="1"/>
            <a:r>
              <a:rPr lang="ja-JP" altLang="en-US" dirty="0" smtClean="0"/>
              <a:t>半年ごとの入れ換えも実施</a:t>
            </a:r>
            <a:endParaRPr lang="ja-JP" altLang="en-US" dirty="0"/>
          </a:p>
          <a:p>
            <a:r>
              <a:rPr lang="ja-JP" altLang="en-US" dirty="0"/>
              <a:t>教師集団の</a:t>
            </a:r>
            <a:r>
              <a:rPr lang="ja-JP" altLang="en-US" dirty="0" smtClean="0"/>
              <a:t>形成</a:t>
            </a:r>
          </a:p>
          <a:p>
            <a:pPr lvl="1"/>
            <a:r>
              <a:rPr lang="ja-JP" altLang="en-US" dirty="0" smtClean="0"/>
              <a:t>実習生をスタッフ</a:t>
            </a:r>
            <a:r>
              <a:rPr lang="ja-JP" altLang="en-US" dirty="0"/>
              <a:t>と</a:t>
            </a:r>
            <a:r>
              <a:rPr lang="ja-JP" altLang="en-US" dirty="0" smtClean="0"/>
              <a:t>して活用</a:t>
            </a:r>
          </a:p>
          <a:p>
            <a:pPr lvl="1"/>
            <a:r>
              <a:rPr lang="ja-JP" altLang="en-US" dirty="0" smtClean="0"/>
              <a:t>優秀で学校の方針にあう実習生を教師採用</a:t>
            </a:r>
            <a:endParaRPr lang="ja-JP" altLang="en-US" dirty="0"/>
          </a:p>
          <a:p>
            <a:r>
              <a:rPr lang="ja-JP" altLang="en-US" dirty="0"/>
              <a:t>自主編成の学習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outen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dutchplay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463" y="979488"/>
            <a:ext cx="6824662" cy="4899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outen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outen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outen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outen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outen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outen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Jul11$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9288" y="-434975"/>
            <a:ext cx="10442576" cy="7729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オランダの問題・議論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教育の自由の是非</a:t>
            </a:r>
          </a:p>
          <a:p>
            <a:r>
              <a:rPr lang="ja-JP" altLang="en-US" dirty="0"/>
              <a:t>価値</a:t>
            </a:r>
            <a:r>
              <a:rPr lang="ja-JP" altLang="en-US" dirty="0" smtClean="0"/>
              <a:t>を問わない</a:t>
            </a:r>
            <a:r>
              <a:rPr lang="ja-JP" altLang="en-US" dirty="0"/>
              <a:t>こと</a:t>
            </a:r>
            <a:r>
              <a:rPr lang="ja-JP" altLang="en-US" dirty="0" smtClean="0"/>
              <a:t>の問題（ヒンズー学校）</a:t>
            </a:r>
          </a:p>
          <a:p>
            <a:r>
              <a:rPr kumimoji="1" lang="ja-JP" altLang="en-US" dirty="0" smtClean="0"/>
              <a:t>学校の格差のもたらす問題（底辺校でのドロップアウト）</a:t>
            </a:r>
          </a:p>
          <a:p>
            <a:r>
              <a:rPr lang="ja-JP" altLang="en-US" dirty="0" smtClean="0"/>
              <a:t>希望する学校がない場合（ヘンロー）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教育の自由の是非論議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論点は主にふたつ</a:t>
            </a:r>
          </a:p>
          <a:p>
            <a:pPr lvl="1"/>
            <a:r>
              <a:rPr lang="ja-JP" altLang="en-US" dirty="0" smtClean="0"/>
              <a:t>教育の自由＝宗教教育の自由、教育内容の国家的共通性の弱さに関して</a:t>
            </a:r>
          </a:p>
          <a:p>
            <a:pPr lvl="2"/>
            <a:r>
              <a:rPr kumimoji="1" lang="ja-JP" altLang="en-US" dirty="0" smtClean="0"/>
              <a:t>９１１以後イスラム学校批判</a:t>
            </a:r>
            <a:r>
              <a:rPr kumimoji="1" lang="ja-JP" altLang="en-US" dirty="0" smtClean="0"/>
              <a:t>と</a:t>
            </a:r>
            <a:r>
              <a:rPr kumimoji="1" lang="ja-JP" altLang="en-US" dirty="0" smtClean="0"/>
              <a:t>して強くなる</a:t>
            </a:r>
          </a:p>
          <a:p>
            <a:pPr lvl="1"/>
            <a:r>
              <a:rPr lang="ja-JP" altLang="en-US" dirty="0" smtClean="0"/>
              <a:t>１２歳</a:t>
            </a:r>
            <a:r>
              <a:rPr lang="ja-JP" altLang="en-US" dirty="0" smtClean="0"/>
              <a:t>で</a:t>
            </a:r>
            <a:r>
              <a:rPr lang="ja-JP" altLang="en-US" dirty="0" smtClean="0"/>
              <a:t>の分化</a:t>
            </a:r>
          </a:p>
          <a:p>
            <a:pPr lvl="2"/>
            <a:r>
              <a:rPr kumimoji="1" lang="ja-JP" altLang="en-US" dirty="0" smtClean="0"/>
              <a:t>１年⇨２年の共通課程の設置</a:t>
            </a:r>
          </a:p>
          <a:p>
            <a:pPr lvl="2"/>
            <a:r>
              <a:rPr lang="ja-JP" altLang="en-US" dirty="0" smtClean="0"/>
              <a:t>分化した</a:t>
            </a:r>
            <a:r>
              <a:rPr lang="ja-JP" altLang="en-US" dirty="0" smtClean="0"/>
              <a:t>中</a:t>
            </a:r>
            <a:r>
              <a:rPr lang="ja-JP" altLang="en-US" dirty="0" smtClean="0"/>
              <a:t>等学校</a:t>
            </a:r>
            <a:r>
              <a:rPr lang="ja-JP" altLang="en-US" dirty="0" smtClean="0"/>
              <a:t>なので</a:t>
            </a:r>
            <a:r>
              <a:rPr lang="ja-JP" altLang="en-US" dirty="0" smtClean="0"/>
              <a:t>、格差は残存</a:t>
            </a:r>
          </a:p>
          <a:p>
            <a:r>
              <a:rPr kumimoji="1" lang="ja-JP" altLang="en-US" dirty="0" smtClean="0"/>
              <a:t>かつて</a:t>
            </a:r>
            <a:r>
              <a:rPr kumimoji="1" lang="ja-JP" altLang="en-US" dirty="0" smtClean="0"/>
              <a:t>はＤ６６とキリスト教政党・労働党の対立だったが、民族的政党が加わっている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価値を問わないことの問題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ヒンズー教学校の推移</a:t>
            </a:r>
          </a:p>
          <a:p>
            <a:pPr lvl="1"/>
            <a:r>
              <a:rPr lang="ja-JP" altLang="en-US" dirty="0" smtClean="0"/>
              <a:t>１９９１－１９９２　</a:t>
            </a:r>
            <a:r>
              <a:rPr lang="ja-JP" altLang="en-US" dirty="0" smtClean="0"/>
              <a:t>新教ヒンズー学校が設立</a:t>
            </a:r>
          </a:p>
          <a:p>
            <a:pPr lvl="1"/>
            <a:r>
              <a:rPr kumimoji="1" lang="ja-JP" altLang="en-US" dirty="0" smtClean="0"/>
              <a:t>人数が足りない（補助金対象から外れる）</a:t>
            </a:r>
          </a:p>
          <a:p>
            <a:pPr lvl="1"/>
            <a:r>
              <a:rPr lang="ja-JP" altLang="en-US" dirty="0" smtClean="0"/>
              <a:t>新教ヒンズー教学校支持者が、学校を占拠</a:t>
            </a:r>
          </a:p>
          <a:p>
            <a:pPr lvl="1"/>
            <a:r>
              <a:rPr kumimoji="1" lang="ja-JP" altLang="en-US" dirty="0" smtClean="0"/>
              <a:t>何故</a:t>
            </a:r>
            <a:r>
              <a:rPr kumimoji="1" lang="ja-JP" altLang="en-US" dirty="0" smtClean="0"/>
              <a:t>非民主</a:t>
            </a:r>
            <a:r>
              <a:rPr kumimoji="1" lang="ja-JP" altLang="en-US" dirty="0" smtClean="0"/>
              <a:t>主義の旧教ヒンズー教学校を援助</a:t>
            </a:r>
            <a:r>
              <a:rPr kumimoji="1" lang="ja-JP" altLang="en-US" dirty="0" smtClean="0"/>
              <a:t>して</a:t>
            </a:r>
            <a:r>
              <a:rPr kumimoji="1" lang="ja-JP" altLang="en-US" dirty="0" smtClean="0"/>
              <a:t>、</a:t>
            </a:r>
            <a:r>
              <a:rPr kumimoji="1" lang="ja-JP" altLang="en-US" dirty="0" smtClean="0"/>
              <a:t>民主</a:t>
            </a:r>
            <a:r>
              <a:rPr kumimoji="1" lang="ja-JP" altLang="en-US" dirty="0" smtClean="0"/>
              <a:t>主義の新教学校を援助</a:t>
            </a:r>
            <a:r>
              <a:rPr kumimoji="1" lang="ja-JP" altLang="en-US" dirty="0" smtClean="0"/>
              <a:t>しないの</a:t>
            </a:r>
            <a:r>
              <a:rPr kumimoji="1" lang="ja-JP" altLang="en-US" dirty="0" smtClean="0"/>
              <a:t>か</a:t>
            </a:r>
          </a:p>
          <a:p>
            <a:r>
              <a:rPr lang="ja-JP" altLang="en-US" dirty="0" smtClean="0"/>
              <a:t>数の論理が</a:t>
            </a:r>
            <a:r>
              <a:rPr lang="ja-JP" altLang="en-US" dirty="0" smtClean="0"/>
              <a:t>民主</a:t>
            </a:r>
            <a:r>
              <a:rPr lang="ja-JP" altLang="en-US" dirty="0" smtClean="0"/>
              <a:t>主義</a:t>
            </a:r>
            <a:r>
              <a:rPr lang="ja-JP" altLang="en-US" dirty="0" smtClean="0"/>
              <a:t>だ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8450"/>
            <a:ext cx="9144000" cy="6259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学校格差の問題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白い学校と黒い学校という問題　</a:t>
            </a:r>
          </a:p>
          <a:p>
            <a:pPr lvl="1"/>
            <a:r>
              <a:rPr kumimoji="1" lang="ja-JP" altLang="en-US" dirty="0" smtClean="0"/>
              <a:t>１９８０年代移民の子どもが多くなることで顕在化、イスラム学校の認可が増幅</a:t>
            </a:r>
          </a:p>
          <a:p>
            <a:pPr lvl="1"/>
            <a:r>
              <a:rPr lang="ja-JP" altLang="en-US" dirty="0" smtClean="0"/>
              <a:t>試験</a:t>
            </a:r>
            <a:r>
              <a:rPr lang="ja-JP" altLang="en-US" dirty="0" smtClean="0"/>
              <a:t>に</a:t>
            </a:r>
            <a:r>
              <a:rPr lang="ja-JP" altLang="en-US" dirty="0" smtClean="0"/>
              <a:t>よる格差</a:t>
            </a:r>
            <a:r>
              <a:rPr lang="ja-JP" altLang="en-US" dirty="0" smtClean="0"/>
              <a:t>ではなく</a:t>
            </a:r>
            <a:r>
              <a:rPr lang="ja-JP" altLang="en-US" dirty="0" smtClean="0"/>
              <a:t>、自らの選択</a:t>
            </a:r>
          </a:p>
          <a:p>
            <a:r>
              <a:rPr kumimoji="1" lang="ja-JP" altLang="en-US" dirty="0" smtClean="0"/>
              <a:t>移民子弟の割り増し</a:t>
            </a:r>
            <a:r>
              <a:rPr kumimoji="1" lang="ja-JP" altLang="en-US" dirty="0" smtClean="0"/>
              <a:t>補助</a:t>
            </a:r>
            <a:r>
              <a:rPr kumimoji="1" lang="ja-JP" altLang="en-US" dirty="0" smtClean="0"/>
              <a:t>金</a:t>
            </a:r>
          </a:p>
          <a:p>
            <a:r>
              <a:rPr lang="ja-JP" altLang="en-US" dirty="0" smtClean="0"/>
              <a:t>バイリンガリズムの実施と</a:t>
            </a:r>
            <a:r>
              <a:rPr lang="ja-JP" altLang="en-US" dirty="0" smtClean="0"/>
              <a:t>停止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希望する学校があるか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地方当局は、通学可能な範囲に複数の学校がある状況を維持する義務</a:t>
            </a:r>
          </a:p>
          <a:p>
            <a:r>
              <a:rPr lang="ja-JP" altLang="en-US" dirty="0" smtClean="0"/>
              <a:t>私立学校は複数</a:t>
            </a:r>
            <a:r>
              <a:rPr lang="ja-JP" altLang="en-US" dirty="0" smtClean="0"/>
              <a:t>あるので</a:t>
            </a:r>
            <a:r>
              <a:rPr lang="ja-JP" altLang="en-US" dirty="0" smtClean="0"/>
              <a:t>、通常公立学校をひとつ以上設置（公立学校も特別な教育理念をもつことが多いが、宗教性はもたない）</a:t>
            </a:r>
          </a:p>
          <a:p>
            <a:r>
              <a:rPr lang="ja-JP" altLang="en-US" dirty="0" smtClean="0"/>
              <a:t>小さな地方当局が私立学校が複数あるので、公立学校を設立しなかったため問題となった例（ヘンロー）</a:t>
            </a:r>
          </a:p>
          <a:p>
            <a:endParaRPr kumimoji="1" lang="ja-JP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９０年代以降の改革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オランダは理系の学力テストで最上位だった</a:t>
            </a:r>
          </a:p>
          <a:p>
            <a:r>
              <a:rPr lang="en-US" altLang="ja-JP" dirty="0" smtClean="0"/>
              <a:t>80</a:t>
            </a:r>
            <a:r>
              <a:rPr lang="ja-JP" altLang="en-US" dirty="0" smtClean="0"/>
              <a:t>年代に財界から一般学力の低さに不満</a:t>
            </a:r>
            <a:endParaRPr kumimoji="1" lang="ja-JP" altLang="en-US" dirty="0" smtClean="0"/>
          </a:p>
          <a:p>
            <a:r>
              <a:rPr lang="ja-JP" altLang="en-US" dirty="0" smtClean="0"/>
              <a:t>移民の増加が学力問題を増幅</a:t>
            </a:r>
          </a:p>
          <a:p>
            <a:pPr lvl="1"/>
            <a:r>
              <a:rPr lang="ja-JP" altLang="en-US" dirty="0" smtClean="0"/>
              <a:t>バイリンガリズムの実施と停止</a:t>
            </a:r>
          </a:p>
          <a:p>
            <a:pPr lvl="1"/>
            <a:r>
              <a:rPr kumimoji="1" lang="ja-JP" altLang="en-US" dirty="0" smtClean="0"/>
              <a:t>低学力児の補助資金</a:t>
            </a:r>
          </a:p>
          <a:p>
            <a:pPr lvl="1"/>
            <a:r>
              <a:rPr lang="ja-JP" altLang="en-US" dirty="0" smtClean="0"/>
              <a:t>ＣＩＴＯテストの実施と拡大</a:t>
            </a:r>
          </a:p>
          <a:p>
            <a:pPr lvl="1"/>
            <a:r>
              <a:rPr kumimoji="1" lang="ja-JP" altLang="en-US" dirty="0" smtClean="0"/>
              <a:t>視察</a:t>
            </a:r>
            <a:r>
              <a:rPr lang="ja-JP" altLang="en-US" dirty="0" smtClean="0"/>
              <a:t>制度の実施</a:t>
            </a:r>
          </a:p>
          <a:p>
            <a:pPr lvl="1"/>
            <a:r>
              <a:rPr lang="ja-JP" altLang="en-US" dirty="0" smtClean="0"/>
              <a:t>大綱的ナショナルカリキュラムの</a:t>
            </a:r>
            <a:r>
              <a:rPr lang="ja-JP" altLang="en-US" dirty="0"/>
              <a:t>実施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９０年代以後の改革１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ＣＩＴＯテストの拡大</a:t>
            </a:r>
          </a:p>
          <a:p>
            <a:r>
              <a:rPr lang="ja-JP" altLang="en-US" dirty="0" smtClean="0"/>
              <a:t>ＣＩＴＯ　</a:t>
            </a:r>
            <a:r>
              <a:rPr lang="en-US" altLang="ja-JP" dirty="0" smtClean="0"/>
              <a:t>central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instituut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voor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toetsontwikkeling</a:t>
            </a:r>
            <a:r>
              <a:rPr lang="ja-JP" altLang="en-US" dirty="0" smtClean="0"/>
              <a:t> は</a:t>
            </a:r>
            <a:r>
              <a:rPr lang="en-US" altLang="ja-JP" dirty="0" smtClean="0"/>
              <a:t>1960</a:t>
            </a:r>
            <a:r>
              <a:rPr lang="ja-JP" altLang="en-US" dirty="0" smtClean="0"/>
              <a:t>年代文部省の外郭団体として設立、現在は民間団体</a:t>
            </a:r>
          </a:p>
          <a:p>
            <a:r>
              <a:rPr lang="ja-JP" altLang="en-US" dirty="0" smtClean="0"/>
              <a:t>当初基礎学校</a:t>
            </a:r>
            <a:r>
              <a:rPr lang="en-US" altLang="ja-JP" dirty="0" smtClean="0"/>
              <a:t>8</a:t>
            </a:r>
            <a:r>
              <a:rPr lang="ja-JP" altLang="en-US" dirty="0" smtClean="0"/>
              <a:t>年生の進学判断材料のための試験実施</a:t>
            </a:r>
            <a:r>
              <a:rPr lang="en-US" altLang="ja-JP" dirty="0" smtClean="0"/>
              <a:t>(</a:t>
            </a:r>
            <a:r>
              <a:rPr lang="ja-JP" altLang="en-US" dirty="0" smtClean="0"/>
              <a:t>現在は学年拡大。幼児教育も</a:t>
            </a:r>
            <a:r>
              <a:rPr lang="en-US" altLang="ja-JP" dirty="0" smtClean="0"/>
              <a:t>)</a:t>
            </a:r>
            <a:endParaRPr lang="ja-JP" altLang="en-US" dirty="0" smtClean="0"/>
          </a:p>
          <a:p>
            <a:r>
              <a:rPr lang="ja-JP" altLang="en-US" dirty="0" smtClean="0"/>
              <a:t>行政官</a:t>
            </a:r>
            <a:r>
              <a:rPr lang="ja-JP" altLang="en-US" dirty="0" smtClean="0"/>
              <a:t>、校長、担任、保護者が関係の結果とその分析を見ることができる</a:t>
            </a:r>
            <a:endParaRPr lang="en-US" altLang="ja-JP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視察制度の実施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19</a:t>
            </a:r>
            <a:r>
              <a:rPr kumimoji="1" lang="ja-JP" altLang="en-US" dirty="0" smtClean="0"/>
              <a:t>世紀当初の憲法から視察制度を規定していたが、</a:t>
            </a:r>
            <a:r>
              <a:rPr kumimoji="1" lang="en-US" altLang="ja-JP" dirty="0" smtClean="0"/>
              <a:t>1990</a:t>
            </a:r>
            <a:r>
              <a:rPr kumimoji="1" lang="ja-JP" altLang="en-US" dirty="0" smtClean="0"/>
              <a:t>年代まで本格実施はなし</a:t>
            </a:r>
          </a:p>
          <a:p>
            <a:r>
              <a:rPr lang="en-US" altLang="ja-JP" dirty="0" smtClean="0"/>
              <a:t>3</a:t>
            </a:r>
            <a:r>
              <a:rPr lang="ja-JP" altLang="en-US" dirty="0" smtClean="0"/>
              <a:t>年に一度ずつ、すべての義務教育学校を視学官が学校を訪問し、詳細な報告書</a:t>
            </a:r>
            <a:r>
              <a:rPr lang="en-US" altLang="ja-JP" dirty="0" smtClean="0"/>
              <a:t>(</a:t>
            </a:r>
            <a:r>
              <a:rPr lang="ja-JP" altLang="en-US" dirty="0" smtClean="0"/>
              <a:t>公開</a:t>
            </a:r>
            <a:r>
              <a:rPr lang="en-US" altLang="ja-JP" dirty="0" smtClean="0"/>
              <a:t>)</a:t>
            </a:r>
            <a:endParaRPr lang="ja-JP" altLang="en-US" dirty="0" smtClean="0"/>
          </a:p>
          <a:p>
            <a:r>
              <a:rPr kumimoji="1" lang="ja-JP" altLang="en-US" dirty="0" smtClean="0"/>
              <a:t>学校の公表</a:t>
            </a:r>
            <a:r>
              <a:rPr kumimoji="1" lang="ja-JP" altLang="en-US" dirty="0" smtClean="0"/>
              <a:t>して</a:t>
            </a:r>
            <a:r>
              <a:rPr kumimoji="1" lang="ja-JP" altLang="en-US" dirty="0" smtClean="0"/>
              <a:t>いる方針を元</a:t>
            </a:r>
            <a:r>
              <a:rPr kumimoji="1" lang="ja-JP" altLang="en-US" dirty="0" smtClean="0"/>
              <a:t>に</a:t>
            </a:r>
            <a:r>
              <a:rPr kumimoji="1" lang="ja-JP" altLang="en-US" dirty="0" smtClean="0"/>
              <a:t>して評価</a:t>
            </a:r>
          </a:p>
          <a:p>
            <a:r>
              <a:rPr lang="en-US" altLang="ja-JP" dirty="0" smtClean="0"/>
              <a:t>911</a:t>
            </a:r>
            <a:r>
              <a:rPr lang="ja-JP" altLang="en-US" dirty="0" smtClean="0"/>
              <a:t>以後、イスラム学校をまとめて視察し、厳しい評価をしたために、社会問題となった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基準の作成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はじめて全国的な基礎学校の到達目標を決めた</a:t>
            </a:r>
          </a:p>
          <a:p>
            <a:r>
              <a:rPr lang="ja-JP" altLang="en-US" dirty="0" smtClean="0"/>
              <a:t>基礎的な科目の</a:t>
            </a:r>
            <a:r>
              <a:rPr lang="ja-JP" altLang="en-US" dirty="0" smtClean="0"/>
              <a:t>卒業</a:t>
            </a:r>
            <a:r>
              <a:rPr lang="ja-JP" altLang="en-US" dirty="0" smtClean="0"/>
              <a:t>時の理解項目の大綱</a:t>
            </a:r>
          </a:p>
          <a:p>
            <a:r>
              <a:rPr kumimoji="1" lang="ja-JP" altLang="en-US" dirty="0" smtClean="0"/>
              <a:t>教育の自由との関連</a:t>
            </a:r>
            <a:r>
              <a:rPr kumimoji="1" lang="ja-JP" altLang="en-US" dirty="0" smtClean="0"/>
              <a:t>で</a:t>
            </a:r>
            <a:r>
              <a:rPr kumimoji="1" lang="ja-JP" altLang="en-US" dirty="0" smtClean="0"/>
              <a:t>、現場で大きな動揺が生じた。傾向として、少しずつ学年を広げている。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9563"/>
            <a:ext cx="9144000" cy="6237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3"/>
            <a:ext cx="9144000" cy="6084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5"/>
            <a:ext cx="9144000" cy="6227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Aug04$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0688"/>
            <a:ext cx="9036050" cy="5946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625"/>
            <a:ext cx="9144000" cy="6253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543</Words>
  <Application>Microsoft Office PowerPoint</Application>
  <PresentationFormat>画面に合わせる (4:3)</PresentationFormat>
  <Paragraphs>69</Paragraphs>
  <Slides>45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45</vt:i4>
      </vt:variant>
    </vt:vector>
  </HeadingPairs>
  <TitlesOfParts>
    <vt:vector size="46" baseType="lpstr">
      <vt:lpstr>標準デザイン</vt:lpstr>
      <vt:lpstr>オランダの教育(2)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学校博物館</vt:lpstr>
      <vt:lpstr>スライド 12</vt:lpstr>
      <vt:lpstr>スライド 13</vt:lpstr>
      <vt:lpstr>スライド 14</vt:lpstr>
      <vt:lpstr>スライド 15</vt:lpstr>
      <vt:lpstr>プロテスタント系小学校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新しい教育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オランダの問題・議論</vt:lpstr>
      <vt:lpstr>教育の自由の是非論議</vt:lpstr>
      <vt:lpstr>価値を問わないことの問題</vt:lpstr>
      <vt:lpstr>学校格差の問題</vt:lpstr>
      <vt:lpstr>希望する学校があるか</vt:lpstr>
      <vt:lpstr>９０年代以降の改革</vt:lpstr>
      <vt:lpstr>９０年代以後の改革１</vt:lpstr>
      <vt:lpstr>視察制度の実施</vt:lpstr>
      <vt:lpstr>基準の作成</vt:lpstr>
    </vt:vector>
  </TitlesOfParts>
  <Company>bunkyo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オランダの小学校体験</dc:title>
  <dc:creator>wakei</dc:creator>
  <cp:lastModifiedBy>wakei</cp:lastModifiedBy>
  <cp:revision>13</cp:revision>
  <dcterms:created xsi:type="dcterms:W3CDTF">2006-10-04T13:16:28Z</dcterms:created>
  <dcterms:modified xsi:type="dcterms:W3CDTF">2014-06-22T12:39:55Z</dcterms:modified>
</cp:coreProperties>
</file>