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3" r:id="rId5"/>
    <p:sldId id="267" r:id="rId6"/>
    <p:sldId id="268" r:id="rId7"/>
    <p:sldId id="269" r:id="rId8"/>
    <p:sldId id="271" r:id="rId9"/>
    <p:sldId id="270" r:id="rId10"/>
    <p:sldId id="276" r:id="rId11"/>
    <p:sldId id="275" r:id="rId12"/>
    <p:sldId id="274" r:id="rId13"/>
    <p:sldId id="272" r:id="rId14"/>
    <p:sldId id="277" r:id="rId15"/>
    <p:sldId id="278" r:id="rId16"/>
    <p:sldId id="259" r:id="rId17"/>
    <p:sldId id="260" r:id="rId1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584431-7060-4289-AFCC-75E8E7E0E629}"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B44433-CE5E-4435-B873-2F5ABFD30FAE}"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16145-6FDA-4776-867A-4BA5E9FF4F94}"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3691CC-0D92-4E1B-84B5-2F2AD8E22156}"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F25A12-2A79-46F2-857B-9A1412B1748C}"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984A3D-73BC-442C-9B56-6497D71ED1DD}"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7A2B157-B928-4634-B7A2-4346C0ADF69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A36436-D02A-4604-B3DD-F05B3A9549D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1B7E41-B0DF-442A-A705-5A61C0331176}"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06251-DECA-49B1-BA1C-E892DA0A7E4F}"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F91841-C8EB-4E18-90AF-C595656E074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D00361-9B53-414A-B09E-D3E6091DDF1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xt.go.jp/b_menu/toukei/001/0412010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北欧の教育</a:t>
            </a:r>
          </a:p>
        </p:txBody>
      </p:sp>
      <p:sp>
        <p:nvSpPr>
          <p:cNvPr id="2051" name="Rectangle 3"/>
          <p:cNvSpPr>
            <a:spLocks noGrp="1" noChangeArrowheads="1"/>
          </p:cNvSpPr>
          <p:nvPr>
            <p:ph type="subTitle" idx="1"/>
          </p:nvPr>
        </p:nvSpPr>
        <p:spPr/>
        <p:txBody>
          <a:bodyPr/>
          <a:lstStyle/>
          <a:p>
            <a:pPr eaLnBrk="1" hangingPunct="1"/>
            <a:r>
              <a:rPr lang="ja-JP" altLang="en-US" smtClean="0"/>
              <a:t>教育の公共性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北欧の教育制度２</a:t>
            </a:r>
            <a:endParaRPr kumimoji="1"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私立学校の自由（７５％の補助）１３％通学</a:t>
            </a:r>
          </a:p>
          <a:p>
            <a:pPr eaLnBrk="1" hangingPunct="1">
              <a:buNone/>
            </a:pPr>
            <a:r>
              <a:rPr lang="ja-JP" altLang="en-US" dirty="0" smtClean="0"/>
              <a:t>　　　教育内容を問わない。オランダのような「定数」制限もない</a:t>
            </a:r>
            <a:r>
              <a:rPr lang="ja-JP" altLang="en-US" dirty="0" smtClean="0"/>
              <a:t>。</a:t>
            </a:r>
          </a:p>
          <a:p>
            <a:pPr eaLnBrk="1" hangingPunct="1">
              <a:buNone/>
            </a:pPr>
            <a:r>
              <a:rPr lang="en-US" altLang="ja-JP" dirty="0" smtClean="0"/>
              <a:t>- </a:t>
            </a:r>
            <a:r>
              <a:rPr lang="en-US" altLang="ja-JP" sz="2000" dirty="0" smtClean="0"/>
              <a:t>small independent schools in rural districts (</a:t>
            </a:r>
            <a:r>
              <a:rPr lang="en-US" altLang="ja-JP" sz="2000" dirty="0" err="1" smtClean="0"/>
              <a:t>friskoler</a:t>
            </a:r>
            <a:r>
              <a:rPr lang="en-US" altLang="ja-JP" sz="2000" dirty="0" smtClean="0"/>
              <a:t>), </a:t>
            </a:r>
            <a:br>
              <a:rPr lang="en-US" altLang="ja-JP" sz="2000" dirty="0" smtClean="0"/>
            </a:br>
            <a:r>
              <a:rPr lang="en-US" altLang="ja-JP" sz="2000" dirty="0" smtClean="0"/>
              <a:t>- large independent schools in urban districts (</a:t>
            </a:r>
            <a:r>
              <a:rPr lang="en-US" altLang="ja-JP" sz="2000" dirty="0" err="1" smtClean="0"/>
              <a:t>privatskoler</a:t>
            </a:r>
            <a:r>
              <a:rPr lang="en-US" altLang="ja-JP" sz="2000" dirty="0" smtClean="0"/>
              <a:t>), </a:t>
            </a:r>
            <a:br>
              <a:rPr lang="en-US" altLang="ja-JP" sz="2000" dirty="0" smtClean="0"/>
            </a:br>
            <a:r>
              <a:rPr lang="en-US" altLang="ja-JP" sz="2000" dirty="0" smtClean="0"/>
              <a:t>- religious or congregational schools, </a:t>
            </a:r>
            <a:br>
              <a:rPr lang="en-US" altLang="ja-JP" sz="2000" dirty="0" smtClean="0"/>
            </a:br>
            <a:r>
              <a:rPr lang="en-US" altLang="ja-JP" sz="2000" dirty="0" smtClean="0"/>
              <a:t>- progressive free schools, </a:t>
            </a:r>
            <a:br>
              <a:rPr lang="en-US" altLang="ja-JP" sz="2000" dirty="0" smtClean="0"/>
            </a:br>
            <a:r>
              <a:rPr lang="en-US" altLang="ja-JP" sz="2000" dirty="0" smtClean="0"/>
              <a:t>- schools with a particular educational aim, such as the Rudolf Steiner schools </a:t>
            </a:r>
            <a:br>
              <a:rPr lang="en-US" altLang="ja-JP" sz="2000" dirty="0" smtClean="0"/>
            </a:br>
            <a:r>
              <a:rPr lang="en-US" altLang="ja-JP" sz="2000" dirty="0" smtClean="0"/>
              <a:t>- German minority schools, </a:t>
            </a:r>
            <a:br>
              <a:rPr lang="en-US" altLang="ja-JP" sz="2000" dirty="0" smtClean="0"/>
            </a:br>
            <a:r>
              <a:rPr lang="en-US" altLang="ja-JP" sz="2000" dirty="0" smtClean="0"/>
              <a:t>- immigrant schools. </a:t>
            </a:r>
            <a:br>
              <a:rPr lang="en-US" altLang="ja-JP" sz="2000" dirty="0" smtClean="0"/>
            </a:br>
            <a:endParaRPr lang="ja-JP" altLang="en-US" sz="2000"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デンマークの国民学校の様子</a:t>
            </a:r>
          </a:p>
          <a:p>
            <a:r>
              <a:rPr lang="en-US" altLang="ja-JP" dirty="0" smtClean="0"/>
              <a:t>http</a:t>
            </a:r>
            <a:r>
              <a:rPr lang="en-US" altLang="ja-JP" dirty="0" smtClean="0"/>
              <a:t>://www.webtv.uvm.dk/012716807501612/welcome-to-the-danish-folkeskole</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100526_Det%20ordinaere%20uddannelsessystem_eng_small.jpg"/>
          <p:cNvPicPr>
            <a:picLocks noChangeAspect="1" noChangeArrowheads="1"/>
          </p:cNvPicPr>
          <p:nvPr/>
        </p:nvPicPr>
        <p:blipFill>
          <a:blip r:embed="rId2" cstate="print"/>
          <a:srcRect/>
          <a:stretch>
            <a:fillRect/>
          </a:stretch>
        </p:blipFill>
        <p:spPr bwMode="auto">
          <a:xfrm>
            <a:off x="352425" y="332656"/>
            <a:ext cx="6981395" cy="6336704"/>
          </a:xfrm>
          <a:prstGeom prst="rect">
            <a:avLst/>
          </a:prstGeom>
          <a:noFill/>
        </p:spPr>
      </p:pic>
      <p:sp>
        <p:nvSpPr>
          <p:cNvPr id="3" name="テキスト ボックス 2"/>
          <p:cNvSpPr txBox="1"/>
          <p:nvPr/>
        </p:nvSpPr>
        <p:spPr>
          <a:xfrm>
            <a:off x="7998767" y="404664"/>
            <a:ext cx="461665" cy="4320480"/>
          </a:xfrm>
          <a:prstGeom prst="rect">
            <a:avLst/>
          </a:prstGeom>
          <a:noFill/>
        </p:spPr>
        <p:txBody>
          <a:bodyPr vert="eaVert" wrap="square" rtlCol="0">
            <a:spAutoFit/>
          </a:bodyPr>
          <a:lstStyle/>
          <a:p>
            <a:r>
              <a:rPr kumimoji="1" lang="ja-JP" altLang="en-US" dirty="0" smtClean="0"/>
              <a:t>デンマークの学校制度図</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a:t>
            </a:r>
            <a:r>
              <a:rPr kumimoji="1" lang="ja-JP" altLang="en-US" dirty="0" smtClean="0"/>
              <a:t>めぐって１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フィンランドはなぜ一位なのか（都市は除く）</a:t>
            </a:r>
          </a:p>
          <a:p>
            <a:pPr lvl="1"/>
            <a:r>
              <a:rPr lang="ja-JP" altLang="en-US" dirty="0" smtClean="0"/>
              <a:t>教師の地位の高さ（基礎資格が修士）→日本の教員養成改革に影響</a:t>
            </a:r>
          </a:p>
          <a:p>
            <a:pPr lvl="1"/>
            <a:r>
              <a:rPr kumimoji="1" lang="ja-JP" altLang="en-US" dirty="0" smtClean="0"/>
              <a:t>移民の</a:t>
            </a:r>
            <a:r>
              <a:rPr kumimoji="1" lang="ja-JP" altLang="en-US" dirty="0" smtClean="0"/>
              <a:t>少なさ・人口の少なさ</a:t>
            </a:r>
          </a:p>
          <a:p>
            <a:pPr lvl="1"/>
            <a:r>
              <a:rPr lang="ja-JP" altLang="en-US" dirty="0" smtClean="0"/>
              <a:t>教育の特質　</a:t>
            </a:r>
          </a:p>
          <a:p>
            <a:pPr lvl="2"/>
            <a:r>
              <a:rPr lang="ja-JP" altLang="en-US" dirty="0" smtClean="0"/>
              <a:t>わからないことを聞く権利</a:t>
            </a:r>
          </a:p>
          <a:p>
            <a:pPr lvl="2"/>
            <a:r>
              <a:rPr kumimoji="1" lang="ja-JP" altLang="en-US" dirty="0" smtClean="0"/>
              <a:t>わかる</a:t>
            </a:r>
            <a:r>
              <a:rPr kumimoji="1" lang="ja-JP" altLang="en-US" dirty="0" smtClean="0"/>
              <a:t>権利</a:t>
            </a:r>
          </a:p>
          <a:p>
            <a:pPr lvl="1"/>
            <a:r>
              <a:rPr lang="ja-JP" altLang="en-US" dirty="0" smtClean="0"/>
              <a:t>非競争主義が高学力の要因説（福田誠治</a:t>
            </a:r>
            <a:r>
              <a:rPr lang="ja-JP" altLang="en-US" dirty="0" smtClean="0"/>
              <a:t>）</a:t>
            </a:r>
            <a:endParaRPr kumimoji="1" lang="ja-JP"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デンマークは低かった。改革の動き</a:t>
            </a:r>
          </a:p>
          <a:p>
            <a:pPr lvl="1"/>
            <a:r>
              <a:rPr lang="ja-JP" altLang="en-US" dirty="0" smtClean="0"/>
              <a:t>年間授業数の増加</a:t>
            </a:r>
          </a:p>
          <a:p>
            <a:pPr lvl="1"/>
            <a:r>
              <a:rPr lang="ja-JP" altLang="en-US" dirty="0" smtClean="0"/>
              <a:t>試験・評価の導入</a:t>
            </a:r>
          </a:p>
          <a:p>
            <a:pPr lvl="2"/>
            <a:r>
              <a:rPr lang="ja-JP" altLang="en-US" dirty="0" smtClean="0"/>
              <a:t>通常の</a:t>
            </a:r>
            <a:r>
              <a:rPr lang="ja-JP" altLang="en-US" dirty="0" smtClean="0"/>
              <a:t>評価　</a:t>
            </a:r>
            <a:r>
              <a:rPr lang="ja-JP" altLang="en-US" dirty="0" smtClean="0"/>
              <a:t>個々人の状況と学ぶ教材に則して、援助的な評価が必要とされる</a:t>
            </a:r>
          </a:p>
          <a:p>
            <a:pPr lvl="2"/>
            <a:r>
              <a:rPr lang="ja-JP" altLang="en-US" dirty="0" smtClean="0"/>
              <a:t>国家的試験（義務的）</a:t>
            </a:r>
          </a:p>
          <a:p>
            <a:pPr lvl="3"/>
            <a:r>
              <a:rPr lang="ja-JP" altLang="en-US" dirty="0" smtClean="0"/>
              <a:t>デンマーク語（読み）・英語・数学・地理・生物・物理・化学（それぞれレベルが特定されている）</a:t>
            </a:r>
          </a:p>
          <a:p>
            <a:pPr lvl="1"/>
            <a:r>
              <a:rPr lang="ja-JP" altLang="en-US" dirty="0" smtClean="0"/>
              <a:t>学生</a:t>
            </a:r>
            <a:r>
              <a:rPr lang="ja-JP" altLang="en-US" dirty="0" smtClean="0"/>
              <a:t>へ</a:t>
            </a:r>
            <a:r>
              <a:rPr lang="ja-JP" altLang="en-US" dirty="0" smtClean="0"/>
              <a:t>の準備計画や教師</a:t>
            </a:r>
            <a:r>
              <a:rPr lang="ja-JP" altLang="en-US" dirty="0" smtClean="0"/>
              <a:t>のため</a:t>
            </a:r>
            <a:r>
              <a:rPr lang="ja-JP" altLang="en-US" dirty="0" smtClean="0"/>
              <a:t>の全国的な試験結果の参照サイトが設置</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エフタースコーレ </a:t>
            </a:r>
            <a:r>
              <a:rPr kumimoji="1" lang="en-US" altLang="ja-JP" dirty="0" err="1" smtClean="0"/>
              <a:t>efterskole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15-18</a:t>
            </a:r>
            <a:r>
              <a:rPr kumimoji="1" lang="ja-JP" altLang="en-US" dirty="0" smtClean="0"/>
              <a:t>歳の前期中等教育のための全寮制通常</a:t>
            </a:r>
            <a:r>
              <a:rPr kumimoji="1" lang="en-US" altLang="ja-JP" dirty="0" smtClean="0"/>
              <a:t>1</a:t>
            </a:r>
            <a:r>
              <a:rPr kumimoji="1" lang="ja-JP" altLang="en-US" dirty="0" smtClean="0"/>
              <a:t>年間の学校</a:t>
            </a:r>
          </a:p>
          <a:p>
            <a:r>
              <a:rPr lang="en-US" altLang="ja-JP" dirty="0" smtClean="0"/>
              <a:t>260</a:t>
            </a:r>
            <a:r>
              <a:rPr lang="ja-JP" altLang="en-US" dirty="0" smtClean="0"/>
              <a:t>校、</a:t>
            </a:r>
            <a:r>
              <a:rPr lang="en-US" altLang="ja-JP" dirty="0" smtClean="0"/>
              <a:t>28500</a:t>
            </a:r>
            <a:r>
              <a:rPr lang="ja-JP" altLang="en-US" dirty="0" smtClean="0"/>
              <a:t>人が学んでいる。</a:t>
            </a:r>
            <a:r>
              <a:rPr lang="en-US" altLang="ja-JP" dirty="0" smtClean="0"/>
              <a:t>(</a:t>
            </a:r>
            <a:r>
              <a:rPr lang="ja-JP" altLang="en-US" dirty="0" smtClean="0"/>
              <a:t>写真⇩</a:t>
            </a:r>
            <a:r>
              <a:rPr lang="en-US" altLang="ja-JP" dirty="0" smtClean="0"/>
              <a:t>)</a:t>
            </a:r>
            <a:endParaRPr lang="ja-JP" altLang="en-US" dirty="0" smtClean="0"/>
          </a:p>
          <a:p>
            <a:r>
              <a:rPr lang="en-US" altLang="ja-JP" sz="1400" dirty="0" smtClean="0"/>
              <a:t>https://www.google.co.jp/search?q=efterskole&amp;hl=ja&amp;rlz=1T4ADRA_jaJP414JP414&amp;tbm=isch&amp;tbo=u&amp;source=univ&amp;sa=X&amp;ei=zV-BU67dD4a58gWu54KYDA&amp;ved=0CD4QsAQ&amp;biw=1150&amp;bih=1507</a:t>
            </a:r>
            <a:endParaRPr lang="ja-JP" altLang="en-US" sz="1400" dirty="0" smtClean="0"/>
          </a:p>
          <a:p>
            <a:r>
              <a:rPr kumimoji="1" lang="ja-JP" altLang="en-US" dirty="0" smtClean="0"/>
              <a:t>領域が特定</a:t>
            </a:r>
            <a:r>
              <a:rPr kumimoji="1" lang="ja-JP" altLang="en-US" dirty="0" smtClean="0"/>
              <a:t>されていること</a:t>
            </a:r>
            <a:r>
              <a:rPr kumimoji="1" lang="ja-JP" altLang="en-US" dirty="0" smtClean="0"/>
              <a:t>が</a:t>
            </a:r>
            <a:r>
              <a:rPr kumimoji="1" lang="ja-JP" altLang="en-US" dirty="0" smtClean="0"/>
              <a:t>多い</a:t>
            </a:r>
            <a:r>
              <a:rPr kumimoji="1" lang="ja-JP" altLang="en-US" dirty="0" smtClean="0"/>
              <a:t>。</a:t>
            </a:r>
          </a:p>
          <a:p>
            <a:r>
              <a:rPr lang="ja-JP" altLang="en-US" dirty="0" smtClean="0"/>
              <a:t>最初の創立</a:t>
            </a:r>
            <a:r>
              <a:rPr lang="ja-JP" altLang="en-US" dirty="0" smtClean="0"/>
              <a:t>は</a:t>
            </a:r>
            <a:r>
              <a:rPr lang="en-US" altLang="ja-JP" dirty="0" smtClean="0"/>
              <a:t>1860</a:t>
            </a:r>
            <a:r>
              <a:rPr lang="ja-JP" altLang="en-US" dirty="0" smtClean="0"/>
              <a:t>年代。フォルケホイスコレの創立と関連</a:t>
            </a:r>
          </a:p>
          <a:p>
            <a:r>
              <a:rPr kumimoji="1" lang="ja-JP" altLang="en-US" dirty="0" smtClean="0"/>
              <a:t>戦後は</a:t>
            </a:r>
            <a:r>
              <a:rPr kumimoji="1" lang="ja-JP" altLang="en-US" dirty="0" smtClean="0"/>
              <a:t>不登校</a:t>
            </a:r>
            <a:r>
              <a:rPr kumimoji="1" lang="ja-JP" altLang="en-US" dirty="0" smtClean="0"/>
              <a:t>・落ちこぼれ対策→全般的</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民衆学校の創設</a:t>
            </a:r>
          </a:p>
        </p:txBody>
      </p:sp>
      <p:sp>
        <p:nvSpPr>
          <p:cNvPr id="9219" name="Rectangle 3"/>
          <p:cNvSpPr>
            <a:spLocks noGrp="1" noChangeArrowheads="1"/>
          </p:cNvSpPr>
          <p:nvPr>
            <p:ph type="body" idx="1"/>
          </p:nvPr>
        </p:nvSpPr>
        <p:spPr/>
        <p:txBody>
          <a:bodyPr/>
          <a:lstStyle/>
          <a:p>
            <a:pPr eaLnBrk="1" hangingPunct="1">
              <a:lnSpc>
                <a:spcPct val="90000"/>
              </a:lnSpc>
            </a:pPr>
            <a:r>
              <a:rPr lang="en-US" altLang="ja-JP" sz="2400" smtClean="0"/>
              <a:t>19</a:t>
            </a:r>
            <a:r>
              <a:rPr lang="ja-JP" altLang="en-US" sz="2400" smtClean="0"/>
              <a:t>世紀中期には、デンマークで最初の成人教育が、ユトランド半島のレッディングにある国民高等学校ではじまった。聖職者のグルントビらの指導により創設されたこの学校は、のちにヨーロッパやアメリカにおける成人教育制度のモデル校となる。ナハテガルが創設した体操学校と</a:t>
            </a:r>
            <a:r>
              <a:rPr lang="en-US" altLang="ja-JP" sz="2400" smtClean="0"/>
              <a:t>1921</a:t>
            </a:r>
            <a:r>
              <a:rPr lang="ja-JP" altLang="en-US" sz="2400" smtClean="0"/>
              <a:t>年にヘルシンゲアが創設した国際人民大学も、教育の分野で世界的な影響をあたえた。現在、デンマークでは農村教育を拡大し、高等教育の期間を延長する傾向にあり、質の高い教員養成にもつとめている。</a:t>
            </a:r>
          </a:p>
          <a:p>
            <a:pPr eaLnBrk="1" hangingPunct="1">
              <a:lnSpc>
                <a:spcPct val="90000"/>
              </a:lnSpc>
            </a:pPr>
            <a:endParaRPr lang="ja-JP" altLang="en-US" sz="2400" smtClean="0"/>
          </a:p>
          <a:p>
            <a:pPr eaLnBrk="1" hangingPunct="1">
              <a:lnSpc>
                <a:spcPct val="90000"/>
              </a:lnSpc>
            </a:pPr>
            <a:r>
              <a:rPr lang="en-US" altLang="ja-JP" sz="2400" smtClean="0"/>
              <a:t>(C) 1993-2003 Microsoft Corporation. All rights reserved.</a:t>
            </a:r>
          </a:p>
          <a:p>
            <a:pPr eaLnBrk="1" hangingPunct="1">
              <a:lnSpc>
                <a:spcPct val="90000"/>
              </a:lnSpc>
            </a:pPr>
            <a:endParaRPr lang="en-US" altLang="ja-JP"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デンマークの環境保護</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sz="2400" smtClean="0"/>
              <a:t>デンマークは環境保護の計画を率先してすすめ、世界の自然保護運動で先頭にたってきた感がある。一方、汚染規制の分野でもリーダー的な存在であり、先進工業国の中ではもっともはやく政府に環境担当省庁を設置したことで知られる。デンマークの保護地域のほとんどはビオトープとよぶのにふさわしく、人間の活動を厳格に禁止した国立公園や保護地区とはやや性質のことなるものである。しかし、貴重な自然や歴史的価値のある地域での経済活動はきびしく制限されている。国土のおよそ</a:t>
            </a:r>
            <a:r>
              <a:rPr lang="en-US" altLang="ja-JP" sz="2400" smtClean="0"/>
              <a:t>32%(2000</a:t>
            </a:r>
            <a:r>
              <a:rPr lang="ja-JP" altLang="en-US" sz="2400" smtClean="0"/>
              <a:t>年</a:t>
            </a:r>
            <a:r>
              <a:rPr lang="en-US" altLang="ja-JP" sz="2400" smtClean="0"/>
              <a:t>)</a:t>
            </a:r>
            <a:r>
              <a:rPr lang="ja-JP" altLang="en-US" sz="2400" smtClean="0"/>
              <a:t>がなんらかの保護地域に指定されている。</a:t>
            </a:r>
          </a:p>
          <a:p>
            <a:pPr eaLnBrk="1" hangingPunct="1">
              <a:lnSpc>
                <a:spcPct val="90000"/>
              </a:lnSpc>
            </a:pPr>
            <a:endParaRPr lang="ja-JP" altLang="en-US" sz="2400" smtClean="0"/>
          </a:p>
          <a:p>
            <a:pPr eaLnBrk="1" hangingPunct="1">
              <a:lnSpc>
                <a:spcPct val="90000"/>
              </a:lnSpc>
            </a:pPr>
            <a:r>
              <a:rPr lang="en-US" altLang="ja-JP" sz="2400" smtClean="0"/>
              <a:t>(C) 1993-2003 Microsoft Corporation. All rights reserved.</a:t>
            </a:r>
          </a:p>
          <a:p>
            <a:pPr eaLnBrk="1" hangingPunct="1">
              <a:lnSpc>
                <a:spcPct val="90000"/>
              </a:lnSpc>
            </a:pPr>
            <a:endParaRPr lang="en-US" altLang="ja-JP"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北欧社会とは</a:t>
            </a:r>
          </a:p>
        </p:txBody>
      </p:sp>
      <p:sp>
        <p:nvSpPr>
          <p:cNvPr id="5123" name="Rectangle 3"/>
          <p:cNvSpPr>
            <a:spLocks noGrp="1" noChangeArrowheads="1"/>
          </p:cNvSpPr>
          <p:nvPr>
            <p:ph type="body" idx="1"/>
          </p:nvPr>
        </p:nvSpPr>
        <p:spPr/>
        <p:txBody>
          <a:bodyPr/>
          <a:lstStyle/>
          <a:p>
            <a:pPr eaLnBrk="1" hangingPunct="1"/>
            <a:r>
              <a:rPr lang="ja-JP" altLang="en-US" smtClean="0"/>
              <a:t>所得再分配を基本とする高福祉高負担</a:t>
            </a:r>
          </a:p>
          <a:p>
            <a:pPr eaLnBrk="1" hangingPunct="1"/>
            <a:r>
              <a:rPr lang="ja-JP" altLang="en-US" smtClean="0"/>
              <a:t>公共性の高い政策は公的関与（教育の無償）</a:t>
            </a:r>
          </a:p>
          <a:p>
            <a:pPr eaLnBrk="1" hangingPunct="1"/>
            <a:r>
              <a:rPr lang="ja-JP" altLang="en-US" smtClean="0"/>
              <a:t>９年生の国民学校と３年制高校（普通科と職業科）と４年制の大学・高等専門学校</a:t>
            </a:r>
          </a:p>
          <a:p>
            <a:pPr eaLnBrk="1" hangingPunct="1"/>
            <a:r>
              <a:rPr lang="ja-JP" altLang="en-US" smtClean="0"/>
              <a:t>職場から学校への復帰</a:t>
            </a:r>
          </a:p>
          <a:p>
            <a:pPr eaLnBrk="1" hangingPunct="1"/>
            <a:r>
              <a:rPr lang="ja-JP" altLang="en-US" smtClean="0"/>
              <a:t>盛んな成人教育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北欧教育の注目</a:t>
            </a:r>
          </a:p>
        </p:txBody>
      </p:sp>
      <p:sp>
        <p:nvSpPr>
          <p:cNvPr id="6147" name="Rectangle 3"/>
          <p:cNvSpPr>
            <a:spLocks noGrp="1" noChangeArrowheads="1"/>
          </p:cNvSpPr>
          <p:nvPr>
            <p:ph type="body" idx="1"/>
          </p:nvPr>
        </p:nvSpPr>
        <p:spPr/>
        <p:txBody>
          <a:bodyPr/>
          <a:lstStyle/>
          <a:p>
            <a:pPr eaLnBrk="1" hangingPunct="1"/>
            <a:r>
              <a:rPr lang="ja-JP" altLang="en-US" dirty="0" smtClean="0"/>
              <a:t>ＰＩＳＡ一位のフィンランド　何故</a:t>
            </a:r>
          </a:p>
          <a:p>
            <a:pPr eaLnBrk="1" hangingPunct="1"/>
            <a:r>
              <a:rPr lang="ja-JP" altLang="en-US" dirty="0" smtClean="0"/>
              <a:t>他の国は上位ではない　何故</a:t>
            </a:r>
          </a:p>
          <a:p>
            <a:pPr eaLnBrk="1" hangingPunct="1"/>
            <a:r>
              <a:rPr lang="en-US" altLang="ja-JP" dirty="0" smtClean="0">
                <a:hlinkClick r:id="rId2"/>
              </a:rPr>
              <a:t>http://www.mext.go.jp/b_menu/toukei/001/04120101.htm</a:t>
            </a:r>
            <a:endParaRPr lang="en-US" altLang="ja-JP" dirty="0" smtClean="0"/>
          </a:p>
          <a:p>
            <a:pPr eaLnBrk="1" hangingPunct="1"/>
            <a:r>
              <a:rPr lang="ja-JP" altLang="en-US" dirty="0" smtClean="0"/>
              <a:t>最も学習好きな国民性（デンマーク）</a:t>
            </a:r>
          </a:p>
          <a:p>
            <a:pPr eaLnBrk="1" hangingPunct="1"/>
            <a:r>
              <a:rPr lang="ja-JP" altLang="en-US" dirty="0" smtClean="0"/>
              <a:t>北欧から生まれた新しい教育形態　フォルケホイスコレ・森の幼稚園</a:t>
            </a:r>
          </a:p>
          <a:p>
            <a:pPr eaLnBrk="1" hangingPunct="1"/>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創造性？</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Martin</a:t>
            </a:r>
            <a:r>
              <a:rPr lang="ja-JP" altLang="en-US" dirty="0" smtClean="0"/>
              <a:t> </a:t>
            </a:r>
            <a:r>
              <a:rPr lang="en-US" altLang="ja-JP" dirty="0" smtClean="0"/>
              <a:t>Prosperity</a:t>
            </a:r>
            <a:r>
              <a:rPr lang="ja-JP" altLang="en-US" dirty="0" smtClean="0"/>
              <a:t> </a:t>
            </a:r>
            <a:r>
              <a:rPr lang="en-US" altLang="ja-JP" dirty="0" smtClean="0"/>
              <a:t>Institute</a:t>
            </a:r>
            <a:r>
              <a:rPr lang="ja-JP" altLang="en-US" dirty="0" smtClean="0"/>
              <a:t> の調査</a:t>
            </a:r>
            <a:r>
              <a:rPr lang="en-US" altLang="ja-JP" dirty="0" smtClean="0"/>
              <a:t>(Project:</a:t>
            </a:r>
            <a:r>
              <a:rPr lang="ja-JP" altLang="en-US" dirty="0" smtClean="0"/>
              <a:t> </a:t>
            </a:r>
            <a:r>
              <a:rPr lang="en-US" altLang="ja-JP" dirty="0" smtClean="0"/>
              <a:t>Global</a:t>
            </a:r>
            <a:r>
              <a:rPr lang="ja-JP" altLang="en-US" dirty="0" smtClean="0"/>
              <a:t> </a:t>
            </a:r>
            <a:r>
              <a:rPr lang="en-US" altLang="ja-JP" dirty="0" smtClean="0"/>
              <a:t>Cities</a:t>
            </a:r>
            <a:r>
              <a:rPr lang="ja-JP" altLang="en-US" dirty="0" smtClean="0"/>
              <a:t> </a:t>
            </a:r>
            <a:r>
              <a:rPr lang="en-US" altLang="ja-JP" dirty="0" smtClean="0"/>
              <a:t>Index)</a:t>
            </a:r>
          </a:p>
          <a:p>
            <a:r>
              <a:rPr lang="ja-JP" altLang="en-US" dirty="0" smtClean="0"/>
              <a:t>指標 </a:t>
            </a:r>
            <a:r>
              <a:rPr lang="en-US" altLang="ja-JP" dirty="0" smtClean="0"/>
              <a:t>Technology,</a:t>
            </a:r>
            <a:r>
              <a:rPr lang="ja-JP" altLang="en-US" dirty="0" smtClean="0"/>
              <a:t> </a:t>
            </a:r>
            <a:r>
              <a:rPr lang="en-US" altLang="ja-JP" dirty="0" smtClean="0"/>
              <a:t>Talent,</a:t>
            </a:r>
            <a:r>
              <a:rPr lang="ja-JP" altLang="en-US" dirty="0" smtClean="0"/>
              <a:t> </a:t>
            </a:r>
            <a:r>
              <a:rPr lang="en-US" altLang="ja-JP" dirty="0" smtClean="0"/>
              <a:t>Tolerance,</a:t>
            </a:r>
            <a:r>
              <a:rPr lang="ja-JP" altLang="en-US" dirty="0" smtClean="0"/>
              <a:t> </a:t>
            </a:r>
            <a:r>
              <a:rPr lang="en-US" altLang="ja-JP" dirty="0" smtClean="0"/>
              <a:t>Quality</a:t>
            </a:r>
            <a:r>
              <a:rPr lang="ja-JP" altLang="en-US" dirty="0" smtClean="0"/>
              <a:t> </a:t>
            </a:r>
            <a:r>
              <a:rPr lang="en-US" altLang="ja-JP" dirty="0" smtClean="0"/>
              <a:t>of</a:t>
            </a:r>
            <a:r>
              <a:rPr lang="ja-JP" altLang="en-US" dirty="0" smtClean="0"/>
              <a:t> </a:t>
            </a:r>
            <a:r>
              <a:rPr lang="en-US" altLang="ja-JP" dirty="0" smtClean="0"/>
              <a:t>Place</a:t>
            </a:r>
          </a:p>
          <a:p>
            <a:r>
              <a:rPr lang="en-US" altLang="ja-JP" dirty="0" smtClean="0"/>
              <a:t>1Ottawa</a:t>
            </a:r>
            <a:r>
              <a:rPr lang="ja-JP" altLang="en-US" dirty="0" smtClean="0"/>
              <a:t> ２</a:t>
            </a:r>
            <a:r>
              <a:rPr lang="en-US" altLang="ja-JP" dirty="0" err="1" smtClean="0"/>
              <a:t>Seatle</a:t>
            </a:r>
            <a:r>
              <a:rPr lang="ja-JP" altLang="en-US" dirty="0" smtClean="0"/>
              <a:t> ３</a:t>
            </a:r>
            <a:r>
              <a:rPr lang="en-US" altLang="ja-JP" dirty="0" smtClean="0"/>
              <a:t>Oslo</a:t>
            </a:r>
            <a:r>
              <a:rPr lang="ja-JP" altLang="en-US" dirty="0" smtClean="0"/>
              <a:t> ４</a:t>
            </a:r>
            <a:r>
              <a:rPr lang="en-US" altLang="ja-JP" dirty="0" smtClean="0"/>
              <a:t>Amsterdam</a:t>
            </a:r>
            <a:r>
              <a:rPr lang="ja-JP" altLang="en-US" dirty="0" smtClean="0"/>
              <a:t> ５</a:t>
            </a:r>
            <a:r>
              <a:rPr lang="en-US" altLang="ja-JP" dirty="0" smtClean="0"/>
              <a:t>District</a:t>
            </a:r>
            <a:r>
              <a:rPr lang="ja-JP" altLang="en-US" dirty="0" smtClean="0"/>
              <a:t> </a:t>
            </a:r>
            <a:r>
              <a:rPr lang="en-US" altLang="ja-JP" dirty="0" smtClean="0"/>
              <a:t>of</a:t>
            </a:r>
            <a:r>
              <a:rPr lang="ja-JP" altLang="en-US" dirty="0" smtClean="0"/>
              <a:t> </a:t>
            </a:r>
            <a:r>
              <a:rPr lang="en-US" altLang="ja-JP" dirty="0" smtClean="0"/>
              <a:t>Columbia(USA)</a:t>
            </a:r>
            <a:r>
              <a:rPr lang="ja-JP" altLang="en-US" dirty="0" smtClean="0"/>
              <a:t> ６</a:t>
            </a:r>
            <a:r>
              <a:rPr lang="en-US" altLang="ja-JP" dirty="0" smtClean="0"/>
              <a:t>Copenhagen</a:t>
            </a:r>
            <a:r>
              <a:rPr lang="ja-JP" altLang="en-US" dirty="0" smtClean="0"/>
              <a:t> </a:t>
            </a:r>
            <a:r>
              <a:rPr lang="en-US" altLang="ja-JP" dirty="0" smtClean="0"/>
              <a:t>7London</a:t>
            </a:r>
            <a:r>
              <a:rPr lang="ja-JP" altLang="en-US" dirty="0" smtClean="0"/>
              <a:t> </a:t>
            </a:r>
            <a:r>
              <a:rPr lang="en-US" altLang="ja-JP" dirty="0" smtClean="0"/>
              <a:t>22Tokyo</a:t>
            </a:r>
            <a:r>
              <a:rPr lang="ja-JP" altLang="en-US" dirty="0" smtClean="0"/>
              <a:t> </a:t>
            </a:r>
            <a:r>
              <a:rPr lang="en-US" altLang="ja-JP" dirty="0" smtClean="0"/>
              <a:t>24Paris</a:t>
            </a:r>
            <a:r>
              <a:rPr lang="ja-JP" altLang="en-US" dirty="0" smtClean="0"/>
              <a:t> </a:t>
            </a:r>
            <a:r>
              <a:rPr lang="en-US" altLang="ja-JP" dirty="0" smtClean="0"/>
              <a:t>27Osaka</a:t>
            </a:r>
            <a:r>
              <a:rPr lang="ja-JP" altLang="en-US" dirty="0" smtClean="0"/>
              <a:t> </a:t>
            </a:r>
            <a:r>
              <a:rPr lang="en-US" altLang="ja-JP" dirty="0" smtClean="0"/>
              <a:t>30Soeul</a:t>
            </a:r>
            <a:r>
              <a:rPr lang="ja-JP" altLang="en-US" smtClean="0"/>
              <a:t>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ja-JP" altLang="en-US"/>
              <a:t>デンマーク社会</a:t>
            </a:r>
          </a:p>
        </p:txBody>
      </p:sp>
      <p:sp>
        <p:nvSpPr>
          <p:cNvPr id="117763" name="Rectangle 3"/>
          <p:cNvSpPr>
            <a:spLocks noGrp="1" noChangeArrowheads="1"/>
          </p:cNvSpPr>
          <p:nvPr>
            <p:ph type="body" idx="1"/>
          </p:nvPr>
        </p:nvSpPr>
        <p:spPr>
          <a:xfrm>
            <a:off x="827088" y="1412777"/>
            <a:ext cx="8128000" cy="4752528"/>
          </a:xfrm>
        </p:spPr>
        <p:txBody>
          <a:bodyPr/>
          <a:lstStyle/>
          <a:p>
            <a:r>
              <a:rPr lang="ja-JP" altLang="en-US" b="1" dirty="0"/>
              <a:t>世界幸福度調査</a:t>
            </a:r>
            <a:r>
              <a:rPr lang="ja-JP" altLang="en-US" dirty="0"/>
              <a:t>　第</a:t>
            </a:r>
            <a:r>
              <a:rPr lang="en-US" altLang="ja-JP" sz="3600" b="1" dirty="0"/>
              <a:t>1</a:t>
            </a:r>
            <a:r>
              <a:rPr lang="ja-JP" altLang="en-US" dirty="0"/>
              <a:t>位</a:t>
            </a:r>
          </a:p>
          <a:p>
            <a:pPr>
              <a:buFont typeface="Wingdings" pitchFamily="2" charset="2"/>
              <a:buNone/>
            </a:pPr>
            <a:r>
              <a:rPr lang="ja-JP" altLang="en-US" dirty="0"/>
              <a:t>　　経済力と社会福祉の適正な</a:t>
            </a:r>
            <a:r>
              <a:rPr lang="ja-JP" altLang="en-US" dirty="0" smtClean="0"/>
              <a:t>バランス</a:t>
            </a:r>
            <a:endParaRPr lang="ja-JP" altLang="en-US" dirty="0"/>
          </a:p>
          <a:p>
            <a:pPr>
              <a:buFont typeface="Wingdings" pitchFamily="2" charset="2"/>
              <a:buNone/>
            </a:pPr>
            <a:r>
              <a:rPr lang="ja-JP" altLang="en-US" dirty="0"/>
              <a:t>　　</a:t>
            </a:r>
            <a:r>
              <a:rPr lang="ja-JP" altLang="en-US" b="1" dirty="0"/>
              <a:t>幸福の要因</a:t>
            </a:r>
            <a:r>
              <a:rPr lang="ja-JP" altLang="en-US" dirty="0"/>
              <a:t>　</a:t>
            </a:r>
          </a:p>
          <a:p>
            <a:pPr>
              <a:buFont typeface="Wingdings" pitchFamily="2" charset="2"/>
              <a:buNone/>
            </a:pPr>
            <a:r>
              <a:rPr lang="ja-JP" altLang="en-US" dirty="0"/>
              <a:t>　　　・生き方の選択の自由</a:t>
            </a:r>
          </a:p>
          <a:p>
            <a:pPr>
              <a:buFont typeface="Wingdings" pitchFamily="2" charset="2"/>
              <a:buNone/>
            </a:pPr>
            <a:r>
              <a:rPr lang="ja-JP" altLang="en-US" dirty="0"/>
              <a:t>　　　・男女平等の推進</a:t>
            </a:r>
          </a:p>
          <a:p>
            <a:pPr>
              <a:buFont typeface="Wingdings" pitchFamily="2" charset="2"/>
              <a:buNone/>
            </a:pPr>
            <a:r>
              <a:rPr lang="ja-JP" altLang="en-US" dirty="0"/>
              <a:t>　　　・マイノリティーに対する</a:t>
            </a:r>
            <a:r>
              <a:rPr lang="ja-JP" altLang="en-US" dirty="0" smtClean="0"/>
              <a:t>寛容</a:t>
            </a:r>
          </a:p>
          <a:p>
            <a:pPr>
              <a:buFont typeface="Wingdings" pitchFamily="2" charset="2"/>
              <a:buNone/>
            </a:pPr>
            <a:r>
              <a:rPr lang="ja-JP" altLang="en-US" dirty="0" smtClean="0"/>
              <a:t>　　　　　エスノセントリズムがあるという説も</a:t>
            </a:r>
          </a:p>
          <a:p>
            <a:pPr>
              <a:buFont typeface="Wingdings" pitchFamily="2" charset="2"/>
              <a:buNone/>
            </a:pPr>
            <a:r>
              <a:rPr lang="ja-JP" altLang="en-US" dirty="0" smtClean="0"/>
              <a:t>　　　　　（ムハンマド風刺画事件）</a:t>
            </a:r>
            <a:endParaRPr lang="ja-JP" altLang="en-US" dirty="0"/>
          </a:p>
          <a:p>
            <a:pPr>
              <a:buFont typeface="Wingdings" pitchFamily="2" charset="2"/>
              <a:buNone/>
            </a:pPr>
            <a:r>
              <a:rPr lang="ja-JP"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Effect transition="in" filter="fade">
                                      <p:cBhvr>
                                        <p:cTn id="49" dur="1000">
                                          <p:stCondLst>
                                            <p:cond delay="0"/>
                                          </p:stCondLst>
                                        </p:cTn>
                                        <p:tgtEl>
                                          <p:spTgt spid="11776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7763">
                                            <p:txEl>
                                              <p:pRg st="8" end="8"/>
                                            </p:txEl>
                                          </p:spTgt>
                                        </p:tgtEl>
                                        <p:attrNameLst>
                                          <p:attrName>style.visibility</p:attrName>
                                        </p:attrNameLst>
                                      </p:cBhvr>
                                      <p:to>
                                        <p:strVal val="visible"/>
                                      </p:to>
                                    </p:set>
                                    <p:animEffect transition="in" filter="fade">
                                      <p:cBhvr>
                                        <p:cTn id="54" dur="1000">
                                          <p:stCondLst>
                                            <p:cond delay="0"/>
                                          </p:stCondLst>
                                        </p:cTn>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a:t>
            </a:r>
            <a:r>
              <a:rPr lang="ja-JP" altLang="en-US" dirty="0" smtClean="0"/>
              <a:t>社会　労働</a:t>
            </a:r>
            <a:r>
              <a:rPr lang="ja-JP" altLang="en-US" dirty="0"/>
              <a:t>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smtClean="0"/>
              <a:t>1.9</a:t>
            </a:r>
            <a:r>
              <a:rPr lang="ja-JP" altLang="en-US" dirty="0" smtClean="0"/>
              <a:t>　育児</a:t>
            </a:r>
            <a:r>
              <a:rPr lang="ja-JP" altLang="en-US" dirty="0"/>
              <a:t>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a:t>
            </a:r>
            <a:r>
              <a:rPr lang="ja-JP" altLang="en-US" dirty="0" smtClean="0"/>
              <a:t>高い</a:t>
            </a:r>
          </a:p>
          <a:p>
            <a:pPr eaLnBrk="1" hangingPunct="1"/>
            <a:r>
              <a:rPr lang="ja-JP" altLang="en-US" dirty="0" smtClean="0"/>
              <a:t>自律性を育てる　必ず子どもの意思を配慮</a:t>
            </a:r>
          </a:p>
          <a:p>
            <a:pPr eaLnBrk="1" hangingPunct="1"/>
            <a:r>
              <a:rPr lang="ja-JP" altLang="en-US" dirty="0" smtClean="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森の幼稚園</a:t>
            </a:r>
          </a:p>
        </p:txBody>
      </p:sp>
      <p:sp>
        <p:nvSpPr>
          <p:cNvPr id="8195" name="Rectangle 3"/>
          <p:cNvSpPr>
            <a:spLocks noGrp="1" noChangeArrowheads="1"/>
          </p:cNvSpPr>
          <p:nvPr>
            <p:ph type="body" idx="1"/>
          </p:nvPr>
        </p:nvSpPr>
        <p:spPr/>
        <p:txBody>
          <a:bodyPr/>
          <a:lstStyle/>
          <a:p>
            <a:pPr eaLnBrk="1" hangingPunct="1"/>
            <a:r>
              <a:rPr lang="ja-JP" altLang="en-US" smtClean="0"/>
              <a:t>校舎をもたず自然の中で保育（デンマークが発祥地　１９７０年頃　その後各地に広まる）</a:t>
            </a:r>
          </a:p>
          <a:p>
            <a:pPr eaLnBrk="1" hangingPunct="1"/>
            <a:r>
              <a:rPr lang="ja-JP" altLang="en-US" smtClean="0"/>
              <a:t>自然の理解・自然の中で育つ</a:t>
            </a:r>
          </a:p>
          <a:p>
            <a:pPr eaLnBrk="1" hangingPunct="1"/>
            <a:r>
              <a:rPr lang="ja-JP" altLang="en-US" smtClean="0"/>
              <a:t>規律性を育てる。（危険回避）</a:t>
            </a:r>
          </a:p>
          <a:p>
            <a:pPr eaLnBrk="1" hangingPunct="1"/>
            <a:r>
              <a:rPr lang="ja-JP" altLang="en-US" smtClean="0"/>
              <a:t>自然の理解（積極的理解と危険回避）</a:t>
            </a:r>
          </a:p>
          <a:p>
            <a:pPr eaLnBrk="1" hangingPunct="1"/>
            <a:r>
              <a:rPr lang="ja-JP" altLang="en-US" smtClean="0"/>
              <a:t>健康と協調性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北欧の学校制度</a:t>
            </a:r>
          </a:p>
        </p:txBody>
      </p:sp>
      <p:sp>
        <p:nvSpPr>
          <p:cNvPr id="7171" name="Rectangle 3"/>
          <p:cNvSpPr>
            <a:spLocks noGrp="1" noChangeArrowheads="1"/>
          </p:cNvSpPr>
          <p:nvPr>
            <p:ph type="body" idx="1"/>
          </p:nvPr>
        </p:nvSpPr>
        <p:spPr/>
        <p:txBody>
          <a:bodyPr/>
          <a:lstStyle/>
          <a:p>
            <a:pPr eaLnBrk="1" hangingPunct="1"/>
            <a:r>
              <a:rPr lang="ja-JP" altLang="en-US" dirty="0" smtClean="0"/>
              <a:t>就学義務ではなく教育</a:t>
            </a:r>
            <a:r>
              <a:rPr lang="ja-JP" altLang="en-US" dirty="0" smtClean="0"/>
              <a:t>義務（１９１５年グルントヴィ思想の影響）</a:t>
            </a:r>
            <a:endParaRPr lang="ja-JP" altLang="en-US" dirty="0" smtClean="0"/>
          </a:p>
          <a:p>
            <a:pPr eaLnBrk="1" hangingPunct="1"/>
            <a:r>
              <a:rPr lang="ja-JP" altLang="en-US" dirty="0" smtClean="0"/>
              <a:t>成績をつけない教育（ただし少し変化）</a:t>
            </a:r>
          </a:p>
          <a:p>
            <a:pPr eaLnBrk="1" hangingPunct="1"/>
            <a:r>
              <a:rPr lang="ja-JP" altLang="en-US" dirty="0" smtClean="0"/>
              <a:t>義務</a:t>
            </a:r>
            <a:r>
              <a:rPr lang="ja-JP" altLang="en-US" dirty="0" smtClean="0"/>
              <a:t>教育修了の認定</a:t>
            </a:r>
          </a:p>
          <a:p>
            <a:pPr eaLnBrk="1" hangingPunct="1"/>
            <a:r>
              <a:rPr lang="ja-JP" altLang="en-US" dirty="0" smtClean="0"/>
              <a:t>エフタスコレ　非行対策から人気校へ</a:t>
            </a:r>
          </a:p>
          <a:p>
            <a:pPr eaLnBrk="1" hangingPunct="1"/>
            <a:r>
              <a:rPr lang="ja-JP" altLang="en-US" dirty="0" smtClean="0"/>
              <a:t>大学入試のポイント制</a:t>
            </a:r>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en-US" altLang="ja-JP"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189</TotalTime>
  <Words>612</Words>
  <Application>Microsoft Office PowerPoint</Application>
  <PresentationFormat>画面に合わせる (4:3)</PresentationFormat>
  <Paragraphs>96</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標準デザイン</vt:lpstr>
      <vt:lpstr>北欧の教育</vt:lpstr>
      <vt:lpstr>北欧社会とは</vt:lpstr>
      <vt:lpstr>北欧教育の注目</vt:lpstr>
      <vt:lpstr>創造性？</vt:lpstr>
      <vt:lpstr>デンマーク社会</vt:lpstr>
      <vt:lpstr>家族が大切</vt:lpstr>
      <vt:lpstr>保育サービス</vt:lpstr>
      <vt:lpstr>森の幼稚園</vt:lpstr>
      <vt:lpstr>北欧の学校制度</vt:lpstr>
      <vt:lpstr>北欧の教育制度２</vt:lpstr>
      <vt:lpstr>スライド 11</vt:lpstr>
      <vt:lpstr>スライド 12</vt:lpstr>
      <vt:lpstr>ＰＩＳＡをめぐって１</vt:lpstr>
      <vt:lpstr>ＰＩＳＡをめぐって２</vt:lpstr>
      <vt:lpstr>エフタースコーレ efterskole</vt:lpstr>
      <vt:lpstr>民衆学校の創設</vt:lpstr>
      <vt:lpstr>デンマークの環境保護</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wakei</dc:creator>
  <cp:lastModifiedBy>wakei</cp:lastModifiedBy>
  <cp:revision>19</cp:revision>
  <dcterms:created xsi:type="dcterms:W3CDTF">2009-11-11T02:16:16Z</dcterms:created>
  <dcterms:modified xsi:type="dcterms:W3CDTF">2014-05-25T03:25:49Z</dcterms:modified>
</cp:coreProperties>
</file>