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60" r:id="rId6"/>
    <p:sldId id="266" r:id="rId7"/>
    <p:sldId id="267" r:id="rId8"/>
    <p:sldId id="262" r:id="rId9"/>
    <p:sldId id="269" r:id="rId10"/>
    <p:sldId id="268" r:id="rId11"/>
    <p:sldId id="261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96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415-E67A-474A-9605-54990A28481F}" type="datetimeFigureOut">
              <a:rPr kumimoji="1" lang="ja-JP" altLang="en-US" smtClean="0"/>
              <a:pPr/>
              <a:t>2014/4/27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4618-59D5-4176-8EC7-F63A81E4721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415-E67A-474A-9605-54990A28481F}" type="datetimeFigureOut">
              <a:rPr kumimoji="1" lang="ja-JP" altLang="en-US" smtClean="0"/>
              <a:pPr/>
              <a:t>2014/4/27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4618-59D5-4176-8EC7-F63A81E4721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415-E67A-474A-9605-54990A28481F}" type="datetimeFigureOut">
              <a:rPr kumimoji="1" lang="ja-JP" altLang="en-US" smtClean="0"/>
              <a:pPr/>
              <a:t>2014/4/27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4618-59D5-4176-8EC7-F63A81E4721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415-E67A-474A-9605-54990A28481F}" type="datetimeFigureOut">
              <a:rPr kumimoji="1" lang="ja-JP" altLang="en-US" smtClean="0"/>
              <a:pPr/>
              <a:t>2014/4/27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4618-59D5-4176-8EC7-F63A81E4721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415-E67A-474A-9605-54990A28481F}" type="datetimeFigureOut">
              <a:rPr kumimoji="1" lang="ja-JP" altLang="en-US" smtClean="0"/>
              <a:pPr/>
              <a:t>2014/4/27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4618-59D5-4176-8EC7-F63A81E4721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415-E67A-474A-9605-54990A28481F}" type="datetimeFigureOut">
              <a:rPr kumimoji="1" lang="ja-JP" altLang="en-US" smtClean="0"/>
              <a:pPr/>
              <a:t>2014/4/27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4618-59D5-4176-8EC7-F63A81E4721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415-E67A-474A-9605-54990A28481F}" type="datetimeFigureOut">
              <a:rPr kumimoji="1" lang="ja-JP" altLang="en-US" smtClean="0"/>
              <a:pPr/>
              <a:t>2014/4/27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4618-59D5-4176-8EC7-F63A81E4721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415-E67A-474A-9605-54990A28481F}" type="datetimeFigureOut">
              <a:rPr kumimoji="1" lang="ja-JP" altLang="en-US" smtClean="0"/>
              <a:pPr/>
              <a:t>2014/4/27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4618-59D5-4176-8EC7-F63A81E4721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415-E67A-474A-9605-54990A28481F}" type="datetimeFigureOut">
              <a:rPr kumimoji="1" lang="ja-JP" altLang="en-US" smtClean="0"/>
              <a:pPr/>
              <a:t>2014/4/27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4618-59D5-4176-8EC7-F63A81E4721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415-E67A-474A-9605-54990A28481F}" type="datetimeFigureOut">
              <a:rPr kumimoji="1" lang="ja-JP" altLang="en-US" smtClean="0"/>
              <a:pPr/>
              <a:t>2014/4/27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4618-59D5-4176-8EC7-F63A81E4721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415-E67A-474A-9605-54990A28481F}" type="datetimeFigureOut">
              <a:rPr kumimoji="1" lang="ja-JP" altLang="en-US" smtClean="0"/>
              <a:pPr/>
              <a:t>2014/4/27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4618-59D5-4176-8EC7-F63A81E4721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63415-E67A-474A-9605-54990A28481F}" type="datetimeFigureOut">
              <a:rPr kumimoji="1" lang="ja-JP" altLang="en-US" smtClean="0"/>
              <a:pPr/>
              <a:t>2014/4/27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A4618-59D5-4176-8EC7-F63A81E4721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ja.wikipedia.org/wiki/%E3%83%95%E3%82%A1%E3%82%A4%E3%83%AB:Rosaparks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アメリカ教育３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smtClean="0"/>
              <a:t>差別をめぐる教育問題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 バッキ訴訟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1974</a:t>
            </a:r>
            <a:r>
              <a:rPr kumimoji="1" lang="ja-JP" altLang="en-US" dirty="0" smtClean="0"/>
              <a:t>年、白人のバッキが、カリフォルニア大学医学部を不合格→点数上合格しているので、不当と提訴</a:t>
            </a:r>
          </a:p>
          <a:p>
            <a:r>
              <a:rPr lang="ja-JP" altLang="en-US" dirty="0" smtClean="0"/>
              <a:t>州最高裁、バッキの入学を認め、人種別枠は不当と認定→大学が上告</a:t>
            </a:r>
            <a:r>
              <a:rPr lang="en-US" altLang="ja-JP" dirty="0" smtClean="0"/>
              <a:t>(</a:t>
            </a:r>
            <a:r>
              <a:rPr lang="ja-JP" altLang="en-US" dirty="0" smtClean="0"/>
              <a:t>連邦最高裁へ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kumimoji="1" lang="en-US" altLang="ja-JP" dirty="0" smtClean="0"/>
              <a:t>1978</a:t>
            </a:r>
            <a:r>
              <a:rPr kumimoji="1" lang="ja-JP" altLang="en-US" dirty="0" smtClean="0"/>
              <a:t>年、連邦最高裁判決、バッキ入学と特別入学方針をともに許容</a:t>
            </a:r>
            <a:r>
              <a:rPr kumimoji="1" lang="en-US" altLang="ja-JP" dirty="0" smtClean="0"/>
              <a:t>(</a:t>
            </a:r>
            <a:r>
              <a:rPr lang="ja-JP" altLang="en-US" dirty="0" smtClean="0"/>
              <a:t>かえって議論を白熱化させる結果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その他の流れ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スプートニクショックから、高水準の科学教育</a:t>
            </a:r>
          </a:p>
          <a:p>
            <a:pPr lvl="1"/>
            <a:r>
              <a:rPr kumimoji="1" lang="ja-JP" altLang="en-US" dirty="0" smtClean="0"/>
              <a:t>国防教育法</a:t>
            </a:r>
          </a:p>
          <a:p>
            <a:pPr lvl="1"/>
            <a:r>
              <a:rPr kumimoji="1" lang="ja-JP" altLang="en-US" dirty="0" smtClean="0"/>
              <a:t>高校生用の教科書</a:t>
            </a:r>
            <a:r>
              <a:rPr kumimoji="1" lang="en-US" altLang="ja-JP" dirty="0" smtClean="0"/>
              <a:t>(PSSC</a:t>
            </a:r>
            <a:r>
              <a:rPr kumimoji="1" lang="ja-JP" altLang="en-US" dirty="0" smtClean="0"/>
              <a:t>物理は日本でも出版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r>
              <a:rPr lang="ja-JP" altLang="en-US" dirty="0" smtClean="0"/>
              <a:t>多様なニーズに応じた教育</a:t>
            </a:r>
          </a:p>
          <a:p>
            <a:pPr lvl="1"/>
            <a:r>
              <a:rPr kumimoji="1" lang="ja-JP" altLang="en-US" dirty="0" smtClean="0"/>
              <a:t>チャータースクール</a:t>
            </a:r>
          </a:p>
          <a:p>
            <a:pPr lvl="1"/>
            <a:r>
              <a:rPr lang="ja-JP" altLang="en-US" dirty="0" smtClean="0"/>
              <a:t>ホームスクール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人種差別と教育の新展開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1964</a:t>
            </a:r>
            <a:r>
              <a:rPr kumimoji="1" lang="ja-JP" altLang="en-US" dirty="0" smtClean="0"/>
              <a:t>年、公民権法→黒人の法的平等</a:t>
            </a:r>
          </a:p>
          <a:p>
            <a:r>
              <a:rPr lang="ja-JP" altLang="en-US" dirty="0" smtClean="0"/>
              <a:t>ヘッドスタート計画</a:t>
            </a:r>
          </a:p>
          <a:p>
            <a:r>
              <a:rPr kumimoji="1" lang="ja-JP" altLang="en-US" dirty="0" smtClean="0"/>
              <a:t>バス通学</a:t>
            </a:r>
          </a:p>
          <a:p>
            <a:r>
              <a:rPr lang="ja-JP" altLang="en-US" dirty="0" smtClean="0"/>
              <a:t>マグネット・スクール</a:t>
            </a:r>
          </a:p>
          <a:p>
            <a:r>
              <a:rPr kumimoji="1" lang="ja-JP" altLang="en-US" dirty="0" smtClean="0"/>
              <a:t>アファーマティブ・アクション</a:t>
            </a:r>
          </a:p>
          <a:p>
            <a:r>
              <a:rPr lang="ja-JP" altLang="en-US" dirty="0" smtClean="0"/>
              <a:t>多文化主義</a:t>
            </a:r>
            <a:r>
              <a:rPr lang="en-US" altLang="ja-JP" dirty="0" smtClean="0"/>
              <a:t>(</a:t>
            </a:r>
            <a:r>
              <a:rPr lang="ja-JP" altLang="en-US" dirty="0" smtClean="0"/>
              <a:t>黒人文化の興隆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kumimoji="1" lang="ja-JP" altLang="en-US" dirty="0" smtClean="0"/>
              <a:t>バイリンガリズム</a:t>
            </a:r>
            <a:r>
              <a:rPr kumimoji="1" lang="en-US" altLang="ja-JP" dirty="0" smtClean="0"/>
              <a:t>(1968</a:t>
            </a:r>
            <a:r>
              <a:rPr kumimoji="1" lang="ja-JP" altLang="en-US" dirty="0" smtClean="0"/>
              <a:t>年バイリンガル法  連邦政府がバイリンガリズムを推奨・補助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ローザ・パークス事件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１９５５年、アラバマ州モントゴメリーのパークスが、黒人用の後部座席ではなく、白人用の前部座席に座り、運転手の注意を無視して逮捕された。</a:t>
            </a:r>
          </a:p>
          <a:p>
            <a:r>
              <a:rPr lang="ja-JP" altLang="en-US" dirty="0" smtClean="0"/>
              <a:t>キング牧師の抗議活動　バスボイコット→大きな成功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c/c4/Rosaparks.jpg/200px-Rosapark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93682"/>
            <a:ext cx="3960440" cy="5643630"/>
          </a:xfrm>
          <a:prstGeom prst="rect">
            <a:avLst/>
          </a:prstGeom>
          <a:noFill/>
        </p:spPr>
      </p:pic>
      <p:pic>
        <p:nvPicPr>
          <p:cNvPr id="1028" name="Picture 4" descr="http://freett.com/globalgospel/jpdiary/2005/rosa1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3" y="548680"/>
            <a:ext cx="4521431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マグネット・スクール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バス通学</a:t>
            </a:r>
          </a:p>
          <a:p>
            <a:r>
              <a:rPr lang="ja-JP" altLang="en-US" dirty="0" smtClean="0"/>
              <a:t>マグネットスクール（強制的なバス通学に代わって、特色ある教育で生徒を磁石のように惹きつけ、人々の自主性にまかせた人種統合を目的とした学校（１９７０ｓ－１９９０ｓ）通学区指定なし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ヘッドスタート計画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黒人の環境改善によって、差別をなくそうという国家的取り組み</a:t>
            </a:r>
            <a:r>
              <a:rPr kumimoji="1" lang="en-US" altLang="ja-JP" dirty="0" smtClean="0"/>
              <a:t>(1964</a:t>
            </a:r>
            <a:r>
              <a:rPr kumimoji="1" lang="ja-JP" altLang="en-US" dirty="0" smtClean="0"/>
              <a:t>年から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生活環境の改善</a:t>
            </a:r>
            <a:r>
              <a:rPr lang="en-US" altLang="ja-JP" dirty="0" smtClean="0"/>
              <a:t>(</a:t>
            </a:r>
            <a:r>
              <a:rPr lang="ja-JP" altLang="en-US" dirty="0" smtClean="0"/>
              <a:t>食事の提供・医療の提供等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/>
            <a:r>
              <a:rPr kumimoji="1" lang="ja-JP" altLang="en-US" dirty="0" smtClean="0"/>
              <a:t>教育的活動</a:t>
            </a:r>
          </a:p>
          <a:p>
            <a:r>
              <a:rPr lang="ja-JP" altLang="en-US" dirty="0" smtClean="0"/>
              <a:t>活動する団体への補助が主体</a:t>
            </a:r>
          </a:p>
          <a:p>
            <a:r>
              <a:rPr kumimoji="1" lang="ja-JP" altLang="en-US" dirty="0" smtClean="0"/>
              <a:t>もっとも有名な成果は、セサミ・ストリート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:\大学授業資料\国際教育論\thGASFSY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88640"/>
            <a:ext cx="7056784" cy="5033839"/>
          </a:xfrm>
          <a:prstGeom prst="rect">
            <a:avLst/>
          </a:prstGeom>
          <a:noFill/>
        </p:spPr>
      </p:pic>
      <p:sp>
        <p:nvSpPr>
          <p:cNvPr id="3" name="テキスト ボックス 2"/>
          <p:cNvSpPr txBox="1"/>
          <p:nvPr/>
        </p:nvSpPr>
        <p:spPr>
          <a:xfrm>
            <a:off x="611560" y="5517232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http://www.bing.com/images/search?q=%e3%82%bb%e3%82%b5%e3%83%9f%e3%82%b9%e3%83%88%e3%83%aa%e3%83%bc%e3%83%88&amp;qpvt=%e3%82%bb%e3%82%b5%e3%83%9f%e3%82%b9%e3%83%88%e3%83%aa%e3%83%bc%e3%83%88&amp;FORM=IGRE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13991" y="260648"/>
            <a:ext cx="461665" cy="45365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b="1" dirty="0" smtClean="0"/>
              <a:t>セサミ・ストリートの画像</a:t>
            </a:r>
            <a:endParaRPr kumimoji="1" lang="ja-JP" alt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アファーマティブ・アクション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現代アメリカ教育の最大の争点のひとつ</a:t>
            </a:r>
          </a:p>
          <a:p>
            <a:r>
              <a:rPr kumimoji="1" lang="ja-JP" altLang="en-US" dirty="0" smtClean="0"/>
              <a:t>マイノリティに対する積極的差別是正措置</a:t>
            </a:r>
          </a:p>
          <a:p>
            <a:pPr lvl="1"/>
            <a:r>
              <a:rPr lang="ja-JP" altLang="en-US" dirty="0" smtClean="0"/>
              <a:t>公民権法とジョンソンの行政命令による</a:t>
            </a:r>
          </a:p>
          <a:p>
            <a:pPr lvl="1"/>
            <a:r>
              <a:rPr kumimoji="1" lang="ja-JP" altLang="en-US" dirty="0" smtClean="0"/>
              <a:t>義務は連邦政府と契約する</a:t>
            </a:r>
            <a:r>
              <a:rPr kumimoji="1" lang="ja-JP" altLang="en-US" dirty="0"/>
              <a:t>企業</a:t>
            </a:r>
            <a:r>
              <a:rPr kumimoji="1" lang="ja-JP" altLang="en-US" dirty="0" smtClean="0"/>
              <a:t>・団体だが、広い範囲で行なわれるようになった。</a:t>
            </a:r>
          </a:p>
          <a:p>
            <a:pPr lvl="1"/>
            <a:r>
              <a:rPr lang="ja-JP" altLang="en-US" dirty="0" smtClean="0"/>
              <a:t>機会の平等</a:t>
            </a:r>
            <a:r>
              <a:rPr lang="ja-JP" altLang="en-US" dirty="0"/>
              <a:t>ではなく</a:t>
            </a:r>
            <a:r>
              <a:rPr lang="ja-JP" altLang="en-US" dirty="0" smtClean="0"/>
              <a:t>、結果の平等論</a:t>
            </a:r>
            <a:r>
              <a:rPr lang="ja-JP" altLang="en-US" dirty="0"/>
              <a:t>に</a:t>
            </a:r>
            <a:r>
              <a:rPr lang="ja-JP" altLang="en-US" dirty="0" smtClean="0"/>
              <a:t>よる</a:t>
            </a:r>
          </a:p>
          <a:p>
            <a:r>
              <a:rPr lang="ja-JP" altLang="en-US" dirty="0" smtClean="0"/>
              <a:t>逆差別</a:t>
            </a:r>
            <a:r>
              <a:rPr lang="ja-JP" altLang="en-US" dirty="0"/>
              <a:t>と</a:t>
            </a:r>
            <a:r>
              <a:rPr lang="ja-JP" altLang="en-US" dirty="0" smtClean="0"/>
              <a:t>いう批判（バッキ訴訟）</a:t>
            </a:r>
          </a:p>
          <a:p>
            <a:r>
              <a:rPr lang="ja-JP" altLang="en-US" dirty="0" smtClean="0"/>
              <a:t>黒人をかえって</a:t>
            </a:r>
            <a:r>
              <a:rPr lang="ja-JP" altLang="en-US" dirty="0"/>
              <a:t>だめ</a:t>
            </a:r>
            <a:r>
              <a:rPr lang="ja-JP" altLang="en-US" dirty="0" smtClean="0"/>
              <a:t>に</a:t>
            </a:r>
            <a:r>
              <a:rPr lang="ja-JP" altLang="en-US" dirty="0"/>
              <a:t>すると</a:t>
            </a:r>
            <a:r>
              <a:rPr lang="ja-JP" altLang="en-US" dirty="0" smtClean="0"/>
              <a:t>いう黒人から</a:t>
            </a:r>
            <a:r>
              <a:rPr lang="ja-JP" altLang="en-US" dirty="0"/>
              <a:t>の</a:t>
            </a:r>
            <a:r>
              <a:rPr lang="ja-JP" altLang="en-US" dirty="0" smtClean="0"/>
              <a:t>批判も</a:t>
            </a:r>
            <a:r>
              <a:rPr lang="ja-JP" altLang="en-US" dirty="0"/>
              <a:t>ある</a:t>
            </a:r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Black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is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beautiful</a:t>
            </a:r>
            <a:r>
              <a:rPr kumimoji="1" lang="ja-JP" altLang="en-US" dirty="0" smtClean="0"/>
              <a:t> 運動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バイリンガリズム</a:t>
            </a:r>
          </a:p>
          <a:p>
            <a:r>
              <a:rPr lang="ja-JP" altLang="en-US" dirty="0" smtClean="0"/>
              <a:t>黒人文化</a:t>
            </a:r>
          </a:p>
          <a:p>
            <a:pPr lvl="1"/>
            <a:r>
              <a:rPr kumimoji="1" lang="en-US" altLang="ja-JP" dirty="0" smtClean="0"/>
              <a:t>1960</a:t>
            </a:r>
            <a:r>
              <a:rPr kumimoji="1" lang="ja-JP" altLang="en-US" dirty="0" smtClean="0"/>
              <a:t>年代に始まる、黒人文化の再認識・創造のための運動</a:t>
            </a:r>
          </a:p>
          <a:p>
            <a:pPr lvl="1"/>
            <a:r>
              <a:rPr lang="ja-JP" altLang="en-US" dirty="0" smtClean="0"/>
              <a:t>白人文化が優位という意識が、黒人自身の内的差別意識</a:t>
            </a:r>
            <a:r>
              <a:rPr lang="en-US" altLang="ja-JP" dirty="0" smtClean="0"/>
              <a:t>(</a:t>
            </a:r>
            <a:r>
              <a:rPr lang="ja-JP" altLang="en-US" dirty="0" smtClean="0"/>
              <a:t>劣等感</a:t>
            </a:r>
            <a:r>
              <a:rPr lang="en-US" altLang="ja-JP" dirty="0" smtClean="0"/>
              <a:t>)</a:t>
            </a:r>
            <a:r>
              <a:rPr lang="ja-JP" altLang="en-US" dirty="0" smtClean="0"/>
              <a:t>があり、それを打破する意味も</a:t>
            </a:r>
            <a:r>
              <a:rPr lang="ja-JP" altLang="en-US" dirty="0" smtClean="0"/>
              <a:t>あった</a:t>
            </a:r>
          </a:p>
          <a:p>
            <a:pPr lvl="1"/>
            <a:r>
              <a:rPr lang="en-US" altLang="ja-JP" dirty="0" smtClean="0"/>
              <a:t>http://blackamericaweb.com/2013/11/26/little-known-black-history-fact-black-is-beautiful/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451</Words>
  <Application>Microsoft Office PowerPoint</Application>
  <PresentationFormat>画面に合わせる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テーマ</vt:lpstr>
      <vt:lpstr>アメリカ教育３</vt:lpstr>
      <vt:lpstr>人種差別と教育の新展開</vt:lpstr>
      <vt:lpstr>ローザ・パークス事件</vt:lpstr>
      <vt:lpstr>スライド 4</vt:lpstr>
      <vt:lpstr>マグネット・スクール</vt:lpstr>
      <vt:lpstr>ヘッドスタート計画</vt:lpstr>
      <vt:lpstr>スライド 7</vt:lpstr>
      <vt:lpstr>アファーマティブ・アクション</vt:lpstr>
      <vt:lpstr>Black is beautiful 運動</vt:lpstr>
      <vt:lpstr> バッキ訴訟</vt:lpstr>
      <vt:lpstr>その他の流れ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アメリカ教育３</dc:title>
  <dc:creator>wakei</dc:creator>
  <cp:lastModifiedBy>wakei</cp:lastModifiedBy>
  <cp:revision>28</cp:revision>
  <dcterms:created xsi:type="dcterms:W3CDTF">2014-04-26T13:10:07Z</dcterms:created>
  <dcterms:modified xsi:type="dcterms:W3CDTF">2014-04-27T02:51:14Z</dcterms:modified>
</cp:coreProperties>
</file>