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86342-CEAA-4655-B80A-C305522EF986}" type="datetimeFigureOut">
              <a:rPr kumimoji="1" lang="ja-JP" altLang="en-US" smtClean="0"/>
              <a:t>2014/4/13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7294-1A62-46D7-ACBD-7387F8A17D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.co.jp/publicity/edit/publication/pdf/cho1104_kantougen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競争的自由と公的平等の併存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植民地時代の教育の萌芽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当初から近代文明が移入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ふたつの流れ　イギリス経済と結びついた利益追求の移民と、宗教的寛容を求めた移民（メイフラワー号１６２０年</a:t>
            </a:r>
            <a:r>
              <a:rPr lang="ja-JP" altLang="en-US" sz="2800" dirty="0" smtClean="0"/>
              <a:t>）　囚人の流刑地でもあった</a:t>
            </a:r>
            <a:endParaRPr lang="ja-JP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とも</a:t>
            </a:r>
            <a:r>
              <a:rPr lang="ja-JP" altLang="en-US" sz="2800" dirty="0" smtClean="0"/>
              <a:t>に後々教育</a:t>
            </a:r>
            <a:r>
              <a:rPr lang="ja-JP" altLang="en-US" sz="2800" dirty="0"/>
              <a:t>に影響を与えた。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地域共同体の事業としての教育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後に公選制教育委員会と教育税として展開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宗教的色彩の濃い教育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テロリスト狩・マッカーシズム・モンキー裁判・魔女狩（アメリカの繰り返される影）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初期に形成された原型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平等を目指す「公立学校」とよい教育を求める「私立学校」の併存（初期は後者が主流</a:t>
            </a:r>
            <a:r>
              <a:rPr lang="ja-JP" altLang="en-US" sz="2800" dirty="0" smtClean="0"/>
              <a:t>）</a:t>
            </a:r>
          </a:p>
          <a:p>
            <a:pPr lvl="1"/>
            <a:r>
              <a:rPr lang="en-US" altLang="ja-JP" sz="2400" dirty="0" smtClean="0"/>
              <a:t>1635</a:t>
            </a:r>
            <a:r>
              <a:rPr lang="ja-JP" altLang="en-US" sz="2400" dirty="0" smtClean="0"/>
              <a:t>年ボストンに最初のラテン語学校設立</a:t>
            </a:r>
          </a:p>
          <a:p>
            <a:pPr lvl="1"/>
            <a:r>
              <a:rPr lang="en-US" altLang="ja-JP" sz="2400" dirty="0" smtClean="0"/>
              <a:t>1636</a:t>
            </a:r>
            <a:r>
              <a:rPr lang="ja-JP" altLang="en-US" sz="2400" dirty="0" smtClean="0"/>
              <a:t>年　ハーバード大学設立</a:t>
            </a:r>
          </a:p>
          <a:p>
            <a:pPr lvl="1"/>
            <a:r>
              <a:rPr lang="en-US" altLang="ja-JP" sz="2400" dirty="0" smtClean="0"/>
              <a:t>1642</a:t>
            </a:r>
            <a:r>
              <a:rPr lang="ja-JP" altLang="en-US" sz="2400" dirty="0" smtClean="0"/>
              <a:t>年  マサチューセッツ州で教育法</a:t>
            </a:r>
          </a:p>
          <a:p>
            <a:pPr lvl="1"/>
            <a:r>
              <a:rPr lang="en-US" altLang="ja-JP" sz="2400" dirty="0" smtClean="0"/>
              <a:t>1649</a:t>
            </a:r>
            <a:r>
              <a:rPr lang="ja-JP" altLang="en-US" sz="2400" dirty="0" smtClean="0"/>
              <a:t>年  同州で町に学校設置義務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実効性はあまりなし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r>
              <a:rPr lang="ja-JP" altLang="en-US" sz="2800" dirty="0" smtClean="0"/>
              <a:t>アメリカ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教育精神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としてのフランクリン</a:t>
            </a:r>
          </a:p>
          <a:p>
            <a:pPr lvl="1"/>
            <a:r>
              <a:rPr lang="ja-JP" altLang="en-US" sz="2400" dirty="0" smtClean="0"/>
              <a:t>避雷針の実験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実証精神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→ プラグマティズム</a:t>
            </a:r>
          </a:p>
          <a:p>
            <a:pPr lvl="1"/>
            <a:r>
              <a:rPr lang="ja-JP" altLang="en-US" sz="2400" dirty="0" smtClean="0"/>
              <a:t>生活信条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テキスト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独立後の教育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1775-1783</a:t>
            </a:r>
            <a:r>
              <a:rPr lang="ja-JP" altLang="en-US" dirty="0" smtClean="0"/>
              <a:t> 独立戦争 </a:t>
            </a:r>
            <a:r>
              <a:rPr lang="en-US" altLang="ja-JP" dirty="0" smtClean="0"/>
              <a:t>1776</a:t>
            </a:r>
            <a:r>
              <a:rPr lang="ja-JP" altLang="en-US" dirty="0" smtClean="0"/>
              <a:t> 独立宣言</a:t>
            </a:r>
          </a:p>
          <a:p>
            <a:pPr lvl="1"/>
            <a:r>
              <a:rPr lang="ja-JP" altLang="en-US" dirty="0" smtClean="0"/>
              <a:t>当初苦戦、</a:t>
            </a:r>
            <a:r>
              <a:rPr lang="ja-JP" altLang="en-US" dirty="0"/>
              <a:t>フランス</a:t>
            </a:r>
            <a:r>
              <a:rPr lang="ja-JP" altLang="en-US" dirty="0" smtClean="0"/>
              <a:t>・オランダの参戦で転換</a:t>
            </a:r>
            <a:endParaRPr lang="ja-JP" altLang="en-US" dirty="0" smtClean="0"/>
          </a:p>
          <a:p>
            <a:r>
              <a:rPr lang="ja-JP" altLang="en-US" dirty="0" smtClean="0"/>
              <a:t>教育は州の権限（連邦政府は権限なし・補助金による誘導・合衆国憲法に教育条校なし）</a:t>
            </a:r>
          </a:p>
          <a:p>
            <a:r>
              <a:rPr lang="ja-JP" altLang="en-US" dirty="0" smtClean="0"/>
              <a:t>公立学校は小学校と中学校からなりＫ１２と呼ばれる。（段階分けは州によって異なる）</a:t>
            </a:r>
          </a:p>
          <a:p>
            <a:r>
              <a:rPr lang="ja-JP" altLang="en-US" dirty="0" smtClean="0"/>
              <a:t>教育税が１９世紀（財産税）　州格差が教育に影響</a:t>
            </a:r>
          </a:p>
          <a:p>
            <a:r>
              <a:rPr lang="ja-JP" altLang="en-US" dirty="0" smtClean="0"/>
              <a:t>公選制教育委員会（強い権限）</a:t>
            </a:r>
          </a:p>
          <a:p>
            <a:pPr>
              <a:buFontTx/>
              <a:buNone/>
            </a:pPr>
            <a:r>
              <a:rPr lang="ja-JP" altLang="en-US" dirty="0" smtClean="0"/>
              <a:t>　　　専門家（教育長）と素人（教育委員）の分担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公立学校制度の発展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/>
              <a:t>ホレース・マンの改革</a:t>
            </a:r>
          </a:p>
          <a:p>
            <a:pPr>
              <a:buFontTx/>
              <a:buNone/>
            </a:pPr>
            <a:r>
              <a:rPr lang="ja-JP" altLang="en-US" dirty="0"/>
              <a:t>　弁護士から議員へ</a:t>
            </a:r>
          </a:p>
          <a:p>
            <a:pPr>
              <a:buFontTx/>
              <a:buNone/>
            </a:pPr>
            <a:r>
              <a:rPr lang="ja-JP" altLang="en-US" dirty="0"/>
              <a:t>　１８３７－１８４８　マサチューセッツ州教育</a:t>
            </a:r>
            <a:r>
              <a:rPr lang="ja-JP" altLang="en-US" dirty="0" smtClean="0"/>
              <a:t>委員長</a:t>
            </a:r>
          </a:p>
          <a:p>
            <a:pPr>
              <a:buFontTx/>
              <a:buNone/>
            </a:pPr>
            <a:r>
              <a:rPr lang="ja-JP" altLang="en-US" smtClean="0"/>
              <a:t>・ ホレース・マン時代、上流階層の人々は、大衆的教育に全く無理解であった。国民的教育の意味を理解させ、実現させたことが業績</a:t>
            </a:r>
            <a:endParaRPr lang="ja-JP" altLang="en-US"/>
          </a:p>
          <a:p>
            <a:pPr>
              <a:buFontTx/>
              <a:buNone/>
            </a:pPr>
            <a:r>
              <a:rPr lang="ja-JP" altLang="en-US" dirty="0"/>
              <a:t>　教員の待遇改善・教員養成制度の整備</a:t>
            </a:r>
          </a:p>
          <a:p>
            <a:pPr>
              <a:buFontTx/>
              <a:buNone/>
            </a:pPr>
            <a:r>
              <a:rPr lang="ja-JP" altLang="en-US" dirty="0"/>
              <a:t>　ヨーロッパ視察後、公立学校の原則（平等・世俗）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資本主義国家の類型（１）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アダム・スミス（自由放任と労働価値説）ｃｆ　スミス継承を考える上で、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道徳感情論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の著者であることが重要）</a:t>
            </a:r>
          </a:p>
          <a:p>
            <a:r>
              <a:rPr lang="ja-JP" altLang="en-US" dirty="0" smtClean="0"/>
              <a:t>労働価値説（商品の価値はそこに投下された労働の量によって決まるという説　現代の経済学は排斥）は、人々の平等を理論的に基礎付ける</a:t>
            </a:r>
          </a:p>
          <a:p>
            <a:r>
              <a:rPr kumimoji="1" lang="ja-JP" altLang="en-US" dirty="0"/>
              <a:t>市民</a:t>
            </a:r>
            <a:r>
              <a:rPr kumimoji="1" lang="ja-JP" altLang="en-US" dirty="0" smtClean="0"/>
              <a:t>革命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「自由と平等」予定調和ではない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アダム・スミス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 グラスゴー大学道徳哲学</a:t>
            </a:r>
          </a:p>
          <a:p>
            <a:pPr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r>
              <a:rPr lang="ja-JP" altLang="en-US" dirty="0" smtClean="0"/>
              <a:t>教授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『</a:t>
            </a:r>
            <a:r>
              <a:rPr lang="ja-JP" altLang="en-US" dirty="0" smtClean="0"/>
              <a:t>道徳感情論</a:t>
            </a:r>
            <a:r>
              <a:rPr lang="en-US" altLang="ja-JP" dirty="0" smtClean="0"/>
              <a:t>』1759</a:t>
            </a:r>
            <a:r>
              <a:rPr lang="ja-JP" altLang="en-US" dirty="0" smtClean="0"/>
              <a:t> </a:t>
            </a:r>
          </a:p>
          <a:p>
            <a:pPr>
              <a:buNone/>
            </a:pPr>
            <a:r>
              <a:rPr lang="ja-JP" altLang="en-US" dirty="0" smtClean="0"/>
              <a:t>　　「共感」が鍵　ｃｆ　ホッブス</a:t>
            </a:r>
            <a:endParaRPr lang="ja-JP" altLang="en-US" dirty="0" smtClean="0"/>
          </a:p>
          <a:p>
            <a:r>
              <a:rPr lang="ja-JP" altLang="en-US" dirty="0" smtClean="0"/>
              <a:t>教授辞職後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国富論</a:t>
            </a:r>
            <a:r>
              <a:rPr lang="en-US" altLang="ja-JP" dirty="0" smtClean="0"/>
              <a:t>』1776</a:t>
            </a:r>
            <a:endParaRPr lang="ja-JP" altLang="en-US" dirty="0" smtClean="0"/>
          </a:p>
          <a:p>
            <a:r>
              <a:rPr lang="ja-JP" altLang="en-US" dirty="0" smtClean="0"/>
              <a:t>対立する後継者</a:t>
            </a:r>
          </a:p>
          <a:p>
            <a:pPr lvl="1"/>
            <a:r>
              <a:rPr lang="ja-JP" altLang="en-US" dirty="0"/>
              <a:t>リカード・</a:t>
            </a:r>
            <a:r>
              <a:rPr lang="ja-JP" altLang="en-US" dirty="0" smtClean="0"/>
              <a:t>マルクス</a:t>
            </a:r>
          </a:p>
          <a:p>
            <a:pPr lvl="1">
              <a:buNone/>
            </a:pPr>
            <a:r>
              <a:rPr lang="ja-JP" altLang="en-US" dirty="0" smtClean="0"/>
              <a:t>        労働価値説の継承</a:t>
            </a:r>
          </a:p>
          <a:p>
            <a:pPr lvl="1"/>
            <a:r>
              <a:rPr lang="ja-JP" altLang="en-US" dirty="0" smtClean="0"/>
              <a:t>フリードマン  自由の継承</a:t>
            </a:r>
          </a:p>
          <a:p>
            <a:endParaRPr kumimoji="1" lang="ja-JP" altLang="en-US" dirty="0"/>
          </a:p>
        </p:txBody>
      </p:sp>
      <p:pic>
        <p:nvPicPr>
          <p:cNvPr id="2050" name="Picture 2" descr="L:\2014jugyo\国際教育論\アダム・スミ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00808"/>
            <a:ext cx="3324225" cy="437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資本主義国家の類型（２）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自由の重視　　アメリカ　新自由主義</a:t>
            </a:r>
          </a:p>
          <a:p>
            <a:r>
              <a:rPr lang="ja-JP" altLang="en-US" dirty="0" smtClean="0"/>
              <a:t>平等の</a:t>
            </a:r>
            <a:r>
              <a:rPr lang="ja-JP" altLang="en-US" dirty="0"/>
              <a:t>重視 </a:t>
            </a:r>
            <a:r>
              <a:rPr lang="ja-JP" altLang="en-US" dirty="0" smtClean="0"/>
              <a:t>     社会主義的理念</a:t>
            </a:r>
          </a:p>
          <a:p>
            <a:pPr lvl="1"/>
            <a:r>
              <a:rPr kumimoji="1" lang="ja-JP" altLang="en-US" dirty="0"/>
              <a:t> </a:t>
            </a:r>
            <a:r>
              <a:rPr kumimoji="1" lang="ja-JP" altLang="en-US" dirty="0" smtClean="0"/>
              <a:t>    ソ連型社会主義</a:t>
            </a:r>
          </a:p>
          <a:p>
            <a:pPr lvl="1"/>
            <a:r>
              <a:rPr lang="ja-JP" altLang="en-US" dirty="0"/>
              <a:t> </a:t>
            </a:r>
            <a:r>
              <a:rPr lang="ja-JP" altLang="en-US" dirty="0" smtClean="0"/>
              <a:t>    社会民主主義</a:t>
            </a:r>
            <a:r>
              <a:rPr lang="en-US" altLang="ja-JP" dirty="0" smtClean="0"/>
              <a:t>(</a:t>
            </a:r>
            <a:r>
              <a:rPr lang="ja-JP" altLang="en-US" dirty="0" smtClean="0"/>
              <a:t>大陸  特に北欧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/>
              <a:t> </a:t>
            </a:r>
            <a:r>
              <a:rPr kumimoji="1" lang="ja-JP" altLang="en-US" dirty="0" smtClean="0"/>
              <a:t>     フェビアン主義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イギリス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バランス</a:t>
            </a:r>
            <a:r>
              <a:rPr lang="ja-JP" altLang="en-US" dirty="0"/>
              <a:t>型 </a:t>
            </a:r>
            <a:r>
              <a:rPr lang="ja-JP" altLang="en-US" dirty="0" smtClean="0"/>
              <a:t>      オランダ</a:t>
            </a:r>
          </a:p>
          <a:p>
            <a:r>
              <a:rPr kumimoji="1" lang="ja-JP" altLang="en-US" dirty="0"/>
              <a:t>ただし</a:t>
            </a:r>
            <a:r>
              <a:rPr kumimoji="1" lang="ja-JP" altLang="en-US" dirty="0" smtClean="0"/>
              <a:t>、新</a:t>
            </a:r>
            <a:r>
              <a:rPr kumimoji="1" lang="ja-JP" altLang="en-US" dirty="0"/>
              <a:t>自由</a:t>
            </a:r>
            <a:r>
              <a:rPr kumimoji="1" lang="ja-JP" altLang="en-US" dirty="0" smtClean="0"/>
              <a:t>主義の傾向は各国に次第に浸透</a:t>
            </a:r>
            <a:r>
              <a:rPr kumimoji="1" lang="ja-JP" altLang="en-US" dirty="0"/>
              <a:t>して</a:t>
            </a:r>
            <a:r>
              <a:rPr kumimoji="1" lang="ja-JP" altLang="en-US" dirty="0" smtClean="0"/>
              <a:t>いる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移民問題による反動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アメリカの多様性と矛盾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豊かさと貧しさ</a:t>
            </a:r>
          </a:p>
          <a:p>
            <a:r>
              <a:rPr lang="ja-JP" altLang="en-US" dirty="0"/>
              <a:t>高度な科学水準と低い平均学力</a:t>
            </a:r>
          </a:p>
          <a:p>
            <a:r>
              <a:rPr lang="ja-JP" altLang="en-US" dirty="0"/>
              <a:t>高度な軍事・警察と犯罪</a:t>
            </a:r>
            <a:r>
              <a:rPr lang="ja-JP" altLang="en-US" dirty="0" smtClean="0"/>
              <a:t>大国（テキスト）</a:t>
            </a:r>
            <a:endParaRPr lang="ja-JP" altLang="en-US" dirty="0"/>
          </a:p>
          <a:p>
            <a:r>
              <a:rPr lang="ja-JP" altLang="en-US" dirty="0"/>
              <a:t>人権と人種差別</a:t>
            </a:r>
          </a:p>
          <a:p>
            <a:r>
              <a:rPr lang="ja-JP" altLang="en-US" dirty="0"/>
              <a:t>民主主義と思想</a:t>
            </a:r>
            <a:r>
              <a:rPr lang="ja-JP" altLang="en-US" dirty="0" smtClean="0"/>
              <a:t>抑圧（テキスト）</a:t>
            </a:r>
            <a:endParaRPr lang="ja-JP" altLang="en-US" dirty="0"/>
          </a:p>
          <a:p>
            <a:r>
              <a:rPr lang="ja-JP" altLang="en-US" dirty="0"/>
              <a:t>科学的思考と宗教</a:t>
            </a:r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:\2014jugyo\国際教育論\アメリカの貧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0"/>
            <a:ext cx="7534276" cy="7038975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7511968" y="476672"/>
            <a:ext cx="1020472" cy="597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www.dir.co.jp/publicity/edit/publication/pdf/cho1104_kantougen.pdf</a:t>
            </a:r>
            <a:r>
              <a:rPr lang="ja-JP" altLang="en-US" dirty="0" smtClean="0"/>
              <a:t>      木村浩一  「公正な富の分配を求める社会」より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世界最高の大学と低学力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sz="2800" dirty="0"/>
              <a:t>アメリカの大学は最も強力な産業である。</a:t>
            </a:r>
          </a:p>
          <a:p>
            <a:r>
              <a:rPr lang="ja-JP" altLang="en-US" sz="2800" dirty="0"/>
              <a:t>外国からの留学生の多さ</a:t>
            </a:r>
          </a:p>
          <a:p>
            <a:pPr>
              <a:buFontTx/>
              <a:buNone/>
            </a:pPr>
            <a:r>
              <a:rPr lang="ja-JP" altLang="en-US" sz="2800" dirty="0"/>
              <a:t>　　留学生５１万、学部と大学院は半々</a:t>
            </a:r>
          </a:p>
          <a:p>
            <a:pPr>
              <a:buFontTx/>
              <a:buNone/>
            </a:pPr>
            <a:r>
              <a:rPr lang="ja-JP" altLang="en-US" sz="2800" dirty="0"/>
              <a:t>　　輸出部門５位（サービス部門）</a:t>
            </a:r>
          </a:p>
          <a:p>
            <a:pPr>
              <a:buFontTx/>
              <a:buNone/>
            </a:pPr>
            <a:r>
              <a:rPr lang="ja-JP" altLang="en-US" sz="2800" dirty="0"/>
              <a:t>　　近年はコミュニティカレッジへの留学も増加</a:t>
            </a:r>
          </a:p>
          <a:p>
            <a:r>
              <a:rPr lang="ja-JP" altLang="en-US" sz="2800" dirty="0"/>
              <a:t>ノーベル賞の多さ</a:t>
            </a:r>
          </a:p>
          <a:p>
            <a:pPr>
              <a:buFontTx/>
              <a:buNone/>
            </a:pPr>
            <a:r>
              <a:rPr lang="ja-JP" altLang="en-US" sz="2800" dirty="0"/>
              <a:t>　　</a:t>
            </a:r>
            <a:r>
              <a:rPr lang="ja-JP" altLang="en-US" sz="2800" dirty="0" smtClean="0"/>
              <a:t>２００</a:t>
            </a:r>
            <a:r>
              <a:rPr lang="ja-JP" altLang="en-US" sz="2800" dirty="0"/>
              <a:t>８</a:t>
            </a:r>
            <a:r>
              <a:rPr lang="ja-JP" altLang="en-US" sz="2800" dirty="0" smtClean="0"/>
              <a:t>年で８１６件</a:t>
            </a:r>
            <a:r>
              <a:rPr lang="ja-JP" altLang="en-US" sz="2800" dirty="0"/>
              <a:t>、アメリカ</a:t>
            </a:r>
            <a:r>
              <a:rPr lang="ja-JP" altLang="en-US" sz="2800" dirty="0" smtClean="0"/>
              <a:t>は文学賞・平和賞を除き２６８。</a:t>
            </a:r>
            <a:r>
              <a:rPr lang="ja-JP" altLang="en-US" sz="2800" dirty="0"/>
              <a:t>（戦前は２０</a:t>
            </a:r>
            <a:r>
              <a:rPr lang="ja-JP" altLang="en-US" sz="2800" dirty="0" smtClean="0"/>
              <a:t>）</a:t>
            </a:r>
          </a:p>
          <a:p>
            <a:pPr>
              <a:buFontTx/>
              <a:buNone/>
            </a:pPr>
            <a:r>
              <a:rPr lang="ja-JP" altLang="en-US" sz="2800" dirty="0" smtClean="0"/>
              <a:t>・　２００９年実施のＰＩＳＡ　読解力１４位、数学２５位、科学１７位　多少の前進（国内での評価は分かれる）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教育における宗教的教え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進化論の否定　→　創造説　→　創造説の否定　→　創造説の復活</a:t>
            </a:r>
          </a:p>
          <a:p>
            <a:pPr>
              <a:buFontTx/>
              <a:buNone/>
            </a:pPr>
            <a:r>
              <a:rPr lang="ja-JP" altLang="en-US"/>
              <a:t>　　　</a:t>
            </a:r>
          </a:p>
          <a:p>
            <a:r>
              <a:rPr lang="ja-JP" altLang="en-US"/>
              <a:t>知的計画（設計）説の登場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r>
              <a:rPr lang="ja-JP" altLang="en-US"/>
              <a:t>　　　このような教育内容は他の欧米にはない。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アメリカ国家の成立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先住民（ネイティブ・アメリカン）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３万年前～６千年前　モンゴロイド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ヨーロッパ人の植民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１５世紀　</a:t>
            </a:r>
            <a:r>
              <a:rPr lang="ja-JP" altLang="en-US" sz="2800" dirty="0" smtClean="0"/>
              <a:t>スペイン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１６世紀　フランス・オランダ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イギリス植民地の拡大　清教徒</a:t>
            </a:r>
            <a:r>
              <a:rPr lang="ja-JP" altLang="en-US" sz="2800" dirty="0" smtClean="0"/>
              <a:t>革命（複数国家の植民地から、次第にイギリスが他を圧倒していった。）</a:t>
            </a:r>
            <a:endParaRPr lang="ja-JP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先住民との争いとヨーロッパ人による征服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古代文明（共同体）と近代文明の直接接触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（ｃｆ　サンクスギビングデー</a:t>
            </a:r>
            <a:r>
              <a:rPr lang="ja-JP" altLang="en-US" sz="2800" dirty="0" smtClean="0"/>
              <a:t>）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292</Words>
  <Application>Microsoft Office PowerPoint</Application>
  <PresentationFormat>画面に合わせる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アメリカ教育１</vt:lpstr>
      <vt:lpstr>資本主義国家の類型（１）</vt:lpstr>
      <vt:lpstr>アダム・スミス</vt:lpstr>
      <vt:lpstr>資本主義国家の類型（２）</vt:lpstr>
      <vt:lpstr>アメリカの多様性と矛盾</vt:lpstr>
      <vt:lpstr>スライド 6</vt:lpstr>
      <vt:lpstr>世界最高の大学と低学力</vt:lpstr>
      <vt:lpstr>教育における宗教的教え</vt:lpstr>
      <vt:lpstr>アメリカ国家の成立</vt:lpstr>
      <vt:lpstr>植民地時代の教育の萌芽</vt:lpstr>
      <vt:lpstr>初期に形成された原型</vt:lpstr>
      <vt:lpstr>独立後の教育</vt:lpstr>
      <vt:lpstr>公立学校制度の発展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wakei</dc:creator>
  <cp:lastModifiedBy>wakei</cp:lastModifiedBy>
  <cp:revision>40</cp:revision>
  <dcterms:created xsi:type="dcterms:W3CDTF">2014-04-12T21:28:27Z</dcterms:created>
  <dcterms:modified xsi:type="dcterms:W3CDTF">2014-04-13T04:01:02Z</dcterms:modified>
</cp:coreProperties>
</file>