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9" r:id="rId5"/>
    <p:sldId id="258" r:id="rId6"/>
    <p:sldId id="257" r:id="rId7"/>
    <p:sldId id="268" r:id="rId8"/>
    <p:sldId id="262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2014/4/6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2014/4/6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2014/4/6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2014/4/6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2014/4/6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2014/4/6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2014/4/6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2014/4/6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2014/4/6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2014/4/6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2014/4/6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AB1D6-E583-415A-A23C-5BDD7C3E7B7C}" type="datetimeFigureOut">
              <a:rPr kumimoji="1" lang="ja-JP" altLang="en-US" smtClean="0"/>
              <a:pPr/>
              <a:t>2014/4/6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56FB9-86AC-4120-8735-D5C8B2ADA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hi-net.or.jp/~fl5k-oo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国際教育論１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オリエンテーション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ふるさと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b="1" dirty="0" smtClean="0"/>
              <a:t/>
            </a:r>
            <a:br>
              <a:rPr lang="ja-JP" altLang="en-US" b="1" dirty="0" smtClean="0"/>
            </a:br>
            <a:r>
              <a:rPr lang="ja-JP" altLang="ja-JP" dirty="0" smtClean="0"/>
              <a:t>兎追いし　彼の山</a:t>
            </a:r>
            <a:br>
              <a:rPr lang="ja-JP" altLang="ja-JP" dirty="0" smtClean="0"/>
            </a:br>
            <a:r>
              <a:rPr lang="ja-JP" altLang="ja-JP" dirty="0" smtClean="0"/>
              <a:t>小鮒釣りし　彼の川</a:t>
            </a:r>
            <a:br>
              <a:rPr lang="ja-JP" altLang="ja-JP" dirty="0" smtClean="0"/>
            </a:br>
            <a:r>
              <a:rPr lang="ja-JP" altLang="ja-JP" dirty="0" smtClean="0"/>
              <a:t>夢は今も　巡り</a:t>
            </a:r>
            <a:r>
              <a:rPr lang="ja-JP" altLang="ja-JP" dirty="0" err="1" smtClean="0"/>
              <a:t>て</a:t>
            </a:r>
            <a:r>
              <a:rPr lang="ja-JP" altLang="ja-JP" dirty="0" smtClean="0"/>
              <a:t/>
            </a:r>
            <a:br>
              <a:rPr lang="ja-JP" altLang="ja-JP" dirty="0" smtClean="0"/>
            </a:br>
            <a:r>
              <a:rPr lang="ja-JP" altLang="ja-JP" dirty="0" smtClean="0"/>
              <a:t>忘れ難き故郷</a:t>
            </a:r>
          </a:p>
          <a:p>
            <a:r>
              <a:rPr lang="ja-JP" altLang="ja-JP" dirty="0" smtClean="0"/>
              <a:t>如何にいます　父母</a:t>
            </a:r>
            <a:br>
              <a:rPr lang="ja-JP" altLang="ja-JP" dirty="0" smtClean="0"/>
            </a:br>
            <a:r>
              <a:rPr lang="ja-JP" altLang="ja-JP" dirty="0" smtClean="0"/>
              <a:t>恙無しや　友がき</a:t>
            </a:r>
            <a:br>
              <a:rPr lang="ja-JP" altLang="ja-JP" dirty="0" smtClean="0"/>
            </a:br>
            <a:r>
              <a:rPr lang="ja-JP" altLang="ja-JP" dirty="0" smtClean="0"/>
              <a:t>雨に風に　つけても</a:t>
            </a:r>
            <a:br>
              <a:rPr lang="ja-JP" altLang="ja-JP" dirty="0" smtClean="0"/>
            </a:br>
            <a:r>
              <a:rPr lang="ja-JP" altLang="ja-JP" dirty="0" err="1" smtClean="0"/>
              <a:t>思ひ</a:t>
            </a:r>
            <a:r>
              <a:rPr lang="ja-JP" altLang="ja-JP" dirty="0" smtClean="0"/>
              <a:t>出</a:t>
            </a:r>
            <a:r>
              <a:rPr lang="ja-JP" altLang="ja-JP" dirty="0" err="1" smtClean="0"/>
              <a:t>づる</a:t>
            </a:r>
            <a:r>
              <a:rPr lang="ja-JP" altLang="ja-JP" dirty="0" smtClean="0"/>
              <a:t>　故郷</a:t>
            </a:r>
          </a:p>
          <a:p>
            <a:r>
              <a:rPr lang="ja-JP" altLang="ja-JP" dirty="0" smtClean="0"/>
              <a:t>志を　果たして</a:t>
            </a:r>
            <a:br>
              <a:rPr lang="ja-JP" altLang="ja-JP" dirty="0" smtClean="0"/>
            </a:br>
            <a:r>
              <a:rPr lang="ja-JP" altLang="ja-JP" dirty="0" smtClean="0"/>
              <a:t>いつの日に</a:t>
            </a:r>
            <a:r>
              <a:rPr lang="ja-JP" altLang="ja-JP" dirty="0" err="1" smtClean="0"/>
              <a:t>か</a:t>
            </a:r>
            <a:r>
              <a:rPr lang="ja-JP" altLang="ja-JP" dirty="0" smtClean="0"/>
              <a:t>　帰らん</a:t>
            </a:r>
            <a:br>
              <a:rPr lang="ja-JP" altLang="ja-JP" dirty="0" smtClean="0"/>
            </a:br>
            <a:r>
              <a:rPr lang="ja-JP" altLang="ja-JP" dirty="0" smtClean="0"/>
              <a:t>山は靑き　故郷</a:t>
            </a:r>
            <a:br>
              <a:rPr lang="ja-JP" altLang="ja-JP" dirty="0" smtClean="0"/>
            </a:br>
            <a:r>
              <a:rPr lang="ja-JP" altLang="ja-JP" dirty="0" smtClean="0"/>
              <a:t>水は淸き　故郷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ゆとり教育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何故「ゆとり教育」に転換したのか</a:t>
            </a:r>
          </a:p>
          <a:p>
            <a:pPr lvl="1"/>
            <a:r>
              <a:rPr lang="ja-JP" altLang="en-US" dirty="0" smtClean="0"/>
              <a:t>国際的な批判（労働時間の長さ）</a:t>
            </a:r>
          </a:p>
          <a:p>
            <a:pPr lvl="1"/>
            <a:r>
              <a:rPr kumimoji="1" lang="ja-JP" altLang="en-US" dirty="0" smtClean="0"/>
              <a:t>国内からの批判（労働時間→５日制）</a:t>
            </a:r>
          </a:p>
          <a:p>
            <a:pPr lvl="1"/>
            <a:r>
              <a:rPr lang="ja-JP" altLang="en-US" dirty="0" smtClean="0"/>
              <a:t>少子化対応</a:t>
            </a:r>
            <a:endParaRPr kumimoji="1" lang="ja-JP" altLang="en-US" dirty="0" smtClean="0"/>
          </a:p>
          <a:p>
            <a:r>
              <a:rPr lang="ja-JP" altLang="en-US" dirty="0" smtClean="0"/>
              <a:t>今は「ゆとり路線」なのか</a:t>
            </a:r>
          </a:p>
          <a:p>
            <a:pPr lvl="1"/>
            <a:r>
              <a:rPr kumimoji="1" lang="ja-JP" altLang="en-US" dirty="0" smtClean="0"/>
              <a:t>ＰＩＳＡ等学力低下により廃棄</a:t>
            </a:r>
          </a:p>
          <a:p>
            <a:pPr lvl="1"/>
            <a:r>
              <a:rPr lang="ja-JP" altLang="en-US" dirty="0" smtClean="0"/>
              <a:t>総合的学習や体験学習の重視で残存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外国教育理解のむずかしさ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ＮＨＫのテレビ番組をめぐって</a:t>
            </a:r>
          </a:p>
          <a:p>
            <a:r>
              <a:rPr lang="ja-JP" altLang="en-US" dirty="0" smtClean="0"/>
              <a:t>むずかしさの理由</a:t>
            </a:r>
          </a:p>
          <a:p>
            <a:pPr lvl="1"/>
            <a:r>
              <a:rPr kumimoji="1" lang="ja-JP" altLang="en-US" dirty="0" smtClean="0"/>
              <a:t>経験に基づく判断の枠組み（集団主義）</a:t>
            </a:r>
          </a:p>
          <a:p>
            <a:pPr lvl="1"/>
            <a:r>
              <a:rPr lang="ja-JP" altLang="en-US" dirty="0" smtClean="0"/>
              <a:t>全体的理解ではなく、部分的理解（一斉授業）</a:t>
            </a:r>
          </a:p>
          <a:p>
            <a:pPr lvl="1"/>
            <a:r>
              <a:rPr kumimoji="1" lang="ja-JP" altLang="en-US" dirty="0" smtClean="0"/>
              <a:t>少ない情報（言葉）</a:t>
            </a:r>
          </a:p>
          <a:p>
            <a:pPr lvl="1"/>
            <a:r>
              <a:rPr lang="ja-JP" altLang="en-US" dirty="0" smtClean="0"/>
              <a:t>自分の文化も実は難しい（略奪）</a:t>
            </a:r>
          </a:p>
          <a:p>
            <a:pPr lvl="1"/>
            <a:r>
              <a:rPr lang="ja-JP" altLang="en-US" dirty="0" smtClean="0"/>
              <a:t>国民形成を主眼とした学校の発達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国際教育論・学は成立するか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国際社会との関連で改革・実践されるか</a:t>
            </a:r>
          </a:p>
          <a:p>
            <a:pPr lvl="1"/>
            <a:r>
              <a:rPr kumimoji="1" lang="ja-JP" altLang="en-US" dirty="0" smtClean="0"/>
              <a:t>ゆとり政策導入と軽減の理由</a:t>
            </a:r>
          </a:p>
          <a:p>
            <a:pPr lvl="1"/>
            <a:r>
              <a:rPr lang="ja-JP" altLang="en-US" dirty="0" smtClean="0"/>
              <a:t>日本の義務教育はいつ始まったか</a:t>
            </a:r>
          </a:p>
          <a:p>
            <a:pPr lvl="1"/>
            <a:r>
              <a:rPr kumimoji="1" lang="ja-JP" altLang="en-US" dirty="0" smtClean="0"/>
              <a:t>試験制度や知能テストの普及</a:t>
            </a:r>
          </a:p>
          <a:p>
            <a:r>
              <a:rPr lang="ja-JP" altLang="en-US" dirty="0" smtClean="0"/>
              <a:t>比較教育学から国際教育論（学）へ</a:t>
            </a:r>
          </a:p>
          <a:p>
            <a:r>
              <a:rPr lang="ja-JP" altLang="en-US" dirty="0" smtClean="0"/>
              <a:t>義務教育・大学制度・「国民」形成・人材選抜（試験制度）・労働力形成（マンパワー政策・キャリア形成）・リカレント教育</a:t>
            </a:r>
            <a:r>
              <a:rPr lang="en-US" altLang="ja-JP" dirty="0" smtClean="0"/>
              <a:t>etc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国際教育論の授業の目標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諸外国の教育を知る</a:t>
            </a:r>
            <a:r>
              <a:rPr lang="ja-JP" altLang="en-US" dirty="0"/>
              <a:t>こと</a:t>
            </a:r>
            <a:r>
              <a:rPr lang="ja-JP" altLang="en-US" dirty="0" smtClean="0"/>
              <a:t>に</a:t>
            </a:r>
            <a:r>
              <a:rPr lang="ja-JP" altLang="en-US" dirty="0"/>
              <a:t>よって</a:t>
            </a:r>
            <a:r>
              <a:rPr lang="ja-JP" altLang="en-US" dirty="0" smtClean="0"/>
              <a:t>、日本の教育を客観的に見つめる目を</a:t>
            </a:r>
            <a:r>
              <a:rPr lang="ja-JP" altLang="en-US" dirty="0"/>
              <a:t>養い</a:t>
            </a:r>
            <a:r>
              <a:rPr lang="ja-JP" altLang="en-US" dirty="0" smtClean="0"/>
              <a:t>、より合理的な教育のあり方を構想する力を培う。</a:t>
            </a:r>
          </a:p>
          <a:p>
            <a:r>
              <a:rPr kumimoji="1" lang="ja-JP" altLang="en-US" dirty="0"/>
              <a:t>単</a:t>
            </a:r>
            <a:r>
              <a:rPr kumimoji="1" lang="ja-JP" altLang="en-US" dirty="0" smtClean="0"/>
              <a:t>に教育</a:t>
            </a:r>
            <a:r>
              <a:rPr kumimoji="1" lang="ja-JP" altLang="en-US" dirty="0"/>
              <a:t>だけではなく</a:t>
            </a:r>
            <a:r>
              <a:rPr kumimoji="1" lang="ja-JP" altLang="en-US" dirty="0" smtClean="0"/>
              <a:t>、経験的事実と異なることを知ることによって、思考の柔軟性を獲得する。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授業の構成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先進国の教育の特質を考察する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アメリカ（自由主義）・北欧（平等主義）・オランダ（自由と平等の調和）</a:t>
            </a:r>
            <a:endParaRPr kumimoji="1" lang="ja-JP" altLang="en-US" dirty="0" smtClean="0"/>
          </a:p>
          <a:p>
            <a:r>
              <a:rPr lang="ja-JP" altLang="en-US" dirty="0" smtClean="0"/>
              <a:t>フリースクールの諸形態を考察する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シュタイナー教育・フレネ教育・サドベリバレイ教育・モンテッソーリ教育</a:t>
            </a:r>
          </a:p>
          <a:p>
            <a:r>
              <a:rPr lang="ja-JP" altLang="en-US" dirty="0" smtClean="0"/>
              <a:t>社会主義と</a:t>
            </a:r>
            <a:r>
              <a:rPr lang="ja-JP" altLang="en-US" dirty="0"/>
              <a:t>民族</a:t>
            </a:r>
            <a:r>
              <a:rPr lang="ja-JP" altLang="en-US" dirty="0" smtClean="0"/>
              <a:t>主義の教育</a:t>
            </a:r>
          </a:p>
          <a:p>
            <a:pPr>
              <a:buNone/>
            </a:pPr>
            <a:r>
              <a:rPr lang="ja-JP" altLang="en-US" dirty="0"/>
              <a:t>　　</a:t>
            </a:r>
            <a:r>
              <a:rPr lang="ja-JP" altLang="en-US" dirty="0" smtClean="0"/>
              <a:t>　社会主義教育の理論・イスラムとユダヤ</a:t>
            </a:r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成績評価とテキスト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人間科学大事典に執筆（５項目）</a:t>
            </a:r>
          </a:p>
          <a:p>
            <a:r>
              <a:rPr lang="ja-JP" altLang="en-US" dirty="0" smtClean="0"/>
              <a:t>平常点（授業参加）</a:t>
            </a:r>
          </a:p>
          <a:p>
            <a:endParaRPr kumimoji="1" lang="ja-JP" altLang="en-US" dirty="0"/>
          </a:p>
          <a:p>
            <a:r>
              <a:rPr lang="ja-JP" altLang="en-US" dirty="0" smtClean="0"/>
              <a:t>テキストは、</a:t>
            </a:r>
            <a:r>
              <a:rPr lang="en-US" altLang="ja-JP" dirty="0" smtClean="0">
                <a:hlinkClick r:id="rId2"/>
              </a:rPr>
              <a:t>http://www.asahi-net.or.jp/~fl5k-oot</a:t>
            </a:r>
            <a:r>
              <a:rPr lang="ja-JP" altLang="en-US" dirty="0" smtClean="0"/>
              <a:t>  にある。プリントアウトするか、あるいはファイルの形で必ずもってくる。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日本の教育の特質は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出し合ってみよう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立身出世主義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立身出世主義は戦前・戦後（ゆとり路線以前）の日本教育の特質</a:t>
            </a:r>
          </a:p>
          <a:p>
            <a:pPr>
              <a:buNone/>
            </a:pPr>
            <a:r>
              <a:rPr lang="ja-JP" altLang="en-US" dirty="0" smtClean="0"/>
              <a:t>　　　仰げば</a:t>
            </a:r>
            <a:r>
              <a:rPr lang="ja-JP" altLang="en-US" dirty="0" err="1" smtClean="0"/>
              <a:t>尊し</a:t>
            </a:r>
            <a:r>
              <a:rPr lang="ja-JP" altLang="en-US" dirty="0" smtClean="0"/>
              <a:t>・ふるさと</a:t>
            </a:r>
          </a:p>
          <a:p>
            <a:r>
              <a:rPr kumimoji="1" lang="ja-JP" altLang="en-US" dirty="0" smtClean="0"/>
              <a:t>戦後　その拡大と徹底　「村を育てる学力」と「村を捨てる学力」東井義雄　受験競争　国際的評価（初等中等教育の優秀さと高等教育の貧困）</a:t>
            </a:r>
          </a:p>
          <a:p>
            <a:r>
              <a:rPr lang="ja-JP" altLang="en-US" dirty="0" smtClean="0"/>
              <a:t>受験体制時の教育の特徴（テキスト）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仰げば</a:t>
            </a:r>
            <a:r>
              <a:rPr kumimoji="1" lang="ja-JP" altLang="en-US" dirty="0" err="1" smtClean="0"/>
              <a:t>尊し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あおげば　とうとし、わが師の恩。</a:t>
            </a:r>
            <a:br>
              <a:rPr lang="ja-JP" altLang="en-US" dirty="0" smtClean="0"/>
            </a:br>
            <a:r>
              <a:rPr lang="ja-JP" altLang="en-US" dirty="0" smtClean="0"/>
              <a:t>教（おしえ）の庭にも、はや　幾年（いくとせ）。</a:t>
            </a:r>
            <a:br>
              <a:rPr lang="ja-JP" altLang="en-US" dirty="0" smtClean="0"/>
            </a:br>
            <a:r>
              <a:rPr lang="ja-JP" altLang="en-US" dirty="0" smtClean="0"/>
              <a:t>思えば　いと疾（と）し、この年月（としつき）。</a:t>
            </a:r>
            <a:br>
              <a:rPr lang="ja-JP" altLang="en-US" dirty="0" smtClean="0"/>
            </a:br>
            <a:r>
              <a:rPr lang="ja-JP" altLang="en-US" dirty="0" smtClean="0"/>
              <a:t>今こそ　別れ</a:t>
            </a:r>
            <a:r>
              <a:rPr lang="ja-JP" altLang="en-US" dirty="0" err="1" smtClean="0"/>
              <a:t>め、</a:t>
            </a:r>
            <a:r>
              <a:rPr lang="ja-JP" altLang="en-US" dirty="0" smtClean="0"/>
              <a:t>いざさらば。</a:t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互（たがい）にむつみし、日ごろの恩。</a:t>
            </a:r>
            <a:br>
              <a:rPr lang="ja-JP" altLang="en-US" dirty="0" smtClean="0"/>
            </a:br>
            <a:r>
              <a:rPr lang="ja-JP" altLang="en-US" dirty="0" smtClean="0"/>
              <a:t>別</a:t>
            </a:r>
            <a:r>
              <a:rPr lang="ja-JP" altLang="en-US" dirty="0" err="1" smtClean="0"/>
              <a:t>るる</a:t>
            </a:r>
            <a:r>
              <a:rPr lang="ja-JP" altLang="en-US" dirty="0" smtClean="0"/>
              <a:t>後（のち）にも、やよ　忘るな。</a:t>
            </a:r>
            <a:br>
              <a:rPr lang="ja-JP" altLang="en-US" dirty="0" smtClean="0"/>
            </a:br>
            <a:r>
              <a:rPr lang="ja-JP" altLang="en-US" dirty="0" smtClean="0"/>
              <a:t>身をたて　名をあげ、やよ　はげめよ。</a:t>
            </a:r>
            <a:br>
              <a:rPr lang="ja-JP" altLang="en-US" dirty="0" smtClean="0"/>
            </a:br>
            <a:r>
              <a:rPr lang="ja-JP" altLang="en-US" dirty="0" smtClean="0"/>
              <a:t>今こそ　別れ</a:t>
            </a:r>
            <a:r>
              <a:rPr lang="ja-JP" altLang="en-US" dirty="0" err="1" smtClean="0"/>
              <a:t>め、</a:t>
            </a:r>
            <a:r>
              <a:rPr lang="ja-JP" altLang="en-US" dirty="0" smtClean="0"/>
              <a:t>いざさらば。</a:t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朝夕　馴（なれ）にし、まなびの窓。</a:t>
            </a:r>
            <a:br>
              <a:rPr lang="ja-JP" altLang="en-US" dirty="0" smtClean="0"/>
            </a:br>
            <a:r>
              <a:rPr lang="ja-JP" altLang="en-US" dirty="0" smtClean="0"/>
              <a:t>螢のともし火、積む白雪。</a:t>
            </a:r>
            <a:br>
              <a:rPr lang="ja-JP" altLang="en-US" dirty="0" smtClean="0"/>
            </a:br>
            <a:r>
              <a:rPr lang="ja-JP" altLang="en-US" dirty="0" err="1" smtClean="0"/>
              <a:t>忘るる</a:t>
            </a:r>
            <a:r>
              <a:rPr lang="ja-JP" altLang="en-US" dirty="0" smtClean="0"/>
              <a:t>　間（ま）ぞなき、ゆく年月。</a:t>
            </a:r>
            <a:br>
              <a:rPr lang="ja-JP" altLang="en-US" dirty="0" smtClean="0"/>
            </a:br>
            <a:r>
              <a:rPr lang="ja-JP" altLang="en-US" dirty="0" smtClean="0"/>
              <a:t>今こそ　別れ</a:t>
            </a:r>
            <a:r>
              <a:rPr lang="ja-JP" altLang="en-US" dirty="0" err="1" smtClean="0"/>
              <a:t>め、</a:t>
            </a:r>
            <a:r>
              <a:rPr lang="ja-JP" altLang="en-US" dirty="0" smtClean="0"/>
              <a:t>いざさらば。</a:t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349</Words>
  <Application>Microsoft Office PowerPoint</Application>
  <PresentationFormat>画面に合わせる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国際教育論１</vt:lpstr>
      <vt:lpstr>外国教育理解のむずかしさ</vt:lpstr>
      <vt:lpstr>国際教育論・学は成立するか</vt:lpstr>
      <vt:lpstr>国際教育論の授業の目標</vt:lpstr>
      <vt:lpstr>授業の構成</vt:lpstr>
      <vt:lpstr>成績評価とテキスト</vt:lpstr>
      <vt:lpstr>日本の教育の特質は</vt:lpstr>
      <vt:lpstr>立身出世主義</vt:lpstr>
      <vt:lpstr>仰げば尊し</vt:lpstr>
      <vt:lpstr>ふるさと</vt:lpstr>
      <vt:lpstr>ゆとり教育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国際教育論</dc:title>
  <dc:creator>wakei</dc:creator>
  <cp:lastModifiedBy>wakei</cp:lastModifiedBy>
  <cp:revision>30</cp:revision>
  <dcterms:created xsi:type="dcterms:W3CDTF">2011-09-21T11:27:53Z</dcterms:created>
  <dcterms:modified xsi:type="dcterms:W3CDTF">2014-04-06T13:27:39Z</dcterms:modified>
</cp:coreProperties>
</file>