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256" r:id="rId2"/>
    <p:sldId id="257" r:id="rId3"/>
    <p:sldId id="260" r:id="rId4"/>
    <p:sldId id="261" r:id="rId5"/>
    <p:sldId id="258" r:id="rId6"/>
    <p:sldId id="259"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0" d="100"/>
          <a:sy n="70" d="100"/>
        </p:scale>
        <p:origin x="78"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E7ABE-0BAA-4041-B354-1BA243695E19}" type="datetimeFigureOut">
              <a:rPr kumimoji="1" lang="en-US" altLang="ja-JP"/>
              <a:t>4/17/2015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117C9-B8A9-4DEE-8B1E-7F45B972D8E7}" type="slidenum">
              <a:rPr kumimoji="1" lang="en-US" altLang="ja-JP"/>
              <a:t>‹#›</a:t>
            </a:fld>
            <a:endParaRPr kumimoji="1" lang="ja-JP" altLang="en-US"/>
          </a:p>
        </p:txBody>
      </p:sp>
    </p:spTree>
    <p:extLst>
      <p:ext uri="{BB962C8B-B14F-4D97-AF65-F5344CB8AC3E}">
        <p14:creationId xmlns:p14="http://schemas.microsoft.com/office/powerpoint/2010/main" val="8968251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D3117C9-B8A9-4DEE-8B1E-7F45B972D8E7}" type="slidenum">
              <a:rPr kumimoji="1" lang="en-US" altLang="ja-JP"/>
              <a:t>1</a:t>
            </a:fld>
            <a:endParaRPr kumimoji="1" lang="ja-JP" altLang="en-US"/>
          </a:p>
        </p:txBody>
      </p:sp>
    </p:spTree>
    <p:extLst>
      <p:ext uri="{BB962C8B-B14F-4D97-AF65-F5344CB8AC3E}">
        <p14:creationId xmlns:p14="http://schemas.microsoft.com/office/powerpoint/2010/main" val="282153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D3117C9-B8A9-4DEE-8B1E-7F45B972D8E7}" type="slidenum">
              <a:rPr kumimoji="1" lang="en-US" altLang="ja-JP"/>
              <a:t>2</a:t>
            </a:fld>
            <a:endParaRPr kumimoji="1" lang="ja-JP" altLang="en-US"/>
          </a:p>
        </p:txBody>
      </p:sp>
    </p:spTree>
    <p:extLst>
      <p:ext uri="{BB962C8B-B14F-4D97-AF65-F5344CB8AC3E}">
        <p14:creationId xmlns:p14="http://schemas.microsoft.com/office/powerpoint/2010/main" val="2577390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D3117C9-B8A9-4DEE-8B1E-7F45B972D8E7}" type="slidenum">
              <a:rPr kumimoji="1" lang="en-US" altLang="ja-JP"/>
              <a:t>5</a:t>
            </a:fld>
            <a:endParaRPr kumimoji="1" lang="ja-JP" altLang="en-US"/>
          </a:p>
        </p:txBody>
      </p:sp>
    </p:spTree>
    <p:extLst>
      <p:ext uri="{BB962C8B-B14F-4D97-AF65-F5344CB8AC3E}">
        <p14:creationId xmlns:p14="http://schemas.microsoft.com/office/powerpoint/2010/main" val="352943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D3117C9-B8A9-4DEE-8B1E-7F45B972D8E7}" type="slidenum">
              <a:rPr kumimoji="1" lang="en-US" altLang="ja-JP"/>
              <a:t>6</a:t>
            </a:fld>
            <a:endParaRPr kumimoji="1" lang="ja-JP" altLang="en-US"/>
          </a:p>
        </p:txBody>
      </p:sp>
    </p:spTree>
    <p:extLst>
      <p:ext uri="{BB962C8B-B14F-4D97-AF65-F5344CB8AC3E}">
        <p14:creationId xmlns:p14="http://schemas.microsoft.com/office/powerpoint/2010/main" val="1447118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733225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70685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dirty="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669098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97051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584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7666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7" name="Date Placeholder 6"/>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26351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Date Placeholder 2"/>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318754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5692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14190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dirty="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dirty="0"/>
              <a:t>マスター テキストの書式設定</a:t>
            </a:r>
          </a:p>
        </p:txBody>
      </p:sp>
      <p:sp>
        <p:nvSpPr>
          <p:cNvPr id="5" name="Date Placeholder 4"/>
          <p:cNvSpPr>
            <a:spLocks noGrp="1"/>
          </p:cNvSpPr>
          <p:nvPr>
            <p:ph type="dt" sz="half" idx="10"/>
          </p:nvPr>
        </p:nvSpPr>
        <p:spPr/>
        <p:txBody>
          <a:bodyPr/>
          <a:lstStyle/>
          <a:p>
            <a:fld id="{0E02A643-9BB0-4E02-80B2-2C0A5E5D738E}" type="datetimeFigureOut">
              <a:rPr kumimoji="1" lang="ja-JP" altLang="en-US" smtClean="0"/>
              <a:t>2015/4/17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97769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A643-9BB0-4E02-80B2-2C0A5E5D738E}" type="datetimeFigureOut">
              <a:rPr kumimoji="1" lang="ja-JP" altLang="en-US" smtClean="0"/>
              <a:t>2015/4/17</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174295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a:latin typeface="ＭＳ Ｐゴシック"/>
                <a:ea typeface="ＭＳ Ｐゴシック"/>
              </a:rPr>
              <a:t>教育実習</a:t>
            </a:r>
          </a:p>
        </p:txBody>
      </p:sp>
      <p:sp>
        <p:nvSpPr>
          <p:cNvPr id="3" name="サブタイトル 2"/>
          <p:cNvSpPr>
            <a:spLocks noGrp="1"/>
          </p:cNvSpPr>
          <p:nvPr>
            <p:ph type="subTitle" idx="1"/>
          </p:nvPr>
        </p:nvSpPr>
        <p:spPr/>
        <p:txBody>
          <a:bodyPr/>
          <a:lstStyle/>
          <a:p>
            <a:r>
              <a:rPr kumimoji="1" lang="ja-JP" altLang="en-US">
                <a:latin typeface="ＭＳ Ｐゴシック"/>
                <a:ea typeface="ＭＳ Ｐゴシック"/>
              </a:rPr>
              <a:t>失敗せず、成功するために</a:t>
            </a:r>
          </a:p>
        </p:txBody>
      </p:sp>
    </p:spTree>
    <p:extLst>
      <p:ext uri="{BB962C8B-B14F-4D97-AF65-F5344CB8AC3E}">
        <p14:creationId xmlns:p14="http://schemas.microsoft.com/office/powerpoint/2010/main" val="2128380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latin typeface="ＭＳ Ｐゴシック"/>
                <a:ea typeface="ＭＳ Ｐゴシック"/>
              </a:rPr>
              <a:t>教育実習生の</a:t>
            </a:r>
            <a:r>
              <a:rPr kumimoji="1" lang="ja-JP" altLang="en-US" dirty="0" smtClean="0">
                <a:latin typeface="ＭＳ Ｐゴシック"/>
                <a:ea typeface="ＭＳ Ｐゴシック"/>
              </a:rPr>
              <a:t>立場　生徒にとっては教師</a:t>
            </a:r>
            <a:endParaRPr kumimoji="1" lang="ja-JP" altLang="en-US" dirty="0">
              <a:latin typeface="ＭＳ Ｐゴシック"/>
              <a:ea typeface="ＭＳ Ｐゴシック"/>
            </a:endParaRPr>
          </a:p>
        </p:txBody>
      </p:sp>
      <p:sp>
        <p:nvSpPr>
          <p:cNvPr id="3" name="コンテンツ プレースホルダー 2"/>
          <p:cNvSpPr>
            <a:spLocks noGrp="1"/>
          </p:cNvSpPr>
          <p:nvPr>
            <p:ph idx="1"/>
          </p:nvPr>
        </p:nvSpPr>
        <p:spPr/>
        <p:txBody>
          <a:bodyPr/>
          <a:lstStyle/>
          <a:p>
            <a:r>
              <a:rPr lang="ja-JP" altLang="en-US" sz="3200" dirty="0" smtClean="0">
                <a:latin typeface="ＭＳ Ｐゴシック"/>
                <a:ea typeface="ＭＳ Ｐゴシック"/>
              </a:rPr>
              <a:t>授業</a:t>
            </a:r>
            <a:r>
              <a:rPr lang="ja-JP" altLang="en-US" sz="3200" dirty="0">
                <a:latin typeface="ＭＳ Ｐゴシック"/>
                <a:ea typeface="ＭＳ Ｐゴシック"/>
              </a:rPr>
              <a:t>をしっかり責任をもって行なう</a:t>
            </a:r>
            <a:r>
              <a:rPr lang="ja-JP" altLang="en-US" sz="3200" dirty="0" smtClean="0">
                <a:latin typeface="ＭＳ Ｐゴシック"/>
                <a:ea typeface="ＭＳ Ｐゴシック"/>
              </a:rPr>
              <a:t>。</a:t>
            </a:r>
          </a:p>
          <a:p>
            <a:pPr lvl="1"/>
            <a:r>
              <a:rPr lang="ja-JP" altLang="en-US" dirty="0" smtClean="0">
                <a:latin typeface="ＭＳ Ｐゴシック"/>
                <a:ea typeface="ＭＳ Ｐゴシック"/>
              </a:rPr>
              <a:t>いいかげんな授業を</a:t>
            </a:r>
            <a:r>
              <a:rPr lang="ja-JP" altLang="en-US" dirty="0">
                <a:latin typeface="ＭＳ Ｐゴシック"/>
                <a:ea typeface="ＭＳ Ｐゴシック"/>
              </a:rPr>
              <a:t>したら</a:t>
            </a:r>
            <a:r>
              <a:rPr lang="ja-JP" altLang="en-US" dirty="0" smtClean="0">
                <a:latin typeface="ＭＳ Ｐゴシック"/>
                <a:ea typeface="ＭＳ Ｐゴシック"/>
              </a:rPr>
              <a:t>、生徒は被害者</a:t>
            </a:r>
          </a:p>
          <a:p>
            <a:pPr lvl="1"/>
            <a:r>
              <a:rPr lang="ja-JP" altLang="en-US" dirty="0" smtClean="0">
                <a:latin typeface="ＭＳ Ｐゴシック"/>
                <a:ea typeface="ＭＳ Ｐゴシック"/>
              </a:rPr>
              <a:t>実習生でも授業計画</a:t>
            </a:r>
            <a:r>
              <a:rPr lang="ja-JP" altLang="en-US" dirty="0">
                <a:latin typeface="ＭＳ Ｐゴシック"/>
                <a:ea typeface="ＭＳ Ｐゴシック"/>
              </a:rPr>
              <a:t>は</a:t>
            </a:r>
            <a:r>
              <a:rPr lang="ja-JP" altLang="en-US" dirty="0" smtClean="0">
                <a:latin typeface="ＭＳ Ｐゴシック"/>
                <a:ea typeface="ＭＳ Ｐゴシック"/>
              </a:rPr>
              <a:t>、年間計画の一環</a:t>
            </a:r>
          </a:p>
          <a:p>
            <a:pPr lvl="1"/>
            <a:r>
              <a:rPr lang="ja-JP" altLang="en-US" dirty="0" smtClean="0">
                <a:latin typeface="ＭＳ Ｐゴシック"/>
                <a:ea typeface="ＭＳ Ｐゴシック"/>
              </a:rPr>
              <a:t>授業案の作り方</a:t>
            </a:r>
            <a:r>
              <a:rPr lang="ja-JP" altLang="en-US" dirty="0">
                <a:latin typeface="ＭＳ Ｐゴシック"/>
                <a:ea typeface="ＭＳ Ｐゴシック"/>
              </a:rPr>
              <a:t>は</a:t>
            </a:r>
            <a:r>
              <a:rPr lang="ja-JP" altLang="en-US" dirty="0" smtClean="0">
                <a:latin typeface="ＭＳ Ｐゴシック"/>
                <a:ea typeface="ＭＳ Ｐゴシック"/>
              </a:rPr>
              <a:t>、学校や指導教諭の方針に</a:t>
            </a:r>
            <a:r>
              <a:rPr lang="ja-JP" altLang="en-US" dirty="0">
                <a:latin typeface="ＭＳ Ｐゴシック"/>
                <a:ea typeface="ＭＳ Ｐゴシック"/>
              </a:rPr>
              <a:t>従う</a:t>
            </a:r>
            <a:endParaRPr lang="ja-JP" altLang="en-US" dirty="0">
              <a:latin typeface="ＭＳ Ｐゴシック"/>
              <a:ea typeface="ＭＳ Ｐゴシック"/>
            </a:endParaRPr>
          </a:p>
          <a:p>
            <a:r>
              <a:rPr lang="ja-JP" altLang="en-US" sz="3200" dirty="0">
                <a:latin typeface="ＭＳ Ｐゴシック"/>
                <a:ea typeface="ＭＳ Ｐゴシック"/>
              </a:rPr>
              <a:t>教師に関する法的規定や学校のルールに従う</a:t>
            </a:r>
            <a:r>
              <a:rPr lang="ja-JP" altLang="en-US" sz="3200" dirty="0" smtClean="0">
                <a:latin typeface="ＭＳ Ｐゴシック"/>
                <a:ea typeface="ＭＳ Ｐゴシック"/>
              </a:rPr>
              <a:t>。</a:t>
            </a:r>
          </a:p>
          <a:p>
            <a:pPr lvl="1"/>
            <a:r>
              <a:rPr lang="ja-JP" altLang="en-US" dirty="0" smtClean="0">
                <a:latin typeface="ＭＳ Ｐゴシック"/>
                <a:ea typeface="ＭＳ Ｐゴシック"/>
              </a:rPr>
              <a:t>法的規定で</a:t>
            </a:r>
            <a:r>
              <a:rPr lang="ja-JP" altLang="en-US" dirty="0">
                <a:latin typeface="ＭＳ Ｐゴシック"/>
                <a:ea typeface="ＭＳ Ｐゴシック"/>
              </a:rPr>
              <a:t>特</a:t>
            </a:r>
            <a:r>
              <a:rPr lang="ja-JP" altLang="en-US" dirty="0" smtClean="0">
                <a:latin typeface="ＭＳ Ｐゴシック"/>
                <a:ea typeface="ＭＳ Ｐゴシック"/>
              </a:rPr>
              <a:t>に</a:t>
            </a:r>
            <a:r>
              <a:rPr lang="ja-JP" altLang="en-US" dirty="0">
                <a:latin typeface="ＭＳ Ｐゴシック"/>
                <a:ea typeface="ＭＳ Ｐゴシック"/>
              </a:rPr>
              <a:t>重要</a:t>
            </a:r>
            <a:r>
              <a:rPr lang="ja-JP" altLang="en-US" dirty="0" smtClean="0">
                <a:latin typeface="ＭＳ Ｐゴシック"/>
                <a:ea typeface="ＭＳ Ｐゴシック"/>
              </a:rPr>
              <a:t>な</a:t>
            </a:r>
            <a:r>
              <a:rPr lang="ja-JP" altLang="en-US" dirty="0">
                <a:latin typeface="ＭＳ Ｐゴシック"/>
                <a:ea typeface="ＭＳ Ｐゴシック"/>
              </a:rPr>
              <a:t>のは</a:t>
            </a:r>
            <a:r>
              <a:rPr lang="ja-JP" altLang="en-US" dirty="0" smtClean="0">
                <a:latin typeface="ＭＳ Ｐゴシック"/>
                <a:ea typeface="ＭＳ Ｐゴシック"/>
              </a:rPr>
              <a:t>「守秘義務」</a:t>
            </a:r>
          </a:p>
          <a:p>
            <a:pPr lvl="1"/>
            <a:r>
              <a:rPr lang="ja-JP" altLang="en-US" dirty="0" smtClean="0">
                <a:latin typeface="ＭＳ Ｐゴシック"/>
                <a:ea typeface="ＭＳ Ｐゴシック"/>
              </a:rPr>
              <a:t>実習生に求められる</a:t>
            </a:r>
            <a:r>
              <a:rPr lang="ja-JP" altLang="en-US" dirty="0">
                <a:latin typeface="ＭＳ Ｐゴシック"/>
                <a:ea typeface="ＭＳ Ｐゴシック"/>
              </a:rPr>
              <a:t>ルール</a:t>
            </a:r>
            <a:r>
              <a:rPr lang="ja-JP" altLang="en-US" dirty="0" smtClean="0">
                <a:latin typeface="ＭＳ Ｐゴシック"/>
                <a:ea typeface="ＭＳ Ｐゴシック"/>
              </a:rPr>
              <a:t>・生活規範は学校ごとに違うので、最初に説明で正確に理解すること。それに従って、「教師」として責任をもった行動</a:t>
            </a:r>
            <a:endParaRPr lang="ja-JP" altLang="en-US" dirty="0">
              <a:latin typeface="ＭＳ Ｐゴシック"/>
              <a:ea typeface="ＭＳ Ｐゴシック"/>
            </a:endParaRPr>
          </a:p>
          <a:p>
            <a:r>
              <a:rPr lang="ja-JP" altLang="en-US" sz="3200" dirty="0">
                <a:latin typeface="ＭＳ Ｐゴシック"/>
                <a:ea typeface="ＭＳ Ｐゴシック"/>
              </a:rPr>
              <a:t>生活指導にも責任をもつ</a:t>
            </a:r>
            <a:r>
              <a:rPr lang="ja-JP" altLang="en-US" sz="3200" dirty="0" smtClean="0">
                <a:latin typeface="ＭＳ Ｐゴシック"/>
                <a:ea typeface="ＭＳ Ｐゴシック"/>
              </a:rPr>
              <a:t>。</a:t>
            </a:r>
            <a:endParaRPr lang="ja-JP" altLang="en-US" sz="3200" dirty="0">
              <a:latin typeface="ＭＳ Ｐゴシック"/>
              <a:ea typeface="ＭＳ Ｐゴシック"/>
            </a:endParaRPr>
          </a:p>
        </p:txBody>
      </p:sp>
    </p:spTree>
    <p:extLst>
      <p:ext uri="{BB962C8B-B14F-4D97-AF65-F5344CB8AC3E}">
        <p14:creationId xmlns:p14="http://schemas.microsoft.com/office/powerpoint/2010/main" val="340251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教育実習生の立場　学校にとっては「学生」</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200" dirty="0" smtClean="0">
                <a:solidFill>
                  <a:prstClr val="black"/>
                </a:solidFill>
                <a:latin typeface="ＭＳ Ｐゴシック"/>
                <a:ea typeface="ＭＳ Ｐゴシック"/>
              </a:rPr>
              <a:t>自分</a:t>
            </a:r>
            <a:r>
              <a:rPr lang="ja-JP" altLang="en-US" sz="3200" dirty="0">
                <a:solidFill>
                  <a:prstClr val="black"/>
                </a:solidFill>
                <a:latin typeface="ＭＳ Ｐゴシック"/>
                <a:ea typeface="ＭＳ Ｐゴシック"/>
              </a:rPr>
              <a:t>の価値観で行動せず、学校の指示に従う</a:t>
            </a:r>
            <a:r>
              <a:rPr lang="ja-JP" altLang="en-US" sz="3200" dirty="0" smtClean="0">
                <a:solidFill>
                  <a:prstClr val="black"/>
                </a:solidFill>
                <a:latin typeface="ＭＳ Ｐゴシック"/>
                <a:ea typeface="ＭＳ Ｐゴシック"/>
              </a:rPr>
              <a:t>。</a:t>
            </a:r>
          </a:p>
          <a:p>
            <a:pPr lvl="1"/>
            <a:r>
              <a:rPr lang="ja-JP" altLang="en-US" dirty="0" smtClean="0">
                <a:solidFill>
                  <a:prstClr val="black"/>
                </a:solidFill>
                <a:latin typeface="ＭＳ Ｐゴシック"/>
                <a:ea typeface="ＭＳ Ｐゴシック"/>
              </a:rPr>
              <a:t>学校の方針</a:t>
            </a:r>
            <a:r>
              <a:rPr lang="ja-JP" altLang="en-US" dirty="0">
                <a:solidFill>
                  <a:prstClr val="black"/>
                </a:solidFill>
                <a:latin typeface="ＭＳ Ｐゴシック"/>
                <a:ea typeface="ＭＳ Ｐゴシック"/>
              </a:rPr>
              <a:t>が</a:t>
            </a:r>
            <a:r>
              <a:rPr lang="ja-JP" altLang="en-US" dirty="0" smtClean="0">
                <a:solidFill>
                  <a:prstClr val="black"/>
                </a:solidFill>
                <a:latin typeface="ＭＳ Ｐゴシック"/>
                <a:ea typeface="ＭＳ Ｐゴシック"/>
              </a:rPr>
              <a:t>、自分の教育的信念と異なる</a:t>
            </a:r>
            <a:r>
              <a:rPr lang="ja-JP" altLang="en-US" dirty="0">
                <a:solidFill>
                  <a:prstClr val="black"/>
                </a:solidFill>
                <a:latin typeface="ＭＳ Ｐゴシック"/>
                <a:ea typeface="ＭＳ Ｐゴシック"/>
              </a:rPr>
              <a:t>ことがある</a:t>
            </a:r>
            <a:r>
              <a:rPr lang="ja-JP" altLang="en-US" dirty="0" smtClean="0">
                <a:solidFill>
                  <a:prstClr val="black"/>
                </a:solidFill>
                <a:latin typeface="ＭＳ Ｐゴシック"/>
                <a:ea typeface="ＭＳ Ｐゴシック"/>
              </a:rPr>
              <a:t>。</a:t>
            </a:r>
          </a:p>
          <a:p>
            <a:pPr lvl="1"/>
            <a:r>
              <a:rPr lang="ja-JP" altLang="en-US" dirty="0" smtClean="0">
                <a:solidFill>
                  <a:prstClr val="black"/>
                </a:solidFill>
                <a:latin typeface="ＭＳ Ｐゴシック"/>
                <a:ea typeface="ＭＳ Ｐゴシック"/>
              </a:rPr>
              <a:t>教師なら、信念を主張し、学校の方針を変えるように努力することは好ましい。しかし、「学生」であるので、学校の方針を変えることは「できない」。「できない」ことをしてはいけない。</a:t>
            </a:r>
          </a:p>
          <a:p>
            <a:pPr lvl="1"/>
            <a:r>
              <a:rPr lang="ja-JP" altLang="en-US" dirty="0" smtClean="0">
                <a:solidFill>
                  <a:prstClr val="black"/>
                </a:solidFill>
                <a:latin typeface="ＭＳ Ｐゴシック"/>
                <a:ea typeface="ＭＳ Ｐゴシック"/>
              </a:rPr>
              <a:t>学校の方針</a:t>
            </a:r>
            <a:r>
              <a:rPr lang="ja-JP" altLang="en-US" dirty="0">
                <a:solidFill>
                  <a:prstClr val="black"/>
                </a:solidFill>
                <a:latin typeface="ＭＳ Ｐゴシック"/>
                <a:ea typeface="ＭＳ Ｐゴシック"/>
              </a:rPr>
              <a:t>には</a:t>
            </a:r>
            <a:r>
              <a:rPr lang="ja-JP" altLang="en-US" dirty="0" smtClean="0">
                <a:solidFill>
                  <a:prstClr val="black"/>
                </a:solidFill>
                <a:latin typeface="ＭＳ Ｐゴシック"/>
                <a:ea typeface="ＭＳ Ｐゴシック"/>
              </a:rPr>
              <a:t>、行動上無条件に</a:t>
            </a:r>
            <a:r>
              <a:rPr lang="ja-JP" altLang="en-US" dirty="0">
                <a:solidFill>
                  <a:prstClr val="black"/>
                </a:solidFill>
                <a:latin typeface="ＭＳ Ｐゴシック"/>
                <a:ea typeface="ＭＳ Ｐゴシック"/>
              </a:rPr>
              <a:t>従う</a:t>
            </a:r>
            <a:r>
              <a:rPr lang="ja-JP" altLang="en-US" dirty="0" smtClean="0">
                <a:solidFill>
                  <a:prstClr val="black"/>
                </a:solidFill>
                <a:latin typeface="ＭＳ Ｐゴシック"/>
                <a:ea typeface="ＭＳ Ｐゴシック"/>
              </a:rPr>
              <a:t>。</a:t>
            </a:r>
          </a:p>
          <a:p>
            <a:pPr lvl="1"/>
            <a:r>
              <a:rPr lang="ja-JP" altLang="en-US" dirty="0">
                <a:solidFill>
                  <a:prstClr val="black"/>
                </a:solidFill>
                <a:latin typeface="ＭＳ Ｐゴシック"/>
                <a:ea typeface="ＭＳ Ｐゴシック"/>
              </a:rPr>
              <a:t>内心</a:t>
            </a:r>
            <a:r>
              <a:rPr lang="ja-JP" altLang="en-US" dirty="0" smtClean="0">
                <a:solidFill>
                  <a:prstClr val="black"/>
                </a:solidFill>
                <a:latin typeface="ＭＳ Ｐゴシック"/>
                <a:ea typeface="ＭＳ Ｐゴシック"/>
              </a:rPr>
              <a:t>、批判精神をもつことはかまわない。</a:t>
            </a:r>
            <a:endParaRPr lang="ja-JP" altLang="en-US" dirty="0">
              <a:solidFill>
                <a:prstClr val="black"/>
              </a:solidFill>
              <a:latin typeface="ＭＳ Ｐゴシック"/>
              <a:ea typeface="ＭＳ Ｐゴシック"/>
            </a:endParaRPr>
          </a:p>
          <a:p>
            <a:pPr lvl="1"/>
            <a:r>
              <a:rPr lang="ja-JP" altLang="en-US" dirty="0">
                <a:solidFill>
                  <a:prstClr val="black"/>
                </a:solidFill>
                <a:latin typeface="ＭＳ Ｐゴシック"/>
                <a:ea typeface="ＭＳ Ｐゴシック"/>
              </a:rPr>
              <a:t>教師たちの指示や要請に最大限協力する。</a:t>
            </a:r>
          </a:p>
          <a:p>
            <a:r>
              <a:rPr lang="ja-JP" altLang="en-US" sz="3200" dirty="0">
                <a:solidFill>
                  <a:prstClr val="black"/>
                </a:solidFill>
                <a:latin typeface="ＭＳ Ｐゴシック"/>
                <a:ea typeface="ＭＳ Ｐゴシック"/>
              </a:rPr>
              <a:t>授業等についてわからないところは質問する。</a:t>
            </a:r>
          </a:p>
          <a:p>
            <a:endParaRPr kumimoji="1" lang="ja-JP" altLang="en-US" dirty="0"/>
          </a:p>
        </p:txBody>
      </p:sp>
    </p:spTree>
    <p:extLst>
      <p:ext uri="{BB962C8B-B14F-4D97-AF65-F5344CB8AC3E}">
        <p14:creationId xmlns:p14="http://schemas.microsoft.com/office/powerpoint/2010/main" val="1809903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授業準備のために</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授業準備をできるだけ早く開始し、時間を惜しんで準備に取りくむ。</a:t>
            </a:r>
          </a:p>
          <a:p>
            <a:r>
              <a:rPr lang="ja-JP" altLang="en-US" dirty="0" smtClean="0"/>
              <a:t>料理に例える</a:t>
            </a:r>
            <a:r>
              <a:rPr lang="ja-JP" altLang="en-US" dirty="0"/>
              <a:t>なら</a:t>
            </a:r>
            <a:r>
              <a:rPr lang="ja-JP" altLang="en-US" dirty="0" smtClean="0"/>
              <a:t>、授業準備</a:t>
            </a:r>
            <a:r>
              <a:rPr lang="ja-JP" altLang="en-US" dirty="0"/>
              <a:t>は</a:t>
            </a:r>
            <a:r>
              <a:rPr lang="ja-JP" altLang="en-US" dirty="0" smtClean="0"/>
              <a:t>「料理をつくること」であり、授業が「料理を提供すること」にあたる。</a:t>
            </a:r>
          </a:p>
          <a:p>
            <a:r>
              <a:rPr kumimoji="1" lang="ja-JP" altLang="en-US" dirty="0" smtClean="0"/>
              <a:t>材料を集める</a:t>
            </a:r>
            <a:r>
              <a:rPr kumimoji="1" lang="ja-JP" altLang="en-US" dirty="0"/>
              <a:t>ことを</a:t>
            </a:r>
            <a:r>
              <a:rPr kumimoji="1" lang="ja-JP" altLang="en-US" dirty="0" smtClean="0"/>
              <a:t>「授業準備」と考えるのは間違い。</a:t>
            </a:r>
          </a:p>
          <a:p>
            <a:pPr lvl="1"/>
            <a:r>
              <a:rPr lang="ja-JP" altLang="en-US" dirty="0" smtClean="0"/>
              <a:t>「実地研究」のレポート。最大の不十分点＝生徒とのやり取りの貧しさ。</a:t>
            </a:r>
          </a:p>
          <a:p>
            <a:pPr lvl="1"/>
            <a:r>
              <a:rPr kumimoji="1" lang="ja-JP" altLang="en-US" dirty="0" smtClean="0"/>
              <a:t>準備の</a:t>
            </a:r>
            <a:r>
              <a:rPr kumimoji="1" lang="ja-JP" altLang="en-US" dirty="0"/>
              <a:t>なかで</a:t>
            </a:r>
            <a:r>
              <a:rPr kumimoji="1" lang="ja-JP" altLang="en-US" dirty="0" smtClean="0"/>
              <a:t>、</a:t>
            </a:r>
            <a:r>
              <a:rPr kumimoji="1" lang="ja-JP" altLang="en-US" dirty="0"/>
              <a:t>別途</a:t>
            </a:r>
            <a:r>
              <a:rPr kumimoji="1" lang="ja-JP" altLang="en-US" dirty="0" smtClean="0"/>
              <a:t>「問答想定集」（５０分の）を作成するくらいの準備が必要</a:t>
            </a:r>
          </a:p>
          <a:p>
            <a:r>
              <a:rPr lang="ja-JP" altLang="en-US" dirty="0" smtClean="0"/>
              <a:t>理解に必要な提示材料（早川先生のいうモノ教材）をできるだけ準備する。</a:t>
            </a:r>
          </a:p>
          <a:p>
            <a:r>
              <a:rPr kumimoji="1" lang="ja-JP" altLang="en-US" dirty="0" smtClean="0"/>
              <a:t>教科書の文章の</a:t>
            </a:r>
            <a:r>
              <a:rPr kumimoji="1" lang="ja-JP" altLang="en-US" dirty="0"/>
              <a:t>すべて</a:t>
            </a:r>
            <a:r>
              <a:rPr kumimoji="1" lang="ja-JP" altLang="en-US" dirty="0" smtClean="0"/>
              <a:t>の単語</a:t>
            </a:r>
            <a:r>
              <a:rPr kumimoji="1" lang="ja-JP" altLang="en-US" dirty="0"/>
              <a:t>を</a:t>
            </a:r>
            <a:r>
              <a:rPr kumimoji="1" lang="ja-JP" altLang="en-US" dirty="0" smtClean="0"/>
              <a:t>「質問」されたときの「回答」を準備</a:t>
            </a:r>
            <a:endParaRPr kumimoji="1" lang="ja-JP" altLang="en-US" dirty="0"/>
          </a:p>
        </p:txBody>
      </p:sp>
    </p:spTree>
    <p:extLst>
      <p:ext uri="{BB962C8B-B14F-4D97-AF65-F5344CB8AC3E}">
        <p14:creationId xmlns:p14="http://schemas.microsoft.com/office/powerpoint/2010/main" val="327950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Ｐゴシック"/>
                <a:ea typeface="ＭＳ Ｐゴシック"/>
              </a:rPr>
              <a:t>生徒とのよい関係をもつために</a:t>
            </a:r>
            <a:endParaRPr kumimoji="1" lang="ja-JP" altLang="en-US" dirty="0">
              <a:latin typeface="ＭＳ Ｐゴシック"/>
              <a:ea typeface="ＭＳ Ｐゴシック"/>
            </a:endParaRPr>
          </a:p>
        </p:txBody>
      </p:sp>
      <p:sp>
        <p:nvSpPr>
          <p:cNvPr id="3" name="コンテンツ プレースホルダー 2"/>
          <p:cNvSpPr>
            <a:spLocks noGrp="1"/>
          </p:cNvSpPr>
          <p:nvPr>
            <p:ph idx="1"/>
          </p:nvPr>
        </p:nvSpPr>
        <p:spPr/>
        <p:txBody>
          <a:bodyPr/>
          <a:lstStyle/>
          <a:p>
            <a:r>
              <a:rPr kumimoji="1" lang="ja-JP" altLang="en-US" dirty="0">
                <a:latin typeface="ＭＳ Ｐゴシック"/>
                <a:ea typeface="ＭＳ Ｐゴシック"/>
              </a:rPr>
              <a:t>自分から生徒に声かけをする。</a:t>
            </a:r>
          </a:p>
          <a:p>
            <a:r>
              <a:rPr kumimoji="1" lang="ja-JP" altLang="en-US" dirty="0">
                <a:latin typeface="ＭＳ Ｐゴシック"/>
                <a:ea typeface="ＭＳ Ｐゴシック"/>
              </a:rPr>
              <a:t>生徒の名前を早急かつ広範に記憶し、示す</a:t>
            </a:r>
            <a:r>
              <a:rPr kumimoji="1" lang="ja-JP" altLang="en-US" dirty="0" smtClean="0">
                <a:latin typeface="ＭＳ Ｐゴシック"/>
                <a:ea typeface="ＭＳ Ｐゴシック"/>
              </a:rPr>
              <a:t>。（可能なら写真付き名簿を借りて覚える）</a:t>
            </a:r>
            <a:endParaRPr kumimoji="1" lang="ja-JP" altLang="en-US" dirty="0">
              <a:latin typeface="ＭＳ Ｐゴシック"/>
              <a:ea typeface="ＭＳ Ｐゴシック"/>
            </a:endParaRPr>
          </a:p>
          <a:p>
            <a:r>
              <a:rPr kumimoji="1" lang="ja-JP" altLang="en-US" dirty="0">
                <a:latin typeface="ＭＳ Ｐゴシック"/>
                <a:ea typeface="ＭＳ Ｐゴシック"/>
              </a:rPr>
              <a:t>制限されない限り、部活を一緒にやったり、可能なら指導する。（授業準備を優先させるため、指導教諭から制限されることがある。</a:t>
            </a:r>
            <a:r>
              <a:rPr kumimoji="1" lang="ja-JP" altLang="en-US" dirty="0" smtClean="0">
                <a:latin typeface="ＭＳ Ｐゴシック"/>
                <a:ea typeface="ＭＳ Ｐゴシック"/>
              </a:rPr>
              <a:t>）</a:t>
            </a:r>
          </a:p>
          <a:p>
            <a:pPr lvl="1"/>
            <a:r>
              <a:rPr lang="ja-JP" altLang="en-US" dirty="0" smtClean="0">
                <a:latin typeface="ＭＳ Ｐゴシック"/>
                <a:ea typeface="ＭＳ Ｐゴシック"/>
              </a:rPr>
              <a:t>部活で</a:t>
            </a:r>
            <a:r>
              <a:rPr lang="ja-JP" altLang="en-US" dirty="0">
                <a:latin typeface="ＭＳ Ｐゴシック"/>
                <a:ea typeface="ＭＳ Ｐゴシック"/>
              </a:rPr>
              <a:t>親しく</a:t>
            </a:r>
            <a:r>
              <a:rPr lang="ja-JP" altLang="en-US" dirty="0" smtClean="0">
                <a:latin typeface="ＭＳ Ｐゴシック"/>
                <a:ea typeface="ＭＳ Ｐゴシック"/>
              </a:rPr>
              <a:t>なる</a:t>
            </a:r>
            <a:r>
              <a:rPr lang="ja-JP" altLang="en-US" dirty="0">
                <a:latin typeface="ＭＳ Ｐゴシック"/>
                <a:ea typeface="ＭＳ Ｐゴシック"/>
              </a:rPr>
              <a:t>と</a:t>
            </a:r>
            <a:r>
              <a:rPr lang="ja-JP" altLang="en-US" dirty="0" smtClean="0">
                <a:latin typeface="ＭＳ Ｐゴシック"/>
                <a:ea typeface="ＭＳ Ｐゴシック"/>
              </a:rPr>
              <a:t>、授業で協力</a:t>
            </a:r>
            <a:r>
              <a:rPr lang="ja-JP" altLang="en-US" dirty="0">
                <a:latin typeface="ＭＳ Ｐゴシック"/>
                <a:ea typeface="ＭＳ Ｐゴシック"/>
              </a:rPr>
              <a:t>してくれる</a:t>
            </a:r>
            <a:endParaRPr kumimoji="1" lang="ja-JP" altLang="en-US" dirty="0">
              <a:latin typeface="ＭＳ Ｐゴシック"/>
              <a:ea typeface="ＭＳ Ｐゴシック"/>
            </a:endParaRPr>
          </a:p>
          <a:p>
            <a:r>
              <a:rPr kumimoji="1" lang="ja-JP" altLang="en-US" dirty="0">
                <a:latin typeface="ＭＳ Ｐゴシック"/>
                <a:ea typeface="ＭＳ Ｐゴシック"/>
              </a:rPr>
              <a:t>問題視されている生徒には、逆に積極的に声をかける。</a:t>
            </a:r>
          </a:p>
        </p:txBody>
      </p:sp>
    </p:spTree>
    <p:extLst>
      <p:ext uri="{BB962C8B-B14F-4D97-AF65-F5344CB8AC3E}">
        <p14:creationId xmlns:p14="http://schemas.microsoft.com/office/powerpoint/2010/main" val="424628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Ｐゴシック"/>
                <a:ea typeface="ＭＳ Ｐゴシック"/>
              </a:rPr>
              <a:t>学校</a:t>
            </a:r>
            <a:r>
              <a:rPr lang="ja-JP" altLang="en-US" dirty="0" smtClean="0">
                <a:latin typeface="ＭＳ Ｐゴシック"/>
                <a:ea typeface="ＭＳ Ｐゴシック"/>
              </a:rPr>
              <a:t>・教師とのよい関係をもつ</a:t>
            </a:r>
            <a:endParaRPr kumimoji="1" lang="ja-JP" altLang="en-US" dirty="0">
              <a:latin typeface="ＭＳ Ｐゴシック"/>
              <a:ea typeface="ＭＳ Ｐゴシック"/>
            </a:endParaRPr>
          </a:p>
        </p:txBody>
      </p:sp>
      <p:sp>
        <p:nvSpPr>
          <p:cNvPr id="3" name="コンテンツ プレースホルダー 2"/>
          <p:cNvSpPr>
            <a:spLocks noGrp="1"/>
          </p:cNvSpPr>
          <p:nvPr>
            <p:ph idx="1"/>
          </p:nvPr>
        </p:nvSpPr>
        <p:spPr/>
        <p:txBody>
          <a:bodyPr/>
          <a:lstStyle/>
          <a:p>
            <a:r>
              <a:rPr kumimoji="1" lang="ja-JP" altLang="en-US" dirty="0" smtClean="0"/>
              <a:t>近年、指導教諭との関係悪化の例が散見される</a:t>
            </a:r>
          </a:p>
          <a:p>
            <a:r>
              <a:rPr lang="ja-JP" altLang="en-US" dirty="0" smtClean="0"/>
              <a:t>常識をわきまえること（挨拶・礼儀はもちろん、指導をきちんとこなす、仕事を確実にやる等々）</a:t>
            </a:r>
          </a:p>
          <a:p>
            <a:r>
              <a:rPr kumimoji="1" lang="ja-JP" altLang="en-US" dirty="0"/>
              <a:t>何</a:t>
            </a:r>
            <a:r>
              <a:rPr kumimoji="1" lang="ja-JP" altLang="en-US" dirty="0" smtClean="0"/>
              <a:t>か自分に問題</a:t>
            </a:r>
            <a:r>
              <a:rPr kumimoji="1" lang="ja-JP" altLang="en-US" dirty="0"/>
              <a:t>が</a:t>
            </a:r>
            <a:r>
              <a:rPr kumimoji="1" lang="ja-JP" altLang="en-US" dirty="0" smtClean="0"/>
              <a:t>ある場合</a:t>
            </a:r>
            <a:r>
              <a:rPr kumimoji="1" lang="ja-JP" altLang="en-US" dirty="0"/>
              <a:t>には</a:t>
            </a:r>
            <a:r>
              <a:rPr kumimoji="1" lang="ja-JP" altLang="en-US" dirty="0" smtClean="0"/>
              <a:t>、事前にゼミの先生等に相談し、どのように学校側に伝えるか、了解をとることが望ましい。学校の指導教諭には、理解してもらっておいたほうが、一般的にはよい。</a:t>
            </a:r>
          </a:p>
          <a:p>
            <a:r>
              <a:rPr lang="ja-JP" altLang="en-US" dirty="0" smtClean="0"/>
              <a:t>自分</a:t>
            </a:r>
            <a:r>
              <a:rPr lang="ja-JP" altLang="en-US" dirty="0"/>
              <a:t>から</a:t>
            </a:r>
            <a:r>
              <a:rPr lang="ja-JP" altLang="en-US" dirty="0" smtClean="0"/>
              <a:t>の説明はきちんと</a:t>
            </a:r>
            <a:r>
              <a:rPr lang="ja-JP" altLang="en-US" dirty="0"/>
              <a:t>行い</a:t>
            </a:r>
            <a:r>
              <a:rPr lang="ja-JP" altLang="en-US" dirty="0" smtClean="0"/>
              <a:t>、学校から受けた説明は正確に理解すること。わからないことは、確認する。</a:t>
            </a:r>
            <a:endParaRPr kumimoji="1" lang="ja-JP" altLang="en-US" dirty="0"/>
          </a:p>
        </p:txBody>
      </p:sp>
    </p:spTree>
    <p:extLst>
      <p:ext uri="{BB962C8B-B14F-4D97-AF65-F5344CB8AC3E}">
        <p14:creationId xmlns:p14="http://schemas.microsoft.com/office/powerpoint/2010/main" val="149490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トラブル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近年</a:t>
            </a:r>
          </a:p>
          <a:p>
            <a:pPr lvl="1"/>
            <a:r>
              <a:rPr kumimoji="1" lang="ja-JP" altLang="en-US" dirty="0" smtClean="0"/>
              <a:t>パソコン　ウィルス感染</a:t>
            </a:r>
          </a:p>
          <a:p>
            <a:pPr lvl="1"/>
            <a:r>
              <a:rPr lang="ja-JP" altLang="en-US" dirty="0" smtClean="0"/>
              <a:t>途中放棄</a:t>
            </a:r>
          </a:p>
          <a:p>
            <a:pPr lvl="1"/>
            <a:r>
              <a:rPr kumimoji="1" lang="ja-JP" altLang="en-US" dirty="0" smtClean="0"/>
              <a:t>指導教諭</a:t>
            </a:r>
            <a:r>
              <a:rPr kumimoji="1" lang="ja-JP" altLang="en-US" dirty="0"/>
              <a:t>と</a:t>
            </a:r>
            <a:r>
              <a:rPr kumimoji="1" lang="ja-JP" altLang="en-US" dirty="0" smtClean="0"/>
              <a:t>の</a:t>
            </a:r>
            <a:r>
              <a:rPr kumimoji="1" lang="ja-JP" altLang="en-US" dirty="0"/>
              <a:t>極端</a:t>
            </a:r>
            <a:r>
              <a:rPr kumimoji="1" lang="ja-JP" altLang="en-US" dirty="0" smtClean="0"/>
              <a:t>な関係悪化</a:t>
            </a:r>
          </a:p>
          <a:p>
            <a:r>
              <a:rPr lang="ja-JP" altLang="en-US" dirty="0" smtClean="0"/>
              <a:t>以前</a:t>
            </a:r>
          </a:p>
          <a:p>
            <a:pPr lvl="1"/>
            <a:r>
              <a:rPr kumimoji="1" lang="ja-JP" altLang="en-US" dirty="0" smtClean="0"/>
              <a:t>生徒</a:t>
            </a:r>
            <a:r>
              <a:rPr kumimoji="1" lang="ja-JP" altLang="en-US" dirty="0"/>
              <a:t>と</a:t>
            </a:r>
            <a:r>
              <a:rPr kumimoji="1" lang="ja-JP" altLang="en-US" dirty="0" smtClean="0"/>
              <a:t>の</a:t>
            </a:r>
            <a:r>
              <a:rPr kumimoji="1" lang="ja-JP" altLang="en-US" dirty="0"/>
              <a:t>好ましく</a:t>
            </a:r>
            <a:r>
              <a:rPr kumimoji="1" lang="ja-JP" altLang="en-US" dirty="0" smtClean="0"/>
              <a:t>ない関係</a:t>
            </a:r>
          </a:p>
          <a:p>
            <a:r>
              <a:rPr lang="ja-JP" altLang="en-US" dirty="0" smtClean="0"/>
              <a:t>ありうる事態</a:t>
            </a:r>
          </a:p>
          <a:p>
            <a:pPr lvl="1"/>
            <a:r>
              <a:rPr kumimoji="1" lang="ja-JP" altLang="en-US" dirty="0" smtClean="0"/>
              <a:t>指導教諭等</a:t>
            </a:r>
            <a:r>
              <a:rPr kumimoji="1" lang="ja-JP" altLang="en-US" dirty="0"/>
              <a:t>から</a:t>
            </a:r>
            <a:r>
              <a:rPr kumimoji="1" lang="ja-JP" altLang="en-US" dirty="0" smtClean="0"/>
              <a:t>の</a:t>
            </a:r>
            <a:r>
              <a:rPr kumimoji="1" lang="ja-JP" altLang="en-US" dirty="0"/>
              <a:t>好ましく</a:t>
            </a:r>
            <a:r>
              <a:rPr kumimoji="1" lang="ja-JP" altLang="en-US" dirty="0" smtClean="0"/>
              <a:t>ない関係を求められる（教育学会では課題に）</a:t>
            </a:r>
          </a:p>
          <a:p>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332872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トラブル対応</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実習にでる前に、ゼミの先生、あるいは、他に信頼して相談できる先生と実習中に何かトラブルがあったときには、相談すること、その方法を確認しておくこと（教師にも伝えてある）</a:t>
            </a:r>
          </a:p>
          <a:p>
            <a:r>
              <a:rPr lang="ja-JP" altLang="en-US" dirty="0" smtClean="0"/>
              <a:t>困った</a:t>
            </a:r>
            <a:r>
              <a:rPr lang="ja-JP" altLang="en-US" dirty="0"/>
              <a:t>こと</a:t>
            </a:r>
            <a:r>
              <a:rPr lang="ja-JP" altLang="en-US" dirty="0" smtClean="0"/>
              <a:t>が</a:t>
            </a:r>
            <a:r>
              <a:rPr lang="ja-JP" altLang="en-US" dirty="0"/>
              <a:t>起こったら</a:t>
            </a:r>
            <a:r>
              <a:rPr lang="ja-JP" altLang="en-US" dirty="0" smtClean="0"/>
              <a:t>、まずは実習校の信頼できる先生、あるいは一緒に実習している学生に相談するのもよい。</a:t>
            </a:r>
          </a:p>
          <a:p>
            <a:r>
              <a:rPr kumimoji="1" lang="ja-JP" altLang="en-US" dirty="0"/>
              <a:t>それ</a:t>
            </a:r>
            <a:r>
              <a:rPr kumimoji="1" lang="ja-JP" altLang="en-US" dirty="0" smtClean="0"/>
              <a:t>でも</a:t>
            </a:r>
            <a:r>
              <a:rPr kumimoji="1" lang="ja-JP" altLang="en-US" dirty="0"/>
              <a:t>困ったら</a:t>
            </a:r>
            <a:r>
              <a:rPr kumimoji="1" lang="ja-JP" altLang="en-US" dirty="0" smtClean="0"/>
              <a:t>、大学の先生にきてもらうことも、考えてよい。（大きなトラブルになる前に手を打つこと）</a:t>
            </a:r>
          </a:p>
          <a:p>
            <a:r>
              <a:rPr lang="ja-JP" altLang="en-US" dirty="0" smtClean="0"/>
              <a:t>トラブルを起こさない最良の方法は、誠実に、一生懸命取りくむこと</a:t>
            </a:r>
          </a:p>
          <a:p>
            <a:r>
              <a:rPr kumimoji="1" lang="ja-JP" altLang="en-US" dirty="0"/>
              <a:t>そうすれば</a:t>
            </a:r>
            <a:r>
              <a:rPr kumimoji="1" lang="ja-JP" altLang="en-US" dirty="0" smtClean="0"/>
              <a:t>、最高のよい</a:t>
            </a:r>
            <a:r>
              <a:rPr kumimoji="1" lang="ja-JP" altLang="en-US" dirty="0"/>
              <a:t>想い</a:t>
            </a:r>
            <a:r>
              <a:rPr kumimoji="1" lang="ja-JP" altLang="en-US" dirty="0" smtClean="0"/>
              <a:t>出を</a:t>
            </a:r>
            <a:r>
              <a:rPr kumimoji="1" lang="ja-JP" altLang="en-US" dirty="0"/>
              <a:t>つくること</a:t>
            </a:r>
            <a:r>
              <a:rPr kumimoji="1" lang="ja-JP" altLang="en-US" dirty="0" smtClean="0"/>
              <a:t>が</a:t>
            </a:r>
            <a:r>
              <a:rPr kumimoji="1" lang="ja-JP" altLang="en-US" dirty="0"/>
              <a:t>できる</a:t>
            </a:r>
          </a:p>
        </p:txBody>
      </p:sp>
    </p:spTree>
    <p:extLst>
      <p:ext uri="{BB962C8B-B14F-4D97-AF65-F5344CB8AC3E}">
        <p14:creationId xmlns:p14="http://schemas.microsoft.com/office/powerpoint/2010/main" val="6294730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758</Words>
  <Application>Microsoft Office PowerPoint</Application>
  <PresentationFormat>ワイド画面</PresentationFormat>
  <Paragraphs>58</Paragraphs>
  <Slides>8</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ＭＳ Ｐゴシック</vt:lpstr>
      <vt:lpstr>Arial</vt:lpstr>
      <vt:lpstr>Calibri</vt:lpstr>
      <vt:lpstr>Calibri Light</vt:lpstr>
      <vt:lpstr>Office テーマ</vt:lpstr>
      <vt:lpstr>教育実習</vt:lpstr>
      <vt:lpstr>教育実習生の立場　生徒にとっては教師</vt:lpstr>
      <vt:lpstr>教育実習生の立場　学校にとっては「学生」</vt:lpstr>
      <vt:lpstr>授業準備のために</vt:lpstr>
      <vt:lpstr>生徒とのよい関係をもつために</vt:lpstr>
      <vt:lpstr>学校・教師とのよい関係をもつ</vt:lpstr>
      <vt:lpstr>トラブル</vt:lpstr>
      <vt:lpstr>トラブル対応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教育実習</dc:title>
  <dc:creator/>
  <cp:lastModifiedBy/>
  <cp:revision>3</cp:revision>
  <dcterms:created xsi:type="dcterms:W3CDTF">2012-07-27T23:28:17Z</dcterms:created>
  <dcterms:modified xsi:type="dcterms:W3CDTF">2015-04-17T11:49:15Z</dcterms:modified>
</cp:coreProperties>
</file>