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76CE0-8B39-4921-B63A-9855C853CB4C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8BDB7-62E7-4E93-9E74-3259D32DCC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310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117C9-B8A9-4DEE-8B1E-7F45B972D8E7}" type="slidenum">
              <a:rPr lang="en-US" altLang="ja-JP">
                <a:solidFill>
                  <a:prstClr val="black"/>
                </a:solidFill>
              </a:rPr>
              <a:pPr/>
              <a:t>8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43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C0E6-0662-45DB-BD91-931A52CB172E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E897-58EB-4CC8-9A43-063D5D096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C0E6-0662-45DB-BD91-931A52CB172E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E897-58EB-4CC8-9A43-063D5D096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C0E6-0662-45DB-BD91-931A52CB172E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E897-58EB-4CC8-9A43-063D5D096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2015/9/11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356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2015/9/11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71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2015/9/11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368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2015/9/11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383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2015/9/11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347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2015/9/11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326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2015/9/11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981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2015/9/11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23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C0E6-0662-45DB-BD91-931A52CB172E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E897-58EB-4CC8-9A43-063D5D096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2015/9/11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827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2015/9/11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31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2015/9/11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37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C0E6-0662-45DB-BD91-931A52CB172E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E897-58EB-4CC8-9A43-063D5D096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C0E6-0662-45DB-BD91-931A52CB172E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E897-58EB-4CC8-9A43-063D5D096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C0E6-0662-45DB-BD91-931A52CB172E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E897-58EB-4CC8-9A43-063D5D096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C0E6-0662-45DB-BD91-931A52CB172E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E897-58EB-4CC8-9A43-063D5D096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C0E6-0662-45DB-BD91-931A52CB172E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E897-58EB-4CC8-9A43-063D5D096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C0E6-0662-45DB-BD91-931A52CB172E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E897-58EB-4CC8-9A43-063D5D096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C0E6-0662-45DB-BD91-931A52CB172E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E897-58EB-4CC8-9A43-063D5D096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BC0E6-0662-45DB-BD91-931A52CB172E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CE897-58EB-4CC8-9A43-063D5D096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2015/9/11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18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教育実地研究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確認すべきこと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成績認定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グループ内で模擬授業５０分を実施して、それをビデオに撮り、２回分をＤＶＤに焼き付けて提出。授業案と資料も添付。</a:t>
            </a:r>
          </a:p>
          <a:p>
            <a:r>
              <a:rPr lang="ja-JP" altLang="en-US" dirty="0" smtClean="0"/>
              <a:t>授業</a:t>
            </a:r>
            <a:r>
              <a:rPr lang="ja-JP" altLang="en-US" dirty="0"/>
              <a:t>は</a:t>
            </a:r>
            <a:r>
              <a:rPr lang="ja-JP" altLang="en-US" dirty="0" smtClean="0"/>
              <a:t>、教師と生徒役のやりとりのみ（板書は可）、生徒の作業・グループ討論等は一切含めないこと。（含めたらＤとする）</a:t>
            </a:r>
          </a:p>
          <a:p>
            <a:r>
              <a:rPr kumimoji="1" lang="ja-JP" altLang="en-US" dirty="0" smtClean="0"/>
              <a:t>教育実地研究で模擬授業を実施した</a:t>
            </a:r>
            <a:r>
              <a:rPr kumimoji="1" lang="ja-JP" altLang="en-US" dirty="0"/>
              <a:t>ものは</a:t>
            </a:r>
            <a:r>
              <a:rPr kumimoji="1" lang="ja-JP" altLang="en-US" dirty="0" smtClean="0"/>
              <a:t>、１回分でよい。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4506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免許取得の意味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教職免許とは何か　</a:t>
            </a:r>
          </a:p>
          <a:p>
            <a:pPr lvl="1"/>
            <a:r>
              <a:rPr kumimoji="1" lang="ja-JP" altLang="en-US" dirty="0" smtClean="0"/>
              <a:t>専門性の保証</a:t>
            </a:r>
          </a:p>
          <a:p>
            <a:pPr lvl="1"/>
            <a:r>
              <a:rPr lang="ja-JP" altLang="en-US" dirty="0" smtClean="0"/>
              <a:t>習う子どもの権利を守る</a:t>
            </a:r>
          </a:p>
          <a:p>
            <a:r>
              <a:rPr kumimoji="1" lang="ja-JP" altLang="en-US" dirty="0" smtClean="0"/>
              <a:t>職業には適性がある（ないと本人も子どもも不幸）</a:t>
            </a:r>
          </a:p>
          <a:p>
            <a:pPr lvl="1"/>
            <a:r>
              <a:rPr lang="ja-JP" altLang="en-US" dirty="0" smtClean="0"/>
              <a:t>勉強が好き</a:t>
            </a:r>
          </a:p>
          <a:p>
            <a:pPr lvl="1"/>
            <a:r>
              <a:rPr kumimoji="1" lang="ja-JP" altLang="en-US" dirty="0" smtClean="0"/>
              <a:t>子どもが</a:t>
            </a:r>
            <a:r>
              <a:rPr kumimoji="1" lang="ja-JP" altLang="en-US" dirty="0"/>
              <a:t>好き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教職と実習の最近の事情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教職</a:t>
            </a:r>
          </a:p>
          <a:p>
            <a:pPr lvl="1"/>
            <a:r>
              <a:rPr lang="ja-JP" altLang="en-US" dirty="0" smtClean="0"/>
              <a:t>膨大な仕事と子どもの変化</a:t>
            </a:r>
          </a:p>
          <a:p>
            <a:pPr lvl="1"/>
            <a:r>
              <a:rPr kumimoji="1" lang="ja-JP" altLang="en-US" dirty="0" smtClean="0"/>
              <a:t>最初から対応できない新任教師の増加</a:t>
            </a:r>
          </a:p>
          <a:p>
            <a:pPr lvl="1"/>
            <a:r>
              <a:rPr lang="ja-JP" altLang="en-US" dirty="0" smtClean="0"/>
              <a:t>結果</a:t>
            </a:r>
            <a:r>
              <a:rPr lang="ja-JP" altLang="en-US" dirty="0"/>
              <a:t>と</a:t>
            </a:r>
            <a:r>
              <a:rPr lang="ja-JP" altLang="en-US" dirty="0" smtClean="0"/>
              <a:t>して１年以内に辞める教師の増加</a:t>
            </a:r>
          </a:p>
          <a:p>
            <a:r>
              <a:rPr kumimoji="1" lang="ja-JP" altLang="en-US" dirty="0" smtClean="0"/>
              <a:t>実習（人間科学部社会の例）</a:t>
            </a:r>
          </a:p>
          <a:p>
            <a:pPr lvl="1"/>
            <a:r>
              <a:rPr kumimoji="1" lang="ja-JP" altLang="en-US" dirty="0" smtClean="0"/>
              <a:t>受け入れ校からのネガティブな評価の増加</a:t>
            </a:r>
          </a:p>
          <a:p>
            <a:pPr lvl="1"/>
            <a:r>
              <a:rPr lang="ja-JP" altLang="en-US" dirty="0" smtClean="0"/>
              <a:t>実習生自身のスガティブな自己評価の増加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教育実習とは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実習生は、生徒にとっては「教師」</a:t>
            </a:r>
          </a:p>
          <a:p>
            <a:pPr lvl="1"/>
            <a:r>
              <a:rPr lang="ja-JP" altLang="en-US" dirty="0"/>
              <a:t>いいかげん</a:t>
            </a:r>
            <a:r>
              <a:rPr lang="ja-JP" altLang="en-US" dirty="0" smtClean="0"/>
              <a:t>な授業は許されない</a:t>
            </a:r>
          </a:p>
          <a:p>
            <a:pPr lvl="1"/>
            <a:r>
              <a:rPr lang="ja-JP" altLang="en-US" dirty="0" smtClean="0"/>
              <a:t>生活指導や部活指導も要請される</a:t>
            </a:r>
          </a:p>
          <a:p>
            <a:pPr lvl="1"/>
            <a:r>
              <a:rPr kumimoji="1" lang="ja-JP" altLang="en-US" dirty="0" smtClean="0"/>
              <a:t>教師</a:t>
            </a:r>
            <a:r>
              <a:rPr kumimoji="1" lang="ja-JP" altLang="en-US" dirty="0"/>
              <a:t>として</a:t>
            </a:r>
            <a:r>
              <a:rPr kumimoji="1" lang="ja-JP" altLang="en-US" dirty="0" smtClean="0"/>
              <a:t>の義務と責任を</a:t>
            </a:r>
            <a:r>
              <a:rPr kumimoji="1" lang="ja-JP" altLang="en-US" dirty="0"/>
              <a:t>負う</a:t>
            </a:r>
            <a:endParaRPr kumimoji="1" lang="ja-JP" altLang="en-US" dirty="0" smtClean="0"/>
          </a:p>
          <a:p>
            <a:r>
              <a:rPr lang="ja-JP" altLang="en-US" dirty="0" smtClean="0"/>
              <a:t>実習生</a:t>
            </a:r>
            <a:r>
              <a:rPr lang="ja-JP" altLang="en-US" dirty="0"/>
              <a:t>は</a:t>
            </a:r>
            <a:r>
              <a:rPr lang="ja-JP" altLang="en-US" dirty="0" smtClean="0"/>
              <a:t>、受け入れ校にとっては「学生」</a:t>
            </a:r>
          </a:p>
          <a:p>
            <a:pPr lvl="1"/>
            <a:r>
              <a:rPr lang="ja-JP" altLang="en-US" dirty="0" smtClean="0"/>
              <a:t>実習校の方針に無条件に従う</a:t>
            </a:r>
          </a:p>
          <a:p>
            <a:pPr lvl="1"/>
            <a:r>
              <a:rPr lang="ja-JP" altLang="en-US" dirty="0">
                <a:latin typeface="ＭＳ Ｐゴシック"/>
              </a:rPr>
              <a:t>教師たちの指示や要請に最大限協力する。</a:t>
            </a:r>
          </a:p>
          <a:p>
            <a:pPr lvl="1"/>
            <a:r>
              <a:rPr lang="ja-JP" altLang="en-US" dirty="0">
                <a:latin typeface="ＭＳ Ｐゴシック"/>
              </a:rPr>
              <a:t>授業等についてわからないところは質問する。</a:t>
            </a: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人間科学部実習生の変遷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一貫して変わらないこと</a:t>
            </a:r>
          </a:p>
          <a:p>
            <a:pPr lvl="1"/>
            <a:r>
              <a:rPr lang="ja-JP" altLang="en-US" dirty="0" smtClean="0"/>
              <a:t>社会科授業をこなす</a:t>
            </a:r>
            <a:r>
              <a:rPr lang="ja-JP" altLang="en-US" dirty="0"/>
              <a:t>だけ</a:t>
            </a:r>
            <a:r>
              <a:rPr lang="ja-JP" altLang="en-US" dirty="0" smtClean="0"/>
              <a:t>の知識と教養が不十分－事前の準備なしの実習は迷惑</a:t>
            </a:r>
          </a:p>
          <a:p>
            <a:r>
              <a:rPr kumimoji="1" lang="ja-JP" altLang="en-US" dirty="0" smtClean="0"/>
              <a:t>変化</a:t>
            </a:r>
            <a:r>
              <a:rPr kumimoji="1" lang="ja-JP" altLang="en-US" dirty="0"/>
              <a:t>している</a:t>
            </a:r>
            <a:r>
              <a:rPr kumimoji="1" lang="ja-JP" altLang="en-US" dirty="0" smtClean="0"/>
              <a:t>こと</a:t>
            </a:r>
          </a:p>
          <a:p>
            <a:pPr lvl="1"/>
            <a:r>
              <a:rPr lang="ja-JP" altLang="en-US" dirty="0" smtClean="0"/>
              <a:t>以前は生活指導は十分</a:t>
            </a:r>
            <a:r>
              <a:rPr lang="ja-JP" altLang="en-US" dirty="0"/>
              <a:t>で</a:t>
            </a:r>
            <a:r>
              <a:rPr lang="ja-JP" altLang="en-US" dirty="0" smtClean="0"/>
              <a:t>あった。生徒との交流も得意だった。</a:t>
            </a:r>
          </a:p>
          <a:p>
            <a:pPr lvl="1"/>
            <a:r>
              <a:rPr kumimoji="1" lang="ja-JP" altLang="en-US" dirty="0"/>
              <a:t>最近</a:t>
            </a:r>
            <a:r>
              <a:rPr kumimoji="1" lang="ja-JP" altLang="en-US" dirty="0" smtClean="0"/>
              <a:t>、生活指導ができない、生徒とうまく交流できない実習生が増えている。</a:t>
            </a:r>
            <a:endParaRPr lang="ja-JP" altLang="en-US" dirty="0"/>
          </a:p>
          <a:p>
            <a:pPr lvl="1"/>
            <a:r>
              <a:rPr kumimoji="1" lang="ja-JP" altLang="en-US" dirty="0" smtClean="0"/>
              <a:t>トラブルが起きるようになった。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事前に必要なこと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本当に免許取得が必要か、冷静に考える</a:t>
            </a:r>
          </a:p>
          <a:p>
            <a:pPr lvl="1"/>
            <a:r>
              <a:rPr lang="ja-JP" altLang="en-US" dirty="0" smtClean="0"/>
              <a:t>必要な職業は</a:t>
            </a:r>
            <a:r>
              <a:rPr lang="ja-JP" altLang="en-US" dirty="0"/>
              <a:t>限られて</a:t>
            </a:r>
            <a:r>
              <a:rPr lang="ja-JP" altLang="en-US" dirty="0" smtClean="0"/>
              <a:t>いる必要なのは教師のみ</a:t>
            </a:r>
          </a:p>
          <a:p>
            <a:pPr lvl="2"/>
            <a:r>
              <a:rPr lang="ja-JP" altLang="en-US" dirty="0" smtClean="0"/>
              <a:t>求められる場合がある（塾講師）</a:t>
            </a:r>
          </a:p>
          <a:p>
            <a:pPr lvl="2"/>
            <a:r>
              <a:rPr lang="ja-JP" altLang="en-US" dirty="0" smtClean="0"/>
              <a:t>実習経験が役に立つ（スクールカウンセラー）</a:t>
            </a:r>
          </a:p>
          <a:p>
            <a:pPr lvl="1"/>
            <a:r>
              <a:rPr kumimoji="1" lang="ja-JP" altLang="en-US" dirty="0" smtClean="0"/>
              <a:t>採用試験合格は毎年１名程度</a:t>
            </a:r>
          </a:p>
          <a:p>
            <a:pPr lvl="1"/>
            <a:r>
              <a:rPr lang="ja-JP" altLang="en-US" dirty="0" smtClean="0"/>
              <a:t>１０年後に失効</a:t>
            </a:r>
          </a:p>
          <a:p>
            <a:pPr lvl="1"/>
            <a:r>
              <a:rPr kumimoji="1" lang="ja-JP" altLang="en-US" dirty="0" smtClean="0"/>
              <a:t>企業就職の活動</a:t>
            </a:r>
            <a:r>
              <a:rPr kumimoji="1" lang="ja-JP" altLang="en-US" dirty="0"/>
              <a:t>に</a:t>
            </a:r>
            <a:r>
              <a:rPr kumimoji="1" lang="ja-JP" altLang="en-US" dirty="0" smtClean="0"/>
              <a:t>はマイナス（実習中の活動は絶対不可）</a:t>
            </a:r>
          </a:p>
          <a:p>
            <a:pPr lvl="1"/>
            <a:r>
              <a:rPr lang="ja-JP" altLang="en-US" dirty="0" smtClean="0"/>
              <a:t>教師に適性</a:t>
            </a:r>
            <a:r>
              <a:rPr lang="ja-JP" altLang="en-US" dirty="0"/>
              <a:t>があるか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最近のトラブルの例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生徒</a:t>
            </a:r>
            <a:r>
              <a:rPr lang="ja-JP" altLang="en-US" dirty="0"/>
              <a:t>と</a:t>
            </a:r>
            <a:r>
              <a:rPr lang="ja-JP" altLang="en-US" dirty="0" smtClean="0"/>
              <a:t>の性的関係</a:t>
            </a:r>
          </a:p>
          <a:p>
            <a:r>
              <a:rPr kumimoji="1" lang="ja-JP" altLang="en-US" dirty="0" smtClean="0"/>
              <a:t>パソコンにウィルスを感染</a:t>
            </a:r>
          </a:p>
          <a:p>
            <a:r>
              <a:rPr lang="ja-JP" altLang="en-US" dirty="0" smtClean="0"/>
              <a:t>中途で放棄</a:t>
            </a:r>
          </a:p>
          <a:p>
            <a:r>
              <a:rPr kumimoji="1" lang="ja-JP" altLang="en-US" dirty="0" smtClean="0"/>
              <a:t>非常識な態度で</a:t>
            </a:r>
            <a:r>
              <a:rPr kumimoji="1" lang="ja-JP" altLang="en-US" dirty="0"/>
              <a:t>顰蹙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うまくできるために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自分から生徒に声かけをする。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生徒の名前を早急かつ広範に記憶し、示す。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制限されない限り、部活を一緒にやったり、可能なら指導する。（授業準備を優先させるため、指導教諭から制限されることがある。）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問題視されている生徒には、逆に積極的に声をかける。</a:t>
            </a:r>
          </a:p>
        </p:txBody>
      </p:sp>
    </p:spTree>
    <p:extLst>
      <p:ext uri="{BB962C8B-B14F-4D97-AF65-F5344CB8AC3E}">
        <p14:creationId xmlns:p14="http://schemas.microsoft.com/office/powerpoint/2010/main" val="310143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</a:t>
            </a:r>
            <a:r>
              <a:rPr lang="ja-JP" altLang="en-US" dirty="0" smtClean="0"/>
              <a:t>から</a:t>
            </a:r>
            <a:r>
              <a:rPr lang="ja-JP" altLang="en-US" dirty="0"/>
              <a:t>す</a:t>
            </a:r>
            <a:r>
              <a:rPr lang="ja-JP" altLang="en-US" dirty="0" smtClean="0"/>
              <a:t>べき</a:t>
            </a:r>
            <a:r>
              <a:rPr lang="ja-JP" altLang="en-US" dirty="0"/>
              <a:t>準備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社会科の知識をつける　読書</a:t>
            </a:r>
          </a:p>
          <a:p>
            <a:r>
              <a:rPr lang="ja-JP" altLang="en-US" dirty="0"/>
              <a:t>何事</a:t>
            </a:r>
            <a:r>
              <a:rPr lang="ja-JP" altLang="en-US" dirty="0" smtClean="0"/>
              <a:t>もてきぱきとこなす習慣（後回しする性格では、教職はこなせない）</a:t>
            </a:r>
          </a:p>
          <a:p>
            <a:r>
              <a:rPr kumimoji="1" lang="ja-JP" altLang="en-US" dirty="0" smtClean="0"/>
              <a:t>自分の欠点を把握</a:t>
            </a:r>
            <a:r>
              <a:rPr kumimoji="1" lang="ja-JP" altLang="en-US" dirty="0"/>
              <a:t>して</a:t>
            </a:r>
            <a:r>
              <a:rPr kumimoji="1" lang="ja-JP" altLang="en-US" dirty="0" smtClean="0"/>
              <a:t>、改善する努力</a:t>
            </a:r>
          </a:p>
          <a:p>
            <a:pPr lvl="1"/>
            <a:r>
              <a:rPr lang="ja-JP" altLang="en-US" dirty="0" smtClean="0"/>
              <a:t>字がきたない</a:t>
            </a:r>
          </a:p>
          <a:p>
            <a:pPr lvl="1"/>
            <a:r>
              <a:rPr kumimoji="1" lang="ja-JP" altLang="en-US" dirty="0"/>
              <a:t>声</a:t>
            </a:r>
            <a:r>
              <a:rPr kumimoji="1" lang="ja-JP" altLang="en-US" dirty="0" smtClean="0"/>
              <a:t>が小さい</a:t>
            </a:r>
          </a:p>
          <a:p>
            <a:pPr lvl="1"/>
            <a:r>
              <a:rPr lang="ja-JP" altLang="en-US" dirty="0" smtClean="0"/>
              <a:t>会話力</a:t>
            </a:r>
          </a:p>
          <a:p>
            <a:pPr lvl="1"/>
            <a:r>
              <a:rPr kumimoji="1" lang="ja-JP" altLang="en-US" dirty="0" smtClean="0"/>
              <a:t>報告書作成</a:t>
            </a:r>
            <a:r>
              <a:rPr kumimoji="1" lang="ja-JP" altLang="en-US" dirty="0"/>
              <a:t>力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489</Words>
  <Application>Microsoft Office PowerPoint</Application>
  <PresentationFormat>画面に合わせる (4:3)</PresentationFormat>
  <Paragraphs>65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Office テーマ</vt:lpstr>
      <vt:lpstr>1_Office テーマ</vt:lpstr>
      <vt:lpstr>教育実地研究</vt:lpstr>
      <vt:lpstr>免許取得の意味</vt:lpstr>
      <vt:lpstr>教職と実習の最近の事情</vt:lpstr>
      <vt:lpstr>教育実習とは</vt:lpstr>
      <vt:lpstr>人間科学部実習生の変遷</vt:lpstr>
      <vt:lpstr>事前に必要なこと</vt:lpstr>
      <vt:lpstr>最近のトラブルの例</vt:lpstr>
      <vt:lpstr>うまくできるために</vt:lpstr>
      <vt:lpstr>今からすべき準備</vt:lpstr>
      <vt:lpstr>成績認定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教育実地研究</dc:title>
  <dc:creator>wakei</dc:creator>
  <cp:lastModifiedBy>wakei</cp:lastModifiedBy>
  <cp:revision>10</cp:revision>
  <dcterms:created xsi:type="dcterms:W3CDTF">2013-09-03T23:31:35Z</dcterms:created>
  <dcterms:modified xsi:type="dcterms:W3CDTF">2015-09-11T12:46:17Z</dcterms:modified>
</cp:coreProperties>
</file>