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67" r:id="rId5"/>
    <p:sldId id="271" r:id="rId6"/>
    <p:sldId id="261" r:id="rId7"/>
    <p:sldId id="262" r:id="rId8"/>
    <p:sldId id="263" r:id="rId9"/>
    <p:sldId id="264" r:id="rId10"/>
    <p:sldId id="265" r:id="rId11"/>
    <p:sldId id="260" r:id="rId12"/>
    <p:sldId id="258" r:id="rId13"/>
    <p:sldId id="270" r:id="rId14"/>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43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90AA094-C11A-48A7-8451-3B825D323598}" type="datetimeFigureOut">
              <a:rPr kumimoji="1" lang="ja-JP" altLang="en-US" smtClean="0"/>
              <a:pPr/>
              <a:t>2019/7/3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19719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90AA094-C11A-48A7-8451-3B825D323598}" type="datetimeFigureOut">
              <a:rPr kumimoji="1" lang="ja-JP" altLang="en-US" smtClean="0"/>
              <a:pPr/>
              <a:t>2019/7/3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3967581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90AA094-C11A-48A7-8451-3B825D323598}" type="datetimeFigureOut">
              <a:rPr kumimoji="1" lang="ja-JP" altLang="en-US" smtClean="0"/>
              <a:pPr/>
              <a:t>2019/7/3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2211874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90AA094-C11A-48A7-8451-3B825D323598}" type="datetimeFigureOut">
              <a:rPr kumimoji="1" lang="ja-JP" altLang="en-US" smtClean="0"/>
              <a:pPr/>
              <a:t>2019/7/3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3388718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90AA094-C11A-48A7-8451-3B825D323598}" type="datetimeFigureOut">
              <a:rPr kumimoji="1" lang="ja-JP" altLang="en-US" smtClean="0"/>
              <a:pPr/>
              <a:t>2019/7/3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3683001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90AA094-C11A-48A7-8451-3B825D323598}" type="datetimeFigureOut">
              <a:rPr kumimoji="1" lang="ja-JP" altLang="en-US" smtClean="0"/>
              <a:pPr/>
              <a:t>2019/7/3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3393822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90AA094-C11A-48A7-8451-3B825D323598}" type="datetimeFigureOut">
              <a:rPr kumimoji="1" lang="ja-JP" altLang="en-US" smtClean="0"/>
              <a:pPr/>
              <a:t>2019/7/3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3386536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90AA094-C11A-48A7-8451-3B825D323598}" type="datetimeFigureOut">
              <a:rPr kumimoji="1" lang="ja-JP" altLang="en-US" smtClean="0"/>
              <a:pPr/>
              <a:t>2019/7/3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3312731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90AA094-C11A-48A7-8451-3B825D323598}" type="datetimeFigureOut">
              <a:rPr kumimoji="1" lang="ja-JP" altLang="en-US" smtClean="0"/>
              <a:pPr/>
              <a:t>2019/7/3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2571160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90AA094-C11A-48A7-8451-3B825D323598}" type="datetimeFigureOut">
              <a:rPr kumimoji="1" lang="ja-JP" altLang="en-US" smtClean="0"/>
              <a:pPr/>
              <a:t>2019/7/3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3877901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90AA094-C11A-48A7-8451-3B825D323598}" type="datetimeFigureOut">
              <a:rPr kumimoji="1" lang="ja-JP" altLang="en-US" smtClean="0"/>
              <a:pPr/>
              <a:t>2019/7/3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368339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0AA094-C11A-48A7-8451-3B825D323598}" type="datetimeFigureOut">
              <a:rPr kumimoji="1" lang="ja-JP" altLang="en-US" smtClean="0"/>
              <a:pPr/>
              <a:t>2019/7/3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507061-BBEA-48F2-8BE4-2CA1D5F1A00F}" type="slidenum">
              <a:rPr kumimoji="1" lang="ja-JP" altLang="en-US" smtClean="0"/>
              <a:pPr/>
              <a:t>‹#›</a:t>
            </a:fld>
            <a:endParaRPr kumimoji="1" lang="ja-JP" altLang="en-US"/>
          </a:p>
        </p:txBody>
      </p:sp>
    </p:spTree>
    <p:extLst>
      <p:ext uri="{BB962C8B-B14F-4D97-AF65-F5344CB8AC3E}">
        <p14:creationId xmlns:p14="http://schemas.microsoft.com/office/powerpoint/2010/main" val="1477178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ja-JP" altLang="en-US" dirty="0"/>
              <a:t>学生・生徒の法的規定</a:t>
            </a:r>
          </a:p>
        </p:txBody>
      </p:sp>
      <p:sp>
        <p:nvSpPr>
          <p:cNvPr id="3" name="サブタイトル 2"/>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868979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その後</a:t>
            </a:r>
          </a:p>
        </p:txBody>
      </p:sp>
      <p:sp>
        <p:nvSpPr>
          <p:cNvPr id="3" name="コンテンツ プレースホルダ 2"/>
          <p:cNvSpPr>
            <a:spLocks noGrp="1"/>
          </p:cNvSpPr>
          <p:nvPr>
            <p:ph idx="1"/>
          </p:nvPr>
        </p:nvSpPr>
        <p:spPr/>
        <p:txBody>
          <a:bodyPr>
            <a:normAutofit fontScale="92500" lnSpcReduction="10000"/>
          </a:bodyPr>
          <a:lstStyle/>
          <a:p>
            <a:r>
              <a:rPr lang="ja-JP" altLang="en-US" dirty="0"/>
              <a:t>学校法人平安女学院は、「守山キャンパス跡地を学校法人立命館が使用する」ことを条件に、守山キャンパスの土地と建物を守山市に無償で譲渡する。このことを補助金返還の代わりとし、守山市は補助金返還請求を放棄する。 </a:t>
            </a:r>
          </a:p>
          <a:p>
            <a:r>
              <a:rPr lang="ja-JP" altLang="en-US" dirty="0"/>
              <a:t>立命館は、守山市立守山女子高校を守山市から移管し、２００６年度に守山キャンパス跡地に「立命館守山高校」を開校する。 </a:t>
            </a:r>
          </a:p>
          <a:p>
            <a:r>
              <a:rPr lang="ja-JP" altLang="en-US" dirty="0"/>
              <a:t>現在の守山女子高校の敷地は、立命館の費用で更地にした上、市に返還する。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児童・生徒の運営権限</a:t>
            </a:r>
          </a:p>
        </p:txBody>
      </p:sp>
      <p:sp>
        <p:nvSpPr>
          <p:cNvPr id="3" name="コンテンツ プレースホルダー 2"/>
          <p:cNvSpPr>
            <a:spLocks noGrp="1"/>
          </p:cNvSpPr>
          <p:nvPr>
            <p:ph idx="1"/>
          </p:nvPr>
        </p:nvSpPr>
        <p:spPr/>
        <p:txBody>
          <a:bodyPr/>
          <a:lstStyle/>
          <a:p>
            <a:r>
              <a:rPr kumimoji="1" lang="ja-JP" altLang="en-US" dirty="0"/>
              <a:t>児童会・生徒会は教育目的の組織</a:t>
            </a:r>
            <a:endParaRPr kumimoji="1" lang="en-US" altLang="ja-JP" dirty="0"/>
          </a:p>
          <a:p>
            <a:r>
              <a:rPr lang="ja-JP" altLang="en-US" dirty="0"/>
              <a:t>ヨーロッパの参加（教師・保護者・生徒代表が権限をもって運営会議に参加）</a:t>
            </a:r>
            <a:endParaRPr lang="en-US" altLang="ja-JP" dirty="0"/>
          </a:p>
          <a:p>
            <a:r>
              <a:rPr kumimoji="1" lang="ja-JP" altLang="en-US" dirty="0"/>
              <a:t>日本　大東学園　三者協議会</a:t>
            </a:r>
          </a:p>
        </p:txBody>
      </p:sp>
    </p:spTree>
    <p:extLst>
      <p:ext uri="{BB962C8B-B14F-4D97-AF65-F5344CB8AC3E}">
        <p14:creationId xmlns:p14="http://schemas.microsoft.com/office/powerpoint/2010/main" val="1411034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校則</a:t>
            </a:r>
          </a:p>
        </p:txBody>
      </p:sp>
      <p:sp>
        <p:nvSpPr>
          <p:cNvPr id="3" name="コンテンツ プレースホルダー 2"/>
          <p:cNvSpPr>
            <a:spLocks noGrp="1"/>
          </p:cNvSpPr>
          <p:nvPr>
            <p:ph idx="1"/>
          </p:nvPr>
        </p:nvSpPr>
        <p:spPr/>
        <p:txBody>
          <a:bodyPr/>
          <a:lstStyle/>
          <a:p>
            <a:r>
              <a:rPr kumimoji="1" lang="ja-JP" altLang="en-US" dirty="0"/>
              <a:t>児童・生徒の権利の試金石（発言権の有無）</a:t>
            </a:r>
            <a:endParaRPr kumimoji="1" lang="en-US" altLang="ja-JP" dirty="0"/>
          </a:p>
          <a:p>
            <a:r>
              <a:rPr kumimoji="1" lang="ja-JP" altLang="en-US" dirty="0"/>
              <a:t>疑問の多い校則（</a:t>
            </a:r>
            <a:r>
              <a:rPr lang="ja-JP" altLang="en-US" dirty="0"/>
              <a:t>時代で変遷）</a:t>
            </a:r>
            <a:endParaRPr kumimoji="1" lang="en-US" altLang="ja-JP" dirty="0"/>
          </a:p>
          <a:p>
            <a:pPr lvl="1"/>
            <a:r>
              <a:rPr lang="ja-JP" altLang="en-US" dirty="0"/>
              <a:t>パーマ、丸刈り強制、バイク禁止、ピアス・茶髪禁止、服装規定</a:t>
            </a:r>
            <a:endParaRPr lang="en-US" altLang="ja-JP" dirty="0"/>
          </a:p>
          <a:p>
            <a:r>
              <a:rPr lang="ja-JP" altLang="en-US" dirty="0"/>
              <a:t>部分社会論は成立するか</a:t>
            </a:r>
            <a:endParaRPr lang="en-US" altLang="ja-JP" dirty="0"/>
          </a:p>
          <a:p>
            <a:pPr lvl="1"/>
            <a:r>
              <a:rPr lang="ja-JP" altLang="en-US" dirty="0"/>
              <a:t>事前の公表</a:t>
            </a:r>
            <a:endParaRPr lang="en-US" altLang="ja-JP" dirty="0"/>
          </a:p>
          <a:p>
            <a:pPr lvl="1"/>
            <a:r>
              <a:rPr lang="ja-JP" altLang="en-US" dirty="0"/>
              <a:t>承諾して参加（入学）</a:t>
            </a:r>
            <a:endParaRPr lang="en-US" altLang="ja-JP" dirty="0"/>
          </a:p>
          <a:p>
            <a:pPr lvl="1"/>
            <a:r>
              <a:rPr lang="ja-JP" altLang="en-US" dirty="0"/>
              <a:t>自由に脱退可能</a:t>
            </a:r>
          </a:p>
          <a:p>
            <a:endParaRPr lang="ja-JP" altLang="en-US" dirty="0"/>
          </a:p>
        </p:txBody>
      </p:sp>
    </p:spTree>
    <p:extLst>
      <p:ext uri="{BB962C8B-B14F-4D97-AF65-F5344CB8AC3E}">
        <p14:creationId xmlns:p14="http://schemas.microsoft.com/office/powerpoint/2010/main" val="2640639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03C96B-2E7D-45CA-87D1-5D5361D0681A}"/>
              </a:ext>
            </a:extLst>
          </p:cNvPr>
          <p:cNvSpPr>
            <a:spLocks noGrp="1"/>
          </p:cNvSpPr>
          <p:nvPr>
            <p:ph type="title"/>
          </p:nvPr>
        </p:nvSpPr>
        <p:spPr/>
        <p:txBody>
          <a:bodyPr/>
          <a:lstStyle/>
          <a:p>
            <a:r>
              <a:rPr kumimoji="1" lang="ja-JP" altLang="en-US" dirty="0"/>
              <a:t>校則の制定</a:t>
            </a:r>
          </a:p>
        </p:txBody>
      </p:sp>
      <p:sp>
        <p:nvSpPr>
          <p:cNvPr id="3" name="コンテンツ プレースホルダー 2">
            <a:extLst>
              <a:ext uri="{FF2B5EF4-FFF2-40B4-BE49-F238E27FC236}">
                <a16:creationId xmlns:a16="http://schemas.microsoft.com/office/drawing/2014/main" id="{B87442A7-DAF6-41BA-BFE7-F0EE1077D4FF}"/>
              </a:ext>
            </a:extLst>
          </p:cNvPr>
          <p:cNvSpPr>
            <a:spLocks noGrp="1"/>
          </p:cNvSpPr>
          <p:nvPr>
            <p:ph idx="1"/>
          </p:nvPr>
        </p:nvSpPr>
        <p:spPr/>
        <p:txBody>
          <a:bodyPr/>
          <a:lstStyle/>
          <a:p>
            <a:r>
              <a:rPr kumimoji="1" lang="ja-JP" altLang="en-US" dirty="0"/>
              <a:t>生徒の関わり  栄進中学</a:t>
            </a:r>
          </a:p>
          <a:p>
            <a:pPr lvl="1"/>
            <a:r>
              <a:rPr kumimoji="1" lang="ja-JP" altLang="en-US" dirty="0"/>
              <a:t>生徒たちが校則制定</a:t>
            </a:r>
          </a:p>
          <a:p>
            <a:pPr lvl="1"/>
            <a:r>
              <a:rPr kumimoji="1" lang="ja-JP" altLang="en-US" dirty="0"/>
              <a:t>新しい教師たちが、不便だとして学校側が一方的な制定</a:t>
            </a:r>
          </a:p>
          <a:p>
            <a:r>
              <a:rPr kumimoji="1" lang="ja-JP" altLang="en-US" dirty="0"/>
              <a:t>毎年新入生が入ることと、校則の再制定の煩雑で立ち消えになることが多いが。</a:t>
            </a:r>
          </a:p>
        </p:txBody>
      </p:sp>
    </p:spTree>
    <p:extLst>
      <p:ext uri="{BB962C8B-B14F-4D97-AF65-F5344CB8AC3E}">
        <p14:creationId xmlns:p14="http://schemas.microsoft.com/office/powerpoint/2010/main" val="18650798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在学契約論</a:t>
            </a:r>
          </a:p>
        </p:txBody>
      </p:sp>
      <p:sp>
        <p:nvSpPr>
          <p:cNvPr id="3" name="コンテンツ プレースホルダー 2"/>
          <p:cNvSpPr>
            <a:spLocks noGrp="1"/>
          </p:cNvSpPr>
          <p:nvPr>
            <p:ph idx="1"/>
          </p:nvPr>
        </p:nvSpPr>
        <p:spPr/>
        <p:txBody>
          <a:bodyPr>
            <a:normAutofit lnSpcReduction="10000"/>
          </a:bodyPr>
          <a:lstStyle/>
          <a:p>
            <a:r>
              <a:rPr kumimoji="1" lang="ja-JP" altLang="en-US" dirty="0"/>
              <a:t>営造物理論から在学契約論へ</a:t>
            </a:r>
          </a:p>
          <a:p>
            <a:r>
              <a:rPr lang="ja-JP" altLang="en-US" dirty="0"/>
              <a:t>契約　自由・平等</a:t>
            </a:r>
          </a:p>
          <a:p>
            <a:r>
              <a:rPr kumimoji="1" lang="ja-JP" altLang="en-US" dirty="0"/>
              <a:t>民法</a:t>
            </a:r>
            <a:r>
              <a:rPr lang="ja-JP" altLang="en-US" dirty="0"/>
              <a:t>（基本原則） </a:t>
            </a:r>
          </a:p>
          <a:p>
            <a:pPr lvl="1"/>
            <a:r>
              <a:rPr lang="ja-JP" altLang="en-US" dirty="0"/>
              <a:t>第一条 　私権は、公共の福祉に適合しなければならない。 </a:t>
            </a:r>
          </a:p>
          <a:p>
            <a:pPr lvl="1"/>
            <a:r>
              <a:rPr lang="ja-JP" altLang="en-US" dirty="0"/>
              <a:t>２ 　権利の行使及び義務の履行は、信義に従い誠実に行わなければならない。 </a:t>
            </a:r>
          </a:p>
          <a:p>
            <a:pPr lvl="1"/>
            <a:r>
              <a:rPr lang="ja-JP" altLang="en-US" dirty="0"/>
              <a:t>３ 　権利の濫用は、これを許さない。 </a:t>
            </a:r>
          </a:p>
          <a:p>
            <a:r>
              <a:rPr kumimoji="1" lang="ja-JP" altLang="en-US" dirty="0"/>
              <a:t>神田高校・娘の事例・平安女学院移転問題</a:t>
            </a:r>
          </a:p>
        </p:txBody>
      </p:sp>
    </p:spTree>
    <p:extLst>
      <p:ext uri="{BB962C8B-B14F-4D97-AF65-F5344CB8AC3E}">
        <p14:creationId xmlns:p14="http://schemas.microsoft.com/office/powerpoint/2010/main" val="2030427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97B4BD-7A9E-4776-BA42-D4B6156F63D6}"/>
              </a:ext>
            </a:extLst>
          </p:cNvPr>
          <p:cNvSpPr>
            <a:spLocks noGrp="1"/>
          </p:cNvSpPr>
          <p:nvPr>
            <p:ph type="title"/>
          </p:nvPr>
        </p:nvSpPr>
        <p:spPr/>
        <p:txBody>
          <a:bodyPr/>
          <a:lstStyle/>
          <a:p>
            <a:r>
              <a:rPr kumimoji="1" lang="ja-JP" altLang="en-US" dirty="0"/>
              <a:t>学校選択権</a:t>
            </a:r>
          </a:p>
        </p:txBody>
      </p:sp>
      <p:sp>
        <p:nvSpPr>
          <p:cNvPr id="3" name="コンテンツ プレースホルダー 2">
            <a:extLst>
              <a:ext uri="{FF2B5EF4-FFF2-40B4-BE49-F238E27FC236}">
                <a16:creationId xmlns:a16="http://schemas.microsoft.com/office/drawing/2014/main" id="{7E6F9AC6-53AE-4546-B7C4-9597D43CBD94}"/>
              </a:ext>
            </a:extLst>
          </p:cNvPr>
          <p:cNvSpPr>
            <a:spLocks noGrp="1"/>
          </p:cNvSpPr>
          <p:nvPr>
            <p:ph idx="1"/>
          </p:nvPr>
        </p:nvSpPr>
        <p:spPr/>
        <p:txBody>
          <a:bodyPr/>
          <a:lstStyle/>
          <a:p>
            <a:r>
              <a:rPr kumimoji="1" lang="ja-JP" altLang="en-US" dirty="0"/>
              <a:t>「教育を受ける権利」と「教育を受ける義務」</a:t>
            </a:r>
          </a:p>
          <a:p>
            <a:r>
              <a:rPr kumimoji="1" lang="ja-JP" altLang="en-US" dirty="0"/>
              <a:t>「権利」とは何か</a:t>
            </a:r>
            <a:r>
              <a:rPr kumimoji="1" lang="en-US" altLang="ja-JP" dirty="0"/>
              <a:t>: </a:t>
            </a:r>
            <a:r>
              <a:rPr kumimoji="1" lang="ja-JP" altLang="en-US" dirty="0"/>
              <a:t>する・しないを決める権利</a:t>
            </a:r>
          </a:p>
          <a:p>
            <a:pPr lvl="1"/>
            <a:r>
              <a:rPr kumimoji="1" lang="ja-JP" altLang="en-US" dirty="0"/>
              <a:t>「受けない権利」はあるか</a:t>
            </a:r>
          </a:p>
          <a:p>
            <a:r>
              <a:rPr kumimoji="1" lang="ja-JP" altLang="en-US" dirty="0"/>
              <a:t>どこまで決められるか</a:t>
            </a:r>
          </a:p>
          <a:p>
            <a:pPr lvl="1"/>
            <a:r>
              <a:rPr kumimoji="1" lang="ja-JP" altLang="en-US" dirty="0"/>
              <a:t>公私→学校</a:t>
            </a:r>
            <a:r>
              <a:rPr kumimoji="1" lang="en-US" altLang="ja-JP" dirty="0"/>
              <a:t>(</a:t>
            </a:r>
            <a:r>
              <a:rPr kumimoji="1" lang="ja-JP" altLang="en-US" dirty="0"/>
              <a:t>公も含めて</a:t>
            </a:r>
            <a:r>
              <a:rPr kumimoji="1" lang="en-US" altLang="ja-JP" dirty="0"/>
              <a:t>)</a:t>
            </a:r>
            <a:endParaRPr kumimoji="1" lang="ja-JP" altLang="en-US" dirty="0"/>
          </a:p>
          <a:p>
            <a:pPr lvl="1"/>
            <a:r>
              <a:rPr kumimoji="1" lang="ja-JP" altLang="en-US" dirty="0"/>
              <a:t>担任教師</a:t>
            </a:r>
            <a:r>
              <a:rPr kumimoji="1" lang="en-US" altLang="ja-JP" dirty="0"/>
              <a:t>(</a:t>
            </a:r>
            <a:r>
              <a:rPr kumimoji="1" lang="ja-JP" altLang="en-US" dirty="0"/>
              <a:t>旧日比谷高校</a:t>
            </a:r>
            <a:r>
              <a:rPr kumimoji="1" lang="en-US" altLang="ja-JP" dirty="0"/>
              <a:t>)</a:t>
            </a:r>
            <a:r>
              <a:rPr kumimoji="1" lang="ja-JP" altLang="en-US" dirty="0"/>
              <a:t> </a:t>
            </a:r>
            <a:r>
              <a:rPr kumimoji="1" lang="en-US" altLang="ja-JP" dirty="0"/>
              <a:t>: </a:t>
            </a:r>
            <a:r>
              <a:rPr kumimoji="1" lang="ja-JP" altLang="en-US" dirty="0"/>
              <a:t>塾なら多数</a:t>
            </a:r>
          </a:p>
          <a:p>
            <a:endParaRPr kumimoji="1" lang="ja-JP" altLang="en-US" dirty="0"/>
          </a:p>
        </p:txBody>
      </p:sp>
    </p:spTree>
    <p:extLst>
      <p:ext uri="{BB962C8B-B14F-4D97-AF65-F5344CB8AC3E}">
        <p14:creationId xmlns:p14="http://schemas.microsoft.com/office/powerpoint/2010/main" val="3073321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在学契約はいつから</a:t>
            </a:r>
          </a:p>
        </p:txBody>
      </p:sp>
      <p:sp>
        <p:nvSpPr>
          <p:cNvPr id="3" name="コンテンツ プレースホルダー 2"/>
          <p:cNvSpPr>
            <a:spLocks noGrp="1"/>
          </p:cNvSpPr>
          <p:nvPr>
            <p:ph idx="1"/>
          </p:nvPr>
        </p:nvSpPr>
        <p:spPr/>
        <p:txBody>
          <a:bodyPr/>
          <a:lstStyle/>
          <a:p>
            <a:r>
              <a:rPr kumimoji="1" lang="ja-JP" altLang="en-US" dirty="0"/>
              <a:t>契約は解除可能（学校側、受験生側はいつの時点まで解除可能か）</a:t>
            </a:r>
          </a:p>
          <a:p>
            <a:pPr lvl="1"/>
            <a:r>
              <a:rPr kumimoji="1" lang="ja-JP" altLang="en-US" dirty="0"/>
              <a:t>合格発表</a:t>
            </a:r>
          </a:p>
          <a:p>
            <a:pPr lvl="1"/>
            <a:r>
              <a:rPr lang="ja-JP" altLang="en-US" dirty="0"/>
              <a:t>一次手続</a:t>
            </a:r>
          </a:p>
          <a:p>
            <a:pPr lvl="1"/>
            <a:r>
              <a:rPr lang="ja-JP" altLang="en-US" dirty="0"/>
              <a:t>二次手続（完納）</a:t>
            </a:r>
          </a:p>
          <a:p>
            <a:pPr lvl="1"/>
            <a:r>
              <a:rPr kumimoji="1" lang="ja-JP" altLang="en-US" dirty="0"/>
              <a:t>入学式</a:t>
            </a:r>
          </a:p>
          <a:p>
            <a:pPr lvl="1"/>
            <a:r>
              <a:rPr lang="ja-JP" altLang="en-US" dirty="0"/>
              <a:t>授業開始</a:t>
            </a:r>
            <a:endParaRPr kumimoji="1" lang="ja-JP" altLang="en-US" dirty="0"/>
          </a:p>
        </p:txBody>
      </p:sp>
    </p:spTree>
    <p:extLst>
      <p:ext uri="{BB962C8B-B14F-4D97-AF65-F5344CB8AC3E}">
        <p14:creationId xmlns:p14="http://schemas.microsoft.com/office/powerpoint/2010/main" val="1504090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46AAAF-64ED-4E8B-8884-2E63BAE32629}"/>
              </a:ext>
            </a:extLst>
          </p:cNvPr>
          <p:cNvSpPr>
            <a:spLocks noGrp="1"/>
          </p:cNvSpPr>
          <p:nvPr>
            <p:ph type="title"/>
          </p:nvPr>
        </p:nvSpPr>
        <p:spPr/>
        <p:txBody>
          <a:bodyPr/>
          <a:lstStyle/>
          <a:p>
            <a:r>
              <a:rPr kumimoji="1" lang="ja-JP" altLang="en-US" dirty="0"/>
              <a:t>神田高校事件</a:t>
            </a:r>
          </a:p>
        </p:txBody>
      </p:sp>
      <p:sp>
        <p:nvSpPr>
          <p:cNvPr id="3" name="コンテンツ プレースホルダー 2">
            <a:extLst>
              <a:ext uri="{FF2B5EF4-FFF2-40B4-BE49-F238E27FC236}">
                <a16:creationId xmlns:a16="http://schemas.microsoft.com/office/drawing/2014/main" id="{DE5B75A5-9864-43FE-87D8-43DABADBFAD5}"/>
              </a:ext>
            </a:extLst>
          </p:cNvPr>
          <p:cNvSpPr>
            <a:spLocks noGrp="1"/>
          </p:cNvSpPr>
          <p:nvPr>
            <p:ph idx="1"/>
          </p:nvPr>
        </p:nvSpPr>
        <p:spPr/>
        <p:txBody>
          <a:bodyPr>
            <a:normAutofit lnSpcReduction="10000"/>
          </a:bodyPr>
          <a:lstStyle/>
          <a:p>
            <a:r>
              <a:rPr lang="en-US" altLang="ja-JP" dirty="0"/>
              <a:t>2005 - 2007</a:t>
            </a:r>
            <a:r>
              <a:rPr lang="ja-JP" altLang="en-US" dirty="0"/>
              <a:t>年度までの三年間に亘り、入試当日の服装や態度等の悪さから入学後の指導が困難という判断により、本来なら合格点に達していた受験生</a:t>
            </a:r>
            <a:r>
              <a:rPr lang="en-US" altLang="ja-JP" dirty="0"/>
              <a:t>22</a:t>
            </a:r>
            <a:r>
              <a:rPr lang="ja-JP" altLang="en-US" dirty="0"/>
              <a:t>人を不合格にした。</a:t>
            </a:r>
          </a:p>
          <a:p>
            <a:r>
              <a:rPr lang="ja-JP" altLang="en-US" dirty="0"/>
              <a:t>校長だった渕野辰雄が県立総合教育センター専任主幹へ異動処分となり、さらにのちに停職処分も受けた。</a:t>
            </a:r>
          </a:p>
          <a:p>
            <a:r>
              <a:rPr lang="ja-JP" altLang="en-US" dirty="0"/>
              <a:t>処分撤回を求める署名活動も多く行われたが、処分は撤回されなかった。</a:t>
            </a:r>
            <a:endParaRPr kumimoji="1" lang="ja-JP" altLang="en-US" dirty="0"/>
          </a:p>
        </p:txBody>
      </p:sp>
    </p:spTree>
    <p:extLst>
      <p:ext uri="{BB962C8B-B14F-4D97-AF65-F5344CB8AC3E}">
        <p14:creationId xmlns:p14="http://schemas.microsoft.com/office/powerpoint/2010/main" val="3983043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平安女学院移転問題１</a:t>
            </a:r>
          </a:p>
        </p:txBody>
      </p:sp>
      <p:sp>
        <p:nvSpPr>
          <p:cNvPr id="3" name="コンテンツ プレースホルダ 2"/>
          <p:cNvSpPr>
            <a:spLocks noGrp="1"/>
          </p:cNvSpPr>
          <p:nvPr>
            <p:ph idx="1"/>
          </p:nvPr>
        </p:nvSpPr>
        <p:spPr/>
        <p:txBody>
          <a:bodyPr/>
          <a:lstStyle/>
          <a:p>
            <a:r>
              <a:rPr kumimoji="1" lang="en-US" altLang="ja-JP" dirty="0"/>
              <a:t>1997</a:t>
            </a:r>
            <a:r>
              <a:rPr kumimoji="1" lang="ja-JP" altLang="en-US" dirty="0"/>
              <a:t>年</a:t>
            </a:r>
            <a:r>
              <a:rPr kumimoji="1" lang="en-US" altLang="ja-JP" dirty="0"/>
              <a:t>12</a:t>
            </a:r>
            <a:r>
              <a:rPr kumimoji="1" lang="ja-JP" altLang="en-US" dirty="0"/>
              <a:t>月 平安女学院と守山市の協定</a:t>
            </a:r>
          </a:p>
          <a:p>
            <a:pPr lvl="1"/>
            <a:r>
              <a:rPr lang="ja-JP" altLang="en-US" dirty="0"/>
              <a:t>平成</a:t>
            </a:r>
            <a:r>
              <a:rPr lang="en-US" altLang="ja-JP" dirty="0"/>
              <a:t>12</a:t>
            </a:r>
            <a:r>
              <a:rPr lang="ja-JP" altLang="en-US" dirty="0"/>
              <a:t>年現代文化学部</a:t>
            </a:r>
            <a:r>
              <a:rPr lang="en-US" altLang="ja-JP" dirty="0"/>
              <a:t>(</a:t>
            </a:r>
            <a:r>
              <a:rPr lang="ja-JP" altLang="en-US" dirty="0"/>
              <a:t>福祉・国際コミュニケーション</a:t>
            </a:r>
            <a:r>
              <a:rPr lang="en-US" altLang="ja-JP" dirty="0"/>
              <a:t>280</a:t>
            </a:r>
            <a:r>
              <a:rPr lang="ja-JP" altLang="en-US" dirty="0"/>
              <a:t>名</a:t>
            </a:r>
            <a:r>
              <a:rPr lang="en-US" altLang="ja-JP" dirty="0"/>
              <a:t>)</a:t>
            </a:r>
            <a:r>
              <a:rPr lang="ja-JP" altLang="en-US" dirty="0"/>
              <a:t>開設</a:t>
            </a:r>
          </a:p>
          <a:p>
            <a:pPr lvl="1"/>
            <a:r>
              <a:rPr kumimoji="1" lang="ja-JP" altLang="en-US" dirty="0"/>
              <a:t>守山市は大学に</a:t>
            </a:r>
            <a:r>
              <a:rPr kumimoji="1" lang="en-US" altLang="ja-JP" dirty="0"/>
              <a:t>25</a:t>
            </a:r>
            <a:r>
              <a:rPr kumimoji="1" lang="ja-JP" altLang="en-US" dirty="0"/>
              <a:t>億の補助金</a:t>
            </a:r>
          </a:p>
          <a:p>
            <a:r>
              <a:rPr kumimoji="1" lang="en-US" altLang="ja-JP" dirty="0"/>
              <a:t>12</a:t>
            </a:r>
            <a:r>
              <a:rPr kumimoji="1" lang="ja-JP" altLang="en-US" dirty="0"/>
              <a:t>月土地開発公社、翌</a:t>
            </a:r>
            <a:r>
              <a:rPr kumimoji="1" lang="en-US" altLang="ja-JP" dirty="0"/>
              <a:t>6</a:t>
            </a:r>
            <a:r>
              <a:rPr kumimoji="1" lang="ja-JP" altLang="en-US" dirty="0"/>
              <a:t>月教育委員会と協定</a:t>
            </a:r>
          </a:p>
          <a:p>
            <a:r>
              <a:rPr lang="en-US" altLang="ja-JP" dirty="0"/>
              <a:t>1998</a:t>
            </a:r>
            <a:r>
              <a:rPr lang="ja-JP" altLang="en-US" dirty="0"/>
              <a:t>年</a:t>
            </a:r>
            <a:r>
              <a:rPr lang="en-US" altLang="ja-JP" dirty="0"/>
              <a:t>10</a:t>
            </a:r>
            <a:r>
              <a:rPr lang="ja-JP" altLang="en-US" dirty="0"/>
              <a:t>年 滋賀県が</a:t>
            </a:r>
            <a:r>
              <a:rPr lang="en-US" altLang="ja-JP" dirty="0"/>
              <a:t>8</a:t>
            </a:r>
            <a:r>
              <a:rPr lang="ja-JP" altLang="en-US" dirty="0"/>
              <a:t>億の補助金</a:t>
            </a:r>
          </a:p>
          <a:p>
            <a:r>
              <a:rPr kumimoji="1" lang="en-US" altLang="ja-JP" dirty="0"/>
              <a:t>1999</a:t>
            </a:r>
            <a:r>
              <a:rPr kumimoji="1" lang="ja-JP" altLang="en-US" dirty="0"/>
              <a:t>年、守山市は大学を核としたまちづくり</a:t>
            </a:r>
          </a:p>
          <a:p>
            <a:r>
              <a:rPr lang="en-US" altLang="ja-JP" dirty="0"/>
              <a:t>2000</a:t>
            </a:r>
            <a:r>
              <a:rPr lang="ja-JP" altLang="en-US" dirty="0"/>
              <a:t>年、開学</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a:t>平安女学院移転問題</a:t>
            </a:r>
            <a:r>
              <a:rPr kumimoji="1" lang="en-US" altLang="ja-JP" dirty="0"/>
              <a:t>2</a:t>
            </a:r>
            <a:endParaRPr kumimoji="1" lang="ja-JP" altLang="en-US" dirty="0"/>
          </a:p>
        </p:txBody>
      </p:sp>
      <p:sp>
        <p:nvSpPr>
          <p:cNvPr id="3" name="コンテンツ プレースホルダ 2"/>
          <p:cNvSpPr>
            <a:spLocks noGrp="1"/>
          </p:cNvSpPr>
          <p:nvPr>
            <p:ph idx="1"/>
          </p:nvPr>
        </p:nvSpPr>
        <p:spPr/>
        <p:txBody>
          <a:bodyPr>
            <a:normAutofit fontScale="92500" lnSpcReduction="10000"/>
          </a:bodyPr>
          <a:lstStyle/>
          <a:p>
            <a:r>
              <a:rPr kumimoji="1" lang="en-US" altLang="ja-JP" dirty="0"/>
              <a:t>2002</a:t>
            </a:r>
            <a:r>
              <a:rPr kumimoji="1" lang="ja-JP" altLang="en-US" dirty="0"/>
              <a:t>年度パンフ 守山で学べるという内容</a:t>
            </a:r>
          </a:p>
          <a:p>
            <a:r>
              <a:rPr lang="en-US" altLang="ja-JP" dirty="0"/>
              <a:t>2003</a:t>
            </a:r>
            <a:r>
              <a:rPr lang="ja-JP" altLang="en-US" dirty="0"/>
              <a:t>年、様々な分野で大学と市の連携計画。他方理事会は移転を検討</a:t>
            </a:r>
          </a:p>
          <a:p>
            <a:r>
              <a:rPr kumimoji="1" lang="en-US" altLang="ja-JP" dirty="0"/>
              <a:t>2004</a:t>
            </a:r>
            <a:r>
              <a:rPr kumimoji="1" lang="ja-JP" altLang="en-US" dirty="0"/>
              <a:t>年</a:t>
            </a:r>
            <a:r>
              <a:rPr kumimoji="1" lang="en-US" altLang="ja-JP" dirty="0"/>
              <a:t>3</a:t>
            </a:r>
            <a:r>
              <a:rPr kumimoji="1" lang="ja-JP" altLang="en-US" dirty="0"/>
              <a:t>月、移転を常務理事会決定</a:t>
            </a:r>
          </a:p>
          <a:p>
            <a:r>
              <a:rPr lang="ja-JP" altLang="en-US" dirty="0"/>
              <a:t>守山市に報告→納得できない、補助金返還を求めると話す。</a:t>
            </a:r>
          </a:p>
          <a:p>
            <a:r>
              <a:rPr kumimoji="1" lang="en-US" altLang="ja-JP" dirty="0"/>
              <a:t>4</a:t>
            </a:r>
            <a:r>
              <a:rPr kumimoji="1" lang="ja-JP" altLang="en-US" dirty="0"/>
              <a:t>月、教職員に移転説明会</a:t>
            </a:r>
            <a:r>
              <a:rPr kumimoji="1" lang="en-US" altLang="ja-JP" dirty="0"/>
              <a:t>(</a:t>
            </a:r>
            <a:r>
              <a:rPr kumimoji="1" lang="ja-JP" altLang="en-US" dirty="0"/>
              <a:t>口頭報告</a:t>
            </a:r>
            <a:r>
              <a:rPr kumimoji="1" lang="en-US" altLang="ja-JP" dirty="0"/>
              <a:t>)</a:t>
            </a:r>
            <a:endParaRPr kumimoji="1" lang="ja-JP" altLang="en-US" dirty="0"/>
          </a:p>
          <a:p>
            <a:r>
              <a:rPr lang="ja-JP" altLang="en-US" dirty="0"/>
              <a:t>報道され、学生・父母が知る→学生に検討中と説明文書→保護者会</a:t>
            </a:r>
            <a:r>
              <a:rPr lang="en-US" altLang="ja-JP" dirty="0"/>
              <a:t>(</a:t>
            </a:r>
            <a:r>
              <a:rPr lang="ja-JP" altLang="en-US" dirty="0"/>
              <a:t>存続希望が多数</a:t>
            </a:r>
            <a:r>
              <a:rPr lang="en-US" altLang="ja-JP" dirty="0"/>
              <a:t>)</a:t>
            </a:r>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移転理由</a:t>
            </a:r>
          </a:p>
        </p:txBody>
      </p:sp>
      <p:sp>
        <p:nvSpPr>
          <p:cNvPr id="3" name="コンテンツ プレースホルダ 2"/>
          <p:cNvSpPr>
            <a:spLocks noGrp="1"/>
          </p:cNvSpPr>
          <p:nvPr>
            <p:ph idx="1"/>
          </p:nvPr>
        </p:nvSpPr>
        <p:spPr/>
        <p:txBody>
          <a:bodyPr>
            <a:normAutofit fontScale="70000" lnSpcReduction="20000"/>
          </a:bodyPr>
          <a:lstStyle/>
          <a:p>
            <a:r>
              <a:rPr lang="ja-JP" altLang="en-US" dirty="0"/>
              <a:t>①　入学生数の毎年の大幅な定員割れ。</a:t>
            </a:r>
            <a:br>
              <a:rPr lang="ja-JP" altLang="en-US" dirty="0"/>
            </a:br>
            <a:r>
              <a:rPr lang="ja-JP" altLang="en-US" dirty="0"/>
              <a:t>②　守山市（人口約８万人）および周辺に比較し、高槻市（人口約３５万人）および周辺の人口が圧倒的に多く、入学生数の増加が将来的にも見込める。</a:t>
            </a:r>
            <a:br>
              <a:rPr lang="ja-JP" altLang="en-US" dirty="0"/>
            </a:br>
            <a:r>
              <a:rPr lang="ja-JP" altLang="en-US" dirty="0"/>
              <a:t>③　都市部で学生生活を送りたいという学生気質（大学周辺に娯楽施設を求め、アルバイトをしながら学園生活を送るというアーバン・スタイル）により対応することが可能である。</a:t>
            </a:r>
            <a:br>
              <a:rPr lang="ja-JP" altLang="en-US" dirty="0"/>
            </a:br>
            <a:r>
              <a:rPr lang="ja-JP" altLang="en-US" dirty="0"/>
              <a:t>⑧　龍谷大学など現代福祉学科のライバル大学が近くに開設されていること。</a:t>
            </a:r>
            <a:br>
              <a:rPr lang="ja-JP" altLang="en-US" dirty="0"/>
            </a:br>
            <a:r>
              <a:rPr lang="ja-JP" altLang="en-US" dirty="0"/>
              <a:t>⑥　全学生がひとつのキャンパスに集うことによりフェローシップが高揚される。</a:t>
            </a:r>
            <a:br>
              <a:rPr lang="ja-JP" altLang="en-US" dirty="0"/>
            </a:br>
            <a:r>
              <a:rPr lang="ja-JP" altLang="en-US" dirty="0"/>
              <a:t>⑥　人件費、諸経費の削減など、統合による経済効果が見込まれる。</a:t>
            </a:r>
            <a:br>
              <a:rPr lang="ja-JP" altLang="en-US" dirty="0"/>
            </a:br>
            <a:r>
              <a:rPr lang="ja-JP" altLang="en-US" dirty="0"/>
              <a:t>⑦　高槻キャンパスに統合しても大学設置基準を十分に満たしている。</a:t>
            </a:r>
            <a:endParaRPr kumimoji="1" lang="ja-JP" alt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平安女学院移転問題</a:t>
            </a:r>
            <a:r>
              <a:rPr kumimoji="1" lang="en-US" altLang="ja-JP" dirty="0"/>
              <a:t>3</a:t>
            </a:r>
            <a:endParaRPr kumimoji="1" lang="ja-JP" altLang="en-US" dirty="0"/>
          </a:p>
        </p:txBody>
      </p:sp>
      <p:sp>
        <p:nvSpPr>
          <p:cNvPr id="3" name="コンテンツ プレースホルダ 2"/>
          <p:cNvSpPr>
            <a:spLocks noGrp="1"/>
          </p:cNvSpPr>
          <p:nvPr>
            <p:ph idx="1"/>
          </p:nvPr>
        </p:nvSpPr>
        <p:spPr/>
        <p:txBody>
          <a:bodyPr>
            <a:normAutofit/>
          </a:bodyPr>
          <a:lstStyle/>
          <a:p>
            <a:r>
              <a:rPr kumimoji="1" lang="ja-JP" altLang="en-US" dirty="0"/>
              <a:t>学生要望書、署名活動→守る会結成</a:t>
            </a:r>
          </a:p>
          <a:p>
            <a:r>
              <a:rPr lang="ja-JP" altLang="en-US" dirty="0"/>
              <a:t>学生会は総会開かず</a:t>
            </a:r>
            <a:r>
              <a:rPr lang="en-US" altLang="ja-JP" dirty="0"/>
              <a:t>(4</a:t>
            </a:r>
            <a:r>
              <a:rPr lang="ja-JP" altLang="en-US" dirty="0"/>
              <a:t>年生が中心</a:t>
            </a:r>
            <a:r>
              <a:rPr lang="en-US" altLang="ja-JP" dirty="0"/>
              <a:t>)</a:t>
            </a:r>
            <a:endParaRPr lang="ja-JP" altLang="en-US" dirty="0"/>
          </a:p>
          <a:p>
            <a:r>
              <a:rPr kumimoji="1" lang="ja-JP" altLang="en-US" dirty="0"/>
              <a:t>守る会、市長と会談、文部科学大臣に要望書</a:t>
            </a:r>
          </a:p>
          <a:p>
            <a:r>
              <a:rPr lang="ja-JP" altLang="en-US" dirty="0"/>
              <a:t>新聞のインタビュー</a:t>
            </a:r>
          </a:p>
          <a:p>
            <a:pPr lvl="1"/>
            <a:r>
              <a:rPr kumimoji="1" lang="ja-JP" altLang="en-US" dirty="0"/>
              <a:t>市長 立地条件は最初からわかっている。もっと悪い立地で学生を集めている大学もある。</a:t>
            </a:r>
          </a:p>
          <a:p>
            <a:pPr lvl="1"/>
            <a:r>
              <a:rPr lang="ja-JP" altLang="en-US" dirty="0"/>
              <a:t>理事長 大学は市に施設開放や講座等で補助金以上の貢献をしている。市の努力が不足</a:t>
            </a:r>
            <a:endParaRPr kumimoji="1" lang="ja-JP" altLang="en-US" dirty="0"/>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216</TotalTime>
  <Words>705</Words>
  <Application>Microsoft Office PowerPoint</Application>
  <PresentationFormat>画面に合わせる (4:3)</PresentationFormat>
  <Paragraphs>72</Paragraphs>
  <Slides>13</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13</vt:i4>
      </vt:variant>
    </vt:vector>
  </HeadingPairs>
  <TitlesOfParts>
    <vt:vector size="16" baseType="lpstr">
      <vt:lpstr>Arial</vt:lpstr>
      <vt:lpstr>Calibri</vt:lpstr>
      <vt:lpstr>Office ​​テーマ</vt:lpstr>
      <vt:lpstr>学生・生徒の法的規定</vt:lpstr>
      <vt:lpstr>在学契約論</vt:lpstr>
      <vt:lpstr>学校選択権</vt:lpstr>
      <vt:lpstr>在学契約はいつから</vt:lpstr>
      <vt:lpstr>神田高校事件</vt:lpstr>
      <vt:lpstr>平安女学院移転問題１</vt:lpstr>
      <vt:lpstr>平安女学院移転問題2</vt:lpstr>
      <vt:lpstr>移転理由</vt:lpstr>
      <vt:lpstr>平安女学院移転問題3</vt:lpstr>
      <vt:lpstr>その後</vt:lpstr>
      <vt:lpstr>児童・生徒の運営権限</vt:lpstr>
      <vt:lpstr>校則</vt:lpstr>
      <vt:lpstr>校則の制定</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Ohta Kazutosi</dc:creator>
  <cp:lastModifiedBy>wakei ota</cp:lastModifiedBy>
  <cp:revision>24</cp:revision>
  <dcterms:created xsi:type="dcterms:W3CDTF">2012-07-11T04:53:43Z</dcterms:created>
  <dcterms:modified xsi:type="dcterms:W3CDTF">2019-07-03T00:57:40Z</dcterms:modified>
</cp:coreProperties>
</file>