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1" r:id="rId4"/>
    <p:sldId id="272" r:id="rId5"/>
    <p:sldId id="274" r:id="rId6"/>
    <p:sldId id="275" r:id="rId7"/>
    <p:sldId id="276" r:id="rId8"/>
    <p:sldId id="257" r:id="rId9"/>
    <p:sldId id="277" r:id="rId10"/>
    <p:sldId id="258" r:id="rId11"/>
    <p:sldId id="259" r:id="rId12"/>
    <p:sldId id="260" r:id="rId13"/>
    <p:sldId id="261" r:id="rId14"/>
    <p:sldId id="262" r:id="rId15"/>
    <p:sldId id="278" r:id="rId16"/>
    <p:sldId id="268"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2" autoAdjust="0"/>
    <p:restoredTop sz="94660"/>
  </p:normalViewPr>
  <p:slideViewPr>
    <p:cSldViewPr>
      <p:cViewPr varScale="1">
        <p:scale>
          <a:sx n="85" d="100"/>
          <a:sy n="85" d="100"/>
        </p:scale>
        <p:origin x="5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2019/5/20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A28C-E87F-446E-BDDE-69F6F51AA7BB}" type="datetimeFigureOut">
              <a:rPr kumimoji="1" lang="ja-JP" altLang="en-US" smtClean="0"/>
              <a:pPr/>
              <a:t>2019/5/20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2037C-618D-4946-9C02-1984F0D1D29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教育委員会</a:t>
            </a:r>
            <a:r>
              <a:rPr lang="ja-JP" altLang="en-US" dirty="0"/>
              <a:t>の成立と改編</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当初からの教育委員会への攻撃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一般部局からの不満</a:t>
            </a:r>
          </a:p>
          <a:p>
            <a:pPr lvl="1"/>
            <a:r>
              <a:rPr lang="ja-JP" altLang="en-US" dirty="0"/>
              <a:t>統一的な予算編成ができない</a:t>
            </a:r>
          </a:p>
          <a:p>
            <a:pPr lvl="1"/>
            <a:r>
              <a:rPr kumimoji="1" lang="ja-JP" altLang="en-US" dirty="0"/>
              <a:t>地方議会の文教委員会との整合性</a:t>
            </a:r>
          </a:p>
          <a:p>
            <a:r>
              <a:rPr lang="ja-JP" altLang="en-US" dirty="0"/>
              <a:t>政治家からの非難</a:t>
            </a:r>
          </a:p>
          <a:p>
            <a:pPr lvl="1"/>
            <a:r>
              <a:rPr kumimoji="1" lang="ja-JP" altLang="en-US" dirty="0"/>
              <a:t>教育が政治から独立していない</a:t>
            </a:r>
          </a:p>
          <a:p>
            <a:pPr lvl="1"/>
            <a:r>
              <a:rPr lang="ja-JP" altLang="en-US" dirty="0"/>
              <a:t>選挙が政党や組合を背景としている</a:t>
            </a:r>
          </a:p>
          <a:p>
            <a:pPr lvl="1">
              <a:buNone/>
            </a:pPr>
            <a:r>
              <a:rPr lang="ja-JP" altLang="en-US" dirty="0"/>
              <a:t>　　　　　　　</a:t>
            </a:r>
          </a:p>
          <a:p>
            <a:pPr lvl="1">
              <a:buNone/>
            </a:pPr>
            <a:r>
              <a:rPr kumimoji="1" lang="ja-JP" altLang="en-US" dirty="0"/>
              <a:t>本当の理由はどこにあったのか？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５０年代の再編</a:t>
            </a:r>
          </a:p>
        </p:txBody>
      </p:sp>
      <p:sp>
        <p:nvSpPr>
          <p:cNvPr id="3" name="コンテンツ プレースホルダ 2"/>
          <p:cNvSpPr>
            <a:spLocks noGrp="1"/>
          </p:cNvSpPr>
          <p:nvPr>
            <p:ph idx="1"/>
          </p:nvPr>
        </p:nvSpPr>
        <p:spPr/>
        <p:txBody>
          <a:bodyPr>
            <a:normAutofit lnSpcReduction="10000"/>
          </a:bodyPr>
          <a:lstStyle/>
          <a:p>
            <a:r>
              <a:rPr kumimoji="1" lang="ja-JP" altLang="en-US" dirty="0"/>
              <a:t>「教育委員会法」を廃止し、「地方教育行政の</a:t>
            </a:r>
            <a:r>
              <a:rPr lang="ja-JP" altLang="en-US" dirty="0"/>
              <a:t>組織及び運営に関する法律」の制定（全く違う組織であることを強調）</a:t>
            </a:r>
          </a:p>
          <a:p>
            <a:pPr lvl="1"/>
            <a:r>
              <a:rPr lang="ja-JP" altLang="en-US" dirty="0"/>
              <a:t>公選制を首長の任命制に</a:t>
            </a:r>
          </a:p>
          <a:p>
            <a:pPr lvl="1"/>
            <a:r>
              <a:rPr lang="ja-JP" altLang="en-US" dirty="0"/>
              <a:t>予算提案権と執行権をなくす</a:t>
            </a:r>
          </a:p>
          <a:p>
            <a:pPr lvl="1"/>
            <a:r>
              <a:rPr lang="ja-JP" altLang="en-US" dirty="0"/>
              <a:t>全国学力テストの指導（実質的命令）</a:t>
            </a:r>
          </a:p>
          <a:p>
            <a:pPr lvl="1"/>
            <a:r>
              <a:rPr lang="ja-JP" altLang="en-US" dirty="0"/>
              <a:t>都道府県教育長の承認制</a:t>
            </a:r>
          </a:p>
          <a:p>
            <a:r>
              <a:rPr lang="ja-JP" altLang="en-US" dirty="0"/>
              <a:t>このことによって、教育委員会の主体的姿勢が喪失（月１・審議なし・傍聴なし）</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中野区の準公選制度</a:t>
            </a:r>
          </a:p>
        </p:txBody>
      </p:sp>
      <p:sp>
        <p:nvSpPr>
          <p:cNvPr id="3" name="コンテンツ プレースホルダ 2"/>
          <p:cNvSpPr>
            <a:spLocks noGrp="1"/>
          </p:cNvSpPr>
          <p:nvPr>
            <p:ph idx="1"/>
          </p:nvPr>
        </p:nvSpPr>
        <p:spPr>
          <a:xfrm>
            <a:off x="539552" y="1628800"/>
            <a:ext cx="8229600" cy="4525963"/>
          </a:xfrm>
        </p:spPr>
        <p:txBody>
          <a:bodyPr/>
          <a:lstStyle/>
          <a:p>
            <a:r>
              <a:rPr kumimoji="1" lang="ja-JP" altLang="en-US" dirty="0"/>
              <a:t>区長が任命する人を、予め実施する投票によって決める「準公選」を東京都中野区が決めて実行した。（形式的には参考に）</a:t>
            </a:r>
          </a:p>
          <a:p>
            <a:r>
              <a:rPr lang="ja-JP" altLang="en-US" dirty="0"/>
              <a:t>従来と全く異なる「選挙方式」という点でも注目</a:t>
            </a:r>
          </a:p>
          <a:p>
            <a:pPr lvl="1"/>
            <a:r>
              <a:rPr kumimoji="1" lang="ja-JP" altLang="en-US" dirty="0"/>
              <a:t>個別訪問の許可</a:t>
            </a:r>
          </a:p>
          <a:p>
            <a:pPr lvl="1"/>
            <a:r>
              <a:rPr lang="ja-JP" altLang="en-US" dirty="0"/>
              <a:t>郵便による投票（ｃｆ　現代ではネット投票が論点になっているが）</a:t>
            </a:r>
            <a:endParaRPr kumimoji="1" lang="ja-JP" altLang="en-US"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準公選制度による変化</a:t>
            </a:r>
          </a:p>
        </p:txBody>
      </p:sp>
      <p:sp>
        <p:nvSpPr>
          <p:cNvPr id="3" name="コンテンツ プレースホルダ 2"/>
          <p:cNvSpPr>
            <a:spLocks noGrp="1"/>
          </p:cNvSpPr>
          <p:nvPr>
            <p:ph idx="1"/>
          </p:nvPr>
        </p:nvSpPr>
        <p:spPr/>
        <p:txBody>
          <a:bodyPr/>
          <a:lstStyle/>
          <a:p>
            <a:r>
              <a:rPr kumimoji="1" lang="ja-JP" altLang="en-US" dirty="0"/>
              <a:t>戦後改革の原則が復活</a:t>
            </a:r>
          </a:p>
          <a:p>
            <a:pPr lvl="1"/>
            <a:r>
              <a:rPr lang="ja-JP" altLang="en-US" dirty="0"/>
              <a:t>実質審議が実現</a:t>
            </a:r>
          </a:p>
          <a:p>
            <a:pPr lvl="1"/>
            <a:r>
              <a:rPr lang="ja-JP" altLang="en-US" dirty="0"/>
              <a:t>長い委員会</a:t>
            </a:r>
          </a:p>
          <a:p>
            <a:pPr lvl="1"/>
            <a:r>
              <a:rPr lang="ja-JP" altLang="en-US" dirty="0"/>
              <a:t>傍聴の実現</a:t>
            </a:r>
          </a:p>
          <a:p>
            <a:pPr lvl="1"/>
            <a:r>
              <a:rPr lang="ja-JP" altLang="en-US" dirty="0"/>
              <a:t>そのための夜の開催</a:t>
            </a:r>
          </a:p>
          <a:p>
            <a:pPr lvl="1"/>
            <a:r>
              <a:rPr lang="ja-JP" altLang="en-US" dirty="0"/>
              <a:t>区民が教育委員会に注目</a:t>
            </a:r>
            <a:endParaRPr kumimoji="1" lang="ja-JP" altLang="en-US" dirty="0"/>
          </a:p>
          <a:p>
            <a:r>
              <a:rPr lang="ja-JP" altLang="en-US" dirty="0"/>
              <a:t>文部省の攻撃　都教育委員会への「指導」</a:t>
            </a:r>
            <a:endParaRPr kumimoji="1" lang="ja-JP" altLang="en-US" dirty="0"/>
          </a:p>
          <a:p>
            <a:pPr lvl="1">
              <a:buNone/>
            </a:pP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教育長承認制をめぐって</a:t>
            </a:r>
            <a:r>
              <a:rPr kumimoji="1" lang="en-US" altLang="ja-JP" dirty="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a:t>地方教育行政の組織及び運営に関する法律（昭和３１年）</a:t>
            </a:r>
          </a:p>
          <a:p>
            <a:r>
              <a:rPr lang="ja-JP" altLang="en-US" dirty="0"/>
              <a:t>第１６条（現在は改訂されている）</a:t>
            </a:r>
          </a:p>
          <a:p>
            <a:r>
              <a:rPr lang="ja-JP" altLang="en-US" dirty="0"/>
              <a:t>　２　都道府県に置かれる教育委員会（以下「都道府県委員会」という。）は、文部大臣の承認を得て、教育長を任命する。</a:t>
            </a:r>
          </a:p>
          <a:p>
            <a:r>
              <a:rPr lang="ja-JP" altLang="en-US" dirty="0"/>
              <a:t>　３　市町村又は第二条の市町村の組合におかれる教育委員会（以下「市町村教育委員会」という。）は、第六条の規定にかかわらず、当該市町村委員会のうちから、都道府県委員会の承認を得て、教育長を任命す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梁さん事件</a:t>
            </a:r>
          </a:p>
        </p:txBody>
      </p:sp>
      <p:sp>
        <p:nvSpPr>
          <p:cNvPr id="3" name="コンテンツ プレースホルダー 2"/>
          <p:cNvSpPr>
            <a:spLocks noGrp="1"/>
          </p:cNvSpPr>
          <p:nvPr>
            <p:ph idx="1"/>
          </p:nvPr>
        </p:nvSpPr>
        <p:spPr/>
        <p:txBody>
          <a:bodyPr/>
          <a:lstStyle/>
          <a:p>
            <a:r>
              <a:rPr kumimoji="1" lang="ja-JP" altLang="en-US" dirty="0"/>
              <a:t>１９８０年代長野で起きた在日外国人梁さんの教員採用問題</a:t>
            </a:r>
          </a:p>
          <a:p>
            <a:r>
              <a:rPr lang="ja-JP" altLang="en-US" dirty="0"/>
              <a:t>１９８２年、文部省は、国公立学校での外国人教師任用を禁止する行政指導</a:t>
            </a:r>
          </a:p>
          <a:p>
            <a:r>
              <a:rPr kumimoji="1" lang="ja-JP" altLang="en-US" dirty="0"/>
              <a:t>１９８４年に２度目の不採用（試験は合格）</a:t>
            </a:r>
          </a:p>
          <a:p>
            <a:r>
              <a:rPr lang="ja-JP" altLang="en-US" dirty="0"/>
              <a:t>メディアで取り上げられる</a:t>
            </a:r>
            <a:endParaRPr kumimoji="1" lang="ja-JP" altLang="en-US" dirty="0"/>
          </a:p>
        </p:txBody>
      </p:sp>
    </p:spTree>
    <p:extLst>
      <p:ext uri="{BB962C8B-B14F-4D97-AF65-F5344CB8AC3E}">
        <p14:creationId xmlns:p14="http://schemas.microsoft.com/office/powerpoint/2010/main" val="427656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教育長承認制</a:t>
            </a:r>
            <a:r>
              <a:rPr kumimoji="1" lang="en-US" altLang="ja-JP" dirty="0"/>
              <a:t>2</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a:t>【</a:t>
            </a:r>
            <a:r>
              <a:rPr lang="ja-JP" altLang="en-US" dirty="0"/>
              <a:t>教育</a:t>
            </a:r>
            <a:r>
              <a:rPr lang="en-US" altLang="ja-JP" dirty="0"/>
              <a:t>】 </a:t>
            </a:r>
            <a:r>
              <a:rPr lang="ja-JP" altLang="en-US" dirty="0"/>
              <a:t>地方分権化推進委員会提言</a:t>
            </a:r>
            <a:endParaRPr lang="en-US" altLang="ja-JP" dirty="0"/>
          </a:p>
          <a:p>
            <a:r>
              <a:rPr lang="ja-JP" altLang="en-US" dirty="0"/>
              <a:t>　教育長の任命承認制は廃止する。（廃止） </a:t>
            </a:r>
          </a:p>
          <a:p>
            <a:r>
              <a:rPr lang="ja-JP" altLang="en-US" dirty="0"/>
              <a:t>　文部大臣の教育委員会に対する指揮監督権（地方教育行政の組織及び運営に関する法律（５５条）は、機関委任事務制度の廃止に伴い廃止する。（廃止） </a:t>
            </a:r>
          </a:p>
          <a:p>
            <a:r>
              <a:rPr lang="ja-JP" altLang="en-US" dirty="0"/>
              <a:t>　地方公共団体の長又は教育委員会に対する文部大臣の措置要求（同５２条）については、一般ルールに沿って行うものとする。（緩和） </a:t>
            </a:r>
          </a:p>
          <a:p>
            <a:r>
              <a:rPr lang="ja-JP" altLang="en-US" dirty="0"/>
              <a:t>　義務教育費国庫負担金に関する各種調査、申請、報告等の事務手続きについては、平成９年度から大幅に簡素合理化することとする。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教育委員会を考える視点</a:t>
            </a:r>
          </a:p>
        </p:txBody>
      </p:sp>
      <p:sp>
        <p:nvSpPr>
          <p:cNvPr id="3" name="コンテンツ プレースホルダー 2"/>
          <p:cNvSpPr>
            <a:spLocks noGrp="1"/>
          </p:cNvSpPr>
          <p:nvPr>
            <p:ph idx="1"/>
          </p:nvPr>
        </p:nvSpPr>
        <p:spPr/>
        <p:txBody>
          <a:bodyPr/>
          <a:lstStyle/>
          <a:p>
            <a:r>
              <a:rPr kumimoji="1" lang="ja-JP" altLang="en-US" dirty="0"/>
              <a:t>地域の教育の政策を決めるのはどのような仕組みがふさわしいのか。</a:t>
            </a:r>
          </a:p>
          <a:p>
            <a:pPr lvl="1"/>
            <a:r>
              <a:rPr lang="ja-JP" altLang="en-US" dirty="0"/>
              <a:t>教師の意思・住民の意思・保護者の意思・生徒の意思</a:t>
            </a:r>
          </a:p>
          <a:p>
            <a:r>
              <a:rPr kumimoji="1" lang="ja-JP" altLang="en-US" dirty="0"/>
              <a:t>公教育費の支出は、特別の領域とするべきか</a:t>
            </a:r>
          </a:p>
          <a:p>
            <a:pPr lvl="1"/>
            <a:r>
              <a:rPr kumimoji="1" lang="ja-JP" altLang="en-US" dirty="0"/>
              <a:t>司法の独立と同様の教育の独立</a:t>
            </a:r>
            <a:r>
              <a:rPr kumimoji="1" lang="en-US" altLang="ja-JP" dirty="0"/>
              <a:t>?</a:t>
            </a:r>
            <a:endParaRPr kumimoji="1" lang="ja-JP" altLang="en-US" dirty="0"/>
          </a:p>
        </p:txBody>
      </p:sp>
    </p:spTree>
    <p:extLst>
      <p:ext uri="{BB962C8B-B14F-4D97-AF65-F5344CB8AC3E}">
        <p14:creationId xmlns:p14="http://schemas.microsoft.com/office/powerpoint/2010/main" val="401943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教育委員会関連最近の法律改正</a:t>
            </a:r>
          </a:p>
        </p:txBody>
      </p:sp>
      <p:sp>
        <p:nvSpPr>
          <p:cNvPr id="3" name="コンテンツ プレースホルダ 2"/>
          <p:cNvSpPr>
            <a:spLocks noGrp="1"/>
          </p:cNvSpPr>
          <p:nvPr>
            <p:ph idx="1"/>
          </p:nvPr>
        </p:nvSpPr>
        <p:spPr/>
        <p:txBody>
          <a:bodyPr>
            <a:normAutofit/>
          </a:bodyPr>
          <a:lstStyle/>
          <a:p>
            <a:r>
              <a:rPr kumimoji="1" lang="ja-JP" altLang="en-US" dirty="0"/>
              <a:t>地方教育行政の組織及び運営に関する法律</a:t>
            </a:r>
          </a:p>
          <a:p>
            <a:pPr lvl="1"/>
            <a:r>
              <a:rPr lang="ja-JP" altLang="en-US" dirty="0"/>
              <a:t>教育行政の責任の明確化</a:t>
            </a:r>
          </a:p>
          <a:p>
            <a:pPr lvl="2"/>
            <a:r>
              <a:rPr kumimoji="1" lang="ja-JP" altLang="en-US" dirty="0"/>
              <a:t>教育委員長と教育長を一本化し、首長が議会同意を得て、直接任命・罷免（任期３年）</a:t>
            </a:r>
          </a:p>
          <a:p>
            <a:pPr lvl="1"/>
            <a:r>
              <a:rPr lang="ja-JP" altLang="en-US" dirty="0"/>
              <a:t>首長は総合教育会議を設ける。（教育振興の大綱作成）</a:t>
            </a:r>
          </a:p>
          <a:p>
            <a:pPr lvl="1"/>
            <a:r>
              <a:rPr kumimoji="1" lang="ja-JP" altLang="en-US" dirty="0"/>
              <a:t>国の地方公共団体への関与の見直し</a:t>
            </a:r>
          </a:p>
          <a:p>
            <a:pPr lvl="2"/>
            <a:r>
              <a:rPr lang="ja-JP" altLang="en-US" dirty="0"/>
              <a:t>いじめ自殺防止等の緊急の場合、大臣が教育委員会に直接指示できる。（平成２７年４月１日）</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明治</a:t>
            </a:r>
            <a:r>
              <a:rPr lang="ja-JP" altLang="en-US" dirty="0"/>
              <a:t>以後</a:t>
            </a:r>
            <a:r>
              <a:rPr kumimoji="1" lang="ja-JP" altLang="en-US" dirty="0"/>
              <a:t>の地方教育行政</a:t>
            </a:r>
          </a:p>
        </p:txBody>
      </p:sp>
      <p:sp>
        <p:nvSpPr>
          <p:cNvPr id="3" name="コンテンツ プレースホルダ 2"/>
          <p:cNvSpPr>
            <a:spLocks noGrp="1"/>
          </p:cNvSpPr>
          <p:nvPr>
            <p:ph idx="1"/>
          </p:nvPr>
        </p:nvSpPr>
        <p:spPr/>
        <p:txBody>
          <a:bodyPr/>
          <a:lstStyle/>
          <a:p>
            <a:r>
              <a:rPr kumimoji="1" lang="ja-JP" altLang="en-US" dirty="0"/>
              <a:t>明治初期に公選制の学務委員会の構想（実現せず）</a:t>
            </a:r>
          </a:p>
          <a:p>
            <a:r>
              <a:rPr lang="ja-JP" altLang="en-US" dirty="0"/>
              <a:t>地方教育行政は、内務省管轄で推移した。</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アメリカ教育委員会１</a:t>
            </a:r>
          </a:p>
        </p:txBody>
      </p:sp>
      <p:sp>
        <p:nvSpPr>
          <p:cNvPr id="3" name="コンテンツ プレースホルダー 2"/>
          <p:cNvSpPr>
            <a:spLocks noGrp="1"/>
          </p:cNvSpPr>
          <p:nvPr>
            <p:ph idx="1"/>
          </p:nvPr>
        </p:nvSpPr>
        <p:spPr/>
        <p:txBody>
          <a:bodyPr/>
          <a:lstStyle/>
          <a:p>
            <a:r>
              <a:rPr kumimoji="1" lang="ja-JP" altLang="en-US" dirty="0"/>
              <a:t>アメリカは植民当初から文明を背景に成立</a:t>
            </a:r>
          </a:p>
          <a:p>
            <a:r>
              <a:rPr lang="ja-JP" altLang="en-US" dirty="0"/>
              <a:t>国家統治の形態ができる前に、教育の要請</a:t>
            </a:r>
          </a:p>
          <a:p>
            <a:r>
              <a:rPr kumimoji="1" lang="ja-JP" altLang="en-US" dirty="0"/>
              <a:t>分散した地域→地域での自主独立の教育</a:t>
            </a:r>
          </a:p>
          <a:p>
            <a:r>
              <a:rPr lang="ja-JP" altLang="en-US" dirty="0"/>
              <a:t>お金を出し合って教師を雇う、校舎を建てる</a:t>
            </a:r>
          </a:p>
          <a:p>
            <a:r>
              <a:rPr lang="ja-JP" altLang="en-US" dirty="0"/>
              <a:t>住民数が多くなると、管理者を選ぶ</a:t>
            </a:r>
          </a:p>
          <a:p>
            <a:r>
              <a:rPr kumimoji="1" lang="ja-JP" altLang="en-US" dirty="0"/>
              <a:t>教育のための恒常的資金を確保（教育税）</a:t>
            </a:r>
          </a:p>
        </p:txBody>
      </p:sp>
    </p:spTree>
    <p:extLst>
      <p:ext uri="{BB962C8B-B14F-4D97-AF65-F5344CB8AC3E}">
        <p14:creationId xmlns:p14="http://schemas.microsoft.com/office/powerpoint/2010/main" val="156870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アメリカ教育委員会２</a:t>
            </a:r>
          </a:p>
        </p:txBody>
      </p:sp>
      <p:sp>
        <p:nvSpPr>
          <p:cNvPr id="3" name="コンテンツ プレースホルダー 2"/>
          <p:cNvSpPr>
            <a:spLocks noGrp="1"/>
          </p:cNvSpPr>
          <p:nvPr>
            <p:ph idx="1"/>
          </p:nvPr>
        </p:nvSpPr>
        <p:spPr/>
        <p:txBody>
          <a:bodyPr>
            <a:normAutofit lnSpcReduction="10000"/>
          </a:bodyPr>
          <a:lstStyle/>
          <a:p>
            <a:r>
              <a:rPr kumimoji="1" lang="ja-JP" altLang="en-US" dirty="0"/>
              <a:t>学区が成立（教育を統治管理する行政区域）</a:t>
            </a:r>
          </a:p>
          <a:p>
            <a:pPr lvl="1"/>
            <a:r>
              <a:rPr lang="ja-JP" altLang="en-US" dirty="0"/>
              <a:t>一般行政区域（市）とは異なる場合もある</a:t>
            </a:r>
            <a:endParaRPr kumimoji="1" lang="ja-JP" altLang="en-US" dirty="0"/>
          </a:p>
          <a:p>
            <a:r>
              <a:rPr lang="ja-JP" altLang="en-US" dirty="0"/>
              <a:t>統治管理組織として教育委員会が成立（教育に関する立法・行政権をもち、ときには司法権も）</a:t>
            </a:r>
          </a:p>
          <a:p>
            <a:pPr lvl="1"/>
            <a:r>
              <a:rPr kumimoji="1" lang="ja-JP" altLang="en-US" dirty="0"/>
              <a:t>政策決定（学校教育活動の方策を決定　カリキュラム・教員人事・財政）</a:t>
            </a:r>
          </a:p>
          <a:p>
            <a:pPr lvl="1"/>
            <a:r>
              <a:rPr lang="ja-JP" altLang="en-US" dirty="0"/>
              <a:t>校舎等の物的管理と教員管理、財政管理</a:t>
            </a:r>
          </a:p>
          <a:p>
            <a:pPr lvl="1"/>
            <a:r>
              <a:rPr kumimoji="1" lang="ja-JP" altLang="en-US" dirty="0"/>
              <a:t>住民に対するアカウンタビリティ</a:t>
            </a:r>
          </a:p>
        </p:txBody>
      </p:sp>
    </p:spTree>
    <p:extLst>
      <p:ext uri="{BB962C8B-B14F-4D97-AF65-F5344CB8AC3E}">
        <p14:creationId xmlns:p14="http://schemas.microsoft.com/office/powerpoint/2010/main" val="298624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アメリカ教育委員会３</a:t>
            </a:r>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教育委員は選挙で選出（公選制　現在でも９５％）</a:t>
            </a:r>
          </a:p>
          <a:p>
            <a:pPr lvl="1"/>
            <a:r>
              <a:rPr lang="ja-JP" altLang="en-US" dirty="0"/>
              <a:t>素人でボランティア（無報酬）が普通</a:t>
            </a:r>
          </a:p>
          <a:p>
            <a:pPr lvl="1"/>
            <a:r>
              <a:rPr kumimoji="1" lang="ja-JP" altLang="en-US" dirty="0"/>
              <a:t>地元の名士が多い</a:t>
            </a:r>
          </a:p>
          <a:p>
            <a:r>
              <a:rPr lang="ja-JP" altLang="en-US" dirty="0"/>
              <a:t>専門家として教育長</a:t>
            </a:r>
          </a:p>
          <a:p>
            <a:pPr lvl="1"/>
            <a:r>
              <a:rPr kumimoji="1" lang="ja-JP" altLang="en-US" dirty="0"/>
              <a:t>養成機関で学び、資格保持が原則</a:t>
            </a:r>
          </a:p>
          <a:p>
            <a:r>
              <a:rPr lang="ja-JP" altLang="en-US" dirty="0"/>
              <a:t>教育税としての恒久的財源をもち、上位行政単位（州・連邦）からの補助金を獲得し、財政を決定する</a:t>
            </a:r>
          </a:p>
          <a:p>
            <a:r>
              <a:rPr kumimoji="1" lang="ja-JP" altLang="en-US" dirty="0"/>
              <a:t>近年変化も。（廃止・任命・統合）</a:t>
            </a:r>
          </a:p>
        </p:txBody>
      </p:sp>
    </p:spTree>
    <p:extLst>
      <p:ext uri="{BB962C8B-B14F-4D97-AF65-F5344CB8AC3E}">
        <p14:creationId xmlns:p14="http://schemas.microsoft.com/office/powerpoint/2010/main" val="268007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戦後教育行政改革の中心</a:t>
            </a:r>
          </a:p>
        </p:txBody>
      </p:sp>
      <p:sp>
        <p:nvSpPr>
          <p:cNvPr id="3" name="コンテンツ プレースホルダ 2"/>
          <p:cNvSpPr>
            <a:spLocks noGrp="1"/>
          </p:cNvSpPr>
          <p:nvPr>
            <p:ph idx="1"/>
          </p:nvPr>
        </p:nvSpPr>
        <p:spPr/>
        <p:txBody>
          <a:bodyPr>
            <a:normAutofit lnSpcReduction="10000"/>
          </a:bodyPr>
          <a:lstStyle/>
          <a:p>
            <a:r>
              <a:rPr lang="ja-JP" altLang="en-US" dirty="0"/>
              <a:t>戦後教育行政改革の三原則</a:t>
            </a:r>
          </a:p>
          <a:p>
            <a:pPr lvl="1"/>
            <a:r>
              <a:rPr lang="ja-JP" altLang="en-US" dirty="0"/>
              <a:t>教育行政の地方分権</a:t>
            </a:r>
          </a:p>
          <a:p>
            <a:pPr lvl="2"/>
            <a:r>
              <a:rPr lang="ja-JP" altLang="en-US" dirty="0"/>
              <a:t>地方が分権的「公共団体」に変化</a:t>
            </a:r>
          </a:p>
          <a:p>
            <a:pPr lvl="2"/>
            <a:r>
              <a:rPr lang="ja-JP" altLang="en-US" dirty="0"/>
              <a:t>地方教育行政が「内務省」から「教育委員会」に</a:t>
            </a:r>
          </a:p>
          <a:p>
            <a:pPr lvl="1"/>
            <a:r>
              <a:rPr lang="ja-JP" altLang="en-US" dirty="0"/>
              <a:t>教育の民衆統制</a:t>
            </a:r>
          </a:p>
          <a:p>
            <a:pPr lvl="2"/>
            <a:r>
              <a:rPr lang="ja-JP" altLang="en-US" dirty="0"/>
              <a:t>知事・議会の選挙</a:t>
            </a:r>
          </a:p>
          <a:p>
            <a:pPr lvl="2"/>
            <a:r>
              <a:rPr lang="ja-JP" altLang="en-US" dirty="0"/>
              <a:t>教育委員会の公選制度</a:t>
            </a:r>
          </a:p>
          <a:p>
            <a:pPr lvl="1"/>
            <a:r>
              <a:rPr lang="ja-JP" altLang="en-US" dirty="0"/>
              <a:t>一般行政からの独立</a:t>
            </a:r>
          </a:p>
          <a:p>
            <a:pPr lvl="2"/>
            <a:r>
              <a:rPr lang="ja-JP" altLang="en-US" dirty="0"/>
              <a:t>行政委員会としての「教育委員会」の成立</a:t>
            </a:r>
          </a:p>
          <a:p>
            <a:pPr lvl="2"/>
            <a:r>
              <a:rPr lang="ja-JP" altLang="en-US" dirty="0"/>
              <a:t>予算提案権と執行権をもつ教育委員会</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アメリカ教育委員会との相違</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学区ではなかった。（都道府県・市町村という一般行政単位に設定された。）</a:t>
            </a:r>
          </a:p>
          <a:p>
            <a:r>
              <a:rPr lang="ja-JP" altLang="en-US" dirty="0"/>
              <a:t>教育の目的税が存在しないが、予算編成上の特権のみ付与された。</a:t>
            </a:r>
          </a:p>
          <a:p>
            <a:r>
              <a:rPr kumimoji="1" lang="ja-JP" altLang="en-US" dirty="0"/>
              <a:t>専門家としての教育長は存在せず、養成機関もなかった。（旧帝国大学の教育行政学科が養成機関として設置されたが、機能する前に公選制教育委員会は消滅した。）</a:t>
            </a:r>
          </a:p>
          <a:p>
            <a:r>
              <a:rPr lang="ja-JP" altLang="en-US" dirty="0"/>
              <a:t>ボランティアとして委員を行える、意識をもった富裕層が十分存在しなかった。</a:t>
            </a:r>
            <a:endParaRPr kumimoji="1" lang="ja-JP" altLang="en-US" dirty="0"/>
          </a:p>
        </p:txBody>
      </p:sp>
    </p:spTree>
    <p:extLst>
      <p:ext uri="{BB962C8B-B14F-4D97-AF65-F5344CB8AC3E}">
        <p14:creationId xmlns:p14="http://schemas.microsoft.com/office/powerpoint/2010/main" val="28746538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826</Words>
  <Application>Microsoft Office PowerPoint</Application>
  <PresentationFormat>画面に合わせる (4:3)</PresentationFormat>
  <Paragraphs>99</Paragraphs>
  <Slides>16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16</vt:i4>
      </vt:variant>
    </vt:vector>
  </HeadingPairs>
  <TitlesOfParts>
    <vt:vector size="19" baseType="lpstr">
      <vt:lpstr>Arial</vt:lpstr>
      <vt:lpstr>Calibri</vt:lpstr>
      <vt:lpstr>Office テーマ</vt:lpstr>
      <vt:lpstr>教育委員会の成立と改編</vt:lpstr>
      <vt:lpstr>教育委員会を考える視点</vt:lpstr>
      <vt:lpstr>教育委員会関連最近の法律改正</vt:lpstr>
      <vt:lpstr>明治以後の地方教育行政</vt:lpstr>
      <vt:lpstr>アメリカ教育委員会１</vt:lpstr>
      <vt:lpstr>アメリカ教育委員会２</vt:lpstr>
      <vt:lpstr>アメリカ教育委員会３</vt:lpstr>
      <vt:lpstr>戦後教育行政改革の中心</vt:lpstr>
      <vt:lpstr>アメリカ教育委員会との相違</vt:lpstr>
      <vt:lpstr>当初からの教育委員会への攻撃</vt:lpstr>
      <vt:lpstr>５０年代の再編</vt:lpstr>
      <vt:lpstr>中野区の準公選制度</vt:lpstr>
      <vt:lpstr>準公選制度による変化</vt:lpstr>
      <vt:lpstr>教育長承認制をめぐって1</vt:lpstr>
      <vt:lpstr>梁さん事件</vt:lpstr>
      <vt:lpstr>教育長承認制2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教育委員会と職員会議</dc:title>
  <dc:creator>wakei</dc:creator>
  <cp:lastModifiedBy>wakei ota</cp:lastModifiedBy>
  <cp:revision>43</cp:revision>
  <dcterms:created xsi:type="dcterms:W3CDTF">2012-05-29T12:46:14Z</dcterms:created>
  <dcterms:modified xsi:type="dcterms:W3CDTF">2019-05-20T04:51:17Z</dcterms:modified>
</cp:coreProperties>
</file>