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83" r:id="rId4"/>
    <p:sldId id="263" r:id="rId5"/>
    <p:sldId id="269" r:id="rId6"/>
    <p:sldId id="274" r:id="rId7"/>
    <p:sldId id="266" r:id="rId8"/>
    <p:sldId id="279" r:id="rId9"/>
    <p:sldId id="281" r:id="rId10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69" d="100"/>
          <a:sy n="69" d="100"/>
        </p:scale>
        <p:origin x="72" y="5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DF610C3-21F1-46C7-B130-03FBD3403A6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9014B99-D61D-44AA-9F3C-8E7175EE6D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99D2783-B34B-474E-A89C-51AE64868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A00C4-9FDE-497E-BA8C-C23A29EEC8AF}" type="datetimeFigureOut">
              <a:rPr kumimoji="1" lang="ja-JP" altLang="en-US" smtClean="0"/>
              <a:t>2019/5/6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09DFF6B-65E1-45FD-8142-C5AED7141E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51BB59-4233-456A-8751-BAA561618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9F90-3A95-4961-BEBE-80C3DC17B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4690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1758DCB-5BC1-43D2-8101-F2AD15299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3D8F8AA-2FA2-4BE0-BC36-D1A419155D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4C8DA38-7D14-46D1-881C-B540DE187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A00C4-9FDE-497E-BA8C-C23A29EEC8AF}" type="datetimeFigureOut">
              <a:rPr kumimoji="1" lang="ja-JP" altLang="en-US" smtClean="0"/>
              <a:t>2019/5/6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85863E2-C505-4F90-8190-8AF1BE2EEE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F5947C-FE11-4751-BE0E-6EECAF2463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9F90-3A95-4961-BEBE-80C3DC17B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21475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F893459F-CFC7-49A3-939A-8A543F2EC09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6F64B59B-6294-45E4-8018-26239F72F3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96A7C1C-6230-4E0B-949A-F30E71BD7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A00C4-9FDE-497E-BA8C-C23A29EEC8AF}" type="datetimeFigureOut">
              <a:rPr kumimoji="1" lang="ja-JP" altLang="en-US" smtClean="0"/>
              <a:t>2019/5/6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3D8C4D-55ED-4CF1-938A-217761818F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FE15938-851A-401E-B409-D9B8D6EF3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9F90-3A95-4961-BEBE-80C3DC17B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4671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4D12DDB-ED85-4075-875A-B1F2E23F47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06375F4-1451-407B-857D-788CB18BA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D923F2E-13C8-4ACD-8EB3-240937F29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A00C4-9FDE-497E-BA8C-C23A29EEC8AF}" type="datetimeFigureOut">
              <a:rPr kumimoji="1" lang="ja-JP" altLang="en-US" smtClean="0"/>
              <a:t>2019/5/6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505C275-4743-4A2A-B251-8DDCE122F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54FB58-1F5A-4BA8-AB6B-FBB28F6514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9F90-3A95-4961-BEBE-80C3DC17B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828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91BF998-EAC4-41AE-8CD6-AE8C8C12AD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02D4577A-AB30-4CC8-9EAE-21BB4AFD25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9F4AF22-3704-49DF-B093-CAFF43C87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A00C4-9FDE-497E-BA8C-C23A29EEC8AF}" type="datetimeFigureOut">
              <a:rPr kumimoji="1" lang="ja-JP" altLang="en-US" smtClean="0"/>
              <a:t>2019/5/6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F08D542-39C1-46CC-A227-DE8C6C3756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9BEA9A4-6B46-4F94-822B-5B3CEDA68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9F90-3A95-4961-BEBE-80C3DC17B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3615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5685DE8-58AC-4894-B71E-87E87DB367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422FB8D-B078-428C-B6CD-77F89821565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70D9BD3-BAB5-49EF-A207-C560B9266B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721D814-62B0-46FC-A638-C75CB3AEB3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A00C4-9FDE-497E-BA8C-C23A29EEC8AF}" type="datetimeFigureOut">
              <a:rPr kumimoji="1" lang="ja-JP" altLang="en-US" smtClean="0"/>
              <a:t>2019/5/6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B1BD9F2-0686-4F6C-9131-8059D1BE9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B53D90B-7FFD-418B-BFF4-82AD33DCA8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9F90-3A95-4961-BEBE-80C3DC17B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71178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E53A14-CED1-4713-85CF-9EFA22D36E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56F60DE-FF96-4F7B-9845-01C82411BA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F9BD78-6F4E-49AF-8F78-B2DFEC0532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DEAEBBE-E4EB-4843-80FB-1C9614F444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13A671B1-9612-43F6-B250-5A11438337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08145F4-CD20-4A1A-893A-7B211D9D09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A00C4-9FDE-497E-BA8C-C23A29EEC8AF}" type="datetimeFigureOut">
              <a:rPr kumimoji="1" lang="ja-JP" altLang="en-US" smtClean="0"/>
              <a:t>2019/5/6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C9F055CB-D34C-41F7-A24B-1BAB7D16D8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7E4A8748-CCD8-45BB-BF8C-26BF0E6219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9F90-3A95-4961-BEBE-80C3DC17B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30381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10BE38A-73E6-4EDB-AD0A-41B1C16FE1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B218243E-A1F4-490C-AA4F-955F0913F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A00C4-9FDE-497E-BA8C-C23A29EEC8AF}" type="datetimeFigureOut">
              <a:rPr kumimoji="1" lang="ja-JP" altLang="en-US" smtClean="0"/>
              <a:t>2019/5/6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FD4C0558-D4CD-4538-BCF2-452D82882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6B2EE6AD-EED0-403F-83D4-1487F12DC8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9F90-3A95-4961-BEBE-80C3DC17B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7705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3D693137-F0C1-40DC-BE8E-CAA8793EA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A00C4-9FDE-497E-BA8C-C23A29EEC8AF}" type="datetimeFigureOut">
              <a:rPr kumimoji="1" lang="ja-JP" altLang="en-US" smtClean="0"/>
              <a:t>2019/5/6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1220C16B-D356-417A-AFD9-48E1E24536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17442918-6E92-4CC3-B8CA-E3ABA8F14A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9F90-3A95-4961-BEBE-80C3DC17B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9663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4EDC8C8-447B-47BF-AD4B-57E0B6280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979D9F8-B2FA-4F59-A5D4-8F7FCCB879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B5A4F63C-547A-4C60-AD45-EBBD4B1E1C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9FD658C1-F322-4C8B-A3F9-6C57D1F3A4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A00C4-9FDE-497E-BA8C-C23A29EEC8AF}" type="datetimeFigureOut">
              <a:rPr kumimoji="1" lang="ja-JP" altLang="en-US" smtClean="0"/>
              <a:t>2019/5/6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B37F6CE-E62C-44E7-89D5-2A0B8DDCE5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7B9B3A7-C3F9-4489-9C3B-D35AFBEB3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9F90-3A95-4961-BEBE-80C3DC17B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9415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48652E2-1345-42F9-A348-48C86C650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6C42C582-61B8-4BDB-BCBF-B43520216D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5DF12C0-2916-45D0-8839-301534EB7C9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120DE76-DA04-40DF-AE43-4454DFFC7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A00C4-9FDE-497E-BA8C-C23A29EEC8AF}" type="datetimeFigureOut">
              <a:rPr kumimoji="1" lang="ja-JP" altLang="en-US" smtClean="0"/>
              <a:t>2019/5/6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3A4EFA-626E-4D03-9155-FF1B6E1376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8FA093A2-C82E-426D-89D4-23ECCA05E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5F9F90-3A95-4961-BEBE-80C3DC17B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9973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8CE4BA40-5A14-4C4B-993A-06B43A03B4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3E7A375-3B67-4E0F-82EC-BBB8FDE289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1AA523B-1398-47FA-831E-22634DB532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EA00C4-9FDE-497E-BA8C-C23A29EEC8AF}" type="datetimeFigureOut">
              <a:rPr kumimoji="1" lang="ja-JP" altLang="en-US" smtClean="0"/>
              <a:t>2019/5/6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0B7B0E4-6578-4750-AC5E-1D13260716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EC0DF8BF-3642-4E08-8238-F28EDADBF3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5F9F90-3A95-4961-BEBE-80C3DC17B58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379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105798-E105-4C2D-A2ED-E32143193D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/>
              <a:t>学校制度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968FFA65-5F36-4434-AE8B-983AE6C407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kumimoji="1" lang="ja-JP" altLang="en-US" dirty="0"/>
              <a:t>設置・認可・選択</a:t>
            </a:r>
          </a:p>
        </p:txBody>
      </p:sp>
    </p:spTree>
    <p:extLst>
      <p:ext uri="{BB962C8B-B14F-4D97-AF65-F5344CB8AC3E}">
        <p14:creationId xmlns:p14="http://schemas.microsoft.com/office/powerpoint/2010/main" val="42235882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A3F5E66-15AF-4751-89ED-641DACE7F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学校の設置 </a:t>
            </a:r>
            <a:r>
              <a:rPr kumimoji="1" lang="en-US" altLang="ja-JP" dirty="0"/>
              <a:t>(</a:t>
            </a:r>
            <a:r>
              <a:rPr kumimoji="1" lang="ja-JP" altLang="en-US" dirty="0"/>
              <a:t>基準による認可主義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C0F5A4F4-0AB3-46C3-BA8D-0EB760F1E1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学校教育法により規定されている</a:t>
            </a:r>
          </a:p>
          <a:p>
            <a:r>
              <a:rPr lang="ja-JP" altLang="en-US" dirty="0"/>
              <a:t>一条校  幼稚園、小学校、中学校、義務教育学校、高等学校、中等教育学校、特別支援学校、大学及び高等専門学校</a:t>
            </a:r>
          </a:p>
          <a:p>
            <a:r>
              <a:rPr kumimoji="1" lang="ja-JP" altLang="en-US" dirty="0"/>
              <a:t>国・地方公共団体・学校法人のみが学校を設立できる</a:t>
            </a:r>
            <a:r>
              <a:rPr kumimoji="1" lang="en-US" altLang="ja-JP" dirty="0"/>
              <a:t>(2</a:t>
            </a:r>
            <a:r>
              <a:rPr kumimoji="1" lang="ja-JP" altLang="en-US" dirty="0"/>
              <a:t>条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文部科学大臣の定める設置基準に従い設置する</a:t>
            </a:r>
            <a:r>
              <a:rPr kumimoji="1" lang="en-US" altLang="ja-JP" dirty="0"/>
              <a:t>(3</a:t>
            </a:r>
            <a:r>
              <a:rPr kumimoji="1" lang="ja-JP" altLang="en-US" dirty="0"/>
              <a:t>条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公立・私立の大学は文部科学大臣、市町村立の高校・中等教育学校・特別支援学校は、都道府県教育委員会、大学以外の私立学校は都道府県知事の認可が必要</a:t>
            </a:r>
            <a:r>
              <a:rPr kumimoji="1" lang="en-US" altLang="ja-JP" dirty="0"/>
              <a:t>(4</a:t>
            </a:r>
            <a:r>
              <a:rPr kumimoji="1" lang="ja-JP" altLang="en-US" dirty="0"/>
              <a:t>条</a:t>
            </a:r>
            <a:r>
              <a:rPr kumimoji="1" lang="en-US" altLang="ja-JP" dirty="0"/>
              <a:t>)</a:t>
            </a:r>
            <a:endParaRPr lang="ja-JP" altLang="en-US" dirty="0"/>
          </a:p>
          <a:p>
            <a:r>
              <a:rPr kumimoji="1" lang="ja-JP" altLang="en-US" dirty="0"/>
              <a:t>設置者が経費を負担する</a:t>
            </a:r>
            <a:r>
              <a:rPr kumimoji="1" lang="en-US" altLang="ja-JP" dirty="0"/>
              <a:t>(5</a:t>
            </a:r>
            <a:r>
              <a:rPr kumimoji="1" lang="ja-JP" altLang="en-US" dirty="0"/>
              <a:t>条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97361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665DD2-8969-451F-83A8-11C5747C40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アクレディテーションによる設立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2115BCC-F6A8-4C25-8FCF-3506A3F56D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民間の協会への加入による水準維持</a:t>
            </a:r>
          </a:p>
          <a:p>
            <a:r>
              <a:rPr kumimoji="1" lang="ja-JP" altLang="en-US" dirty="0"/>
              <a:t>アメリカ </a:t>
            </a:r>
          </a:p>
          <a:p>
            <a:pPr lvl="1"/>
            <a:r>
              <a:rPr kumimoji="1" lang="ja-JP" altLang="en-US" dirty="0"/>
              <a:t>協会に属すことは、学校設立の絶対的条件ではない</a:t>
            </a:r>
          </a:p>
          <a:p>
            <a:pPr lvl="1"/>
            <a:r>
              <a:rPr kumimoji="1" lang="ja-JP" altLang="en-US" dirty="0"/>
              <a:t>社会からの承認には必要</a:t>
            </a:r>
          </a:p>
          <a:p>
            <a:r>
              <a:rPr kumimoji="1" lang="ja-JP" altLang="en-US" dirty="0"/>
              <a:t>オランダ</a:t>
            </a:r>
          </a:p>
          <a:p>
            <a:pPr lvl="1"/>
            <a:r>
              <a:rPr kumimoji="1" lang="ja-JP" altLang="en-US" dirty="0"/>
              <a:t>協会に属することが条件</a:t>
            </a:r>
            <a:r>
              <a:rPr kumimoji="1" lang="en-US" altLang="ja-JP" dirty="0"/>
              <a:t>(</a:t>
            </a:r>
            <a:r>
              <a:rPr kumimoji="1" lang="ja-JP" altLang="en-US" dirty="0"/>
              <a:t>宗教や教育理念、公立などの協会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人数の基準がある</a:t>
            </a:r>
            <a:r>
              <a:rPr kumimoji="1" lang="en-US" altLang="ja-JP" dirty="0"/>
              <a:t>(</a:t>
            </a:r>
            <a:r>
              <a:rPr kumimoji="1" lang="ja-JP" altLang="en-US" dirty="0"/>
              <a:t>教育理念の質は問わない。</a:t>
            </a:r>
            <a:r>
              <a:rPr kumimoji="1" lang="en-US" altLang="ja-JP" dirty="0" err="1"/>
              <a:t>cf</a:t>
            </a:r>
            <a:r>
              <a:rPr kumimoji="1" lang="en-US" altLang="ja-JP" dirty="0"/>
              <a:t> </a:t>
            </a:r>
            <a:r>
              <a:rPr kumimoji="1" lang="ja-JP" altLang="en-US" dirty="0"/>
              <a:t>ヒンズー学校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en-US" altLang="ja-JP" dirty="0"/>
              <a:t>Q </a:t>
            </a:r>
            <a:r>
              <a:rPr kumimoji="1" lang="ja-JP" altLang="en-US" dirty="0"/>
              <a:t>基準認可方式とアクレディテーションの長短を考えてみよう</a:t>
            </a:r>
          </a:p>
        </p:txBody>
      </p:sp>
    </p:spTree>
    <p:extLst>
      <p:ext uri="{BB962C8B-B14F-4D97-AF65-F5344CB8AC3E}">
        <p14:creationId xmlns:p14="http://schemas.microsoft.com/office/powerpoint/2010/main" val="23996843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日本の入試制度の特質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en-US" dirty="0"/>
              <a:t>入学試験が、公立の義務教育学校を除いて、幼稚園・小学校から、大学・大学院まで、すべての学校階梯において実施されていること。</a:t>
            </a:r>
          </a:p>
          <a:p>
            <a:r>
              <a:rPr lang="ja-JP" altLang="en-US" dirty="0"/>
              <a:t>入学試験を実施する主体が、わずかな例外を除いて、受け入れ側であり、送り出し側が試験を実施する事例は皆無。競争入試である。</a:t>
            </a:r>
          </a:p>
          <a:p>
            <a:r>
              <a:rPr lang="ja-JP" altLang="en-US" dirty="0"/>
              <a:t>入学試験を実施するための専門スタッフは、各学校にはほとんど存在せず、入学試験は受け入れ側の教員が作成・採点、合格を決定すること。</a:t>
            </a:r>
          </a:p>
          <a:p>
            <a:r>
              <a:rPr kumimoji="1" lang="ja-JP" altLang="en-US" dirty="0"/>
              <a:t>受験生を指定の場所に集めて試験をすること</a:t>
            </a:r>
          </a:p>
        </p:txBody>
      </p:sp>
    </p:spTree>
    <p:extLst>
      <p:ext uri="{BB962C8B-B14F-4D97-AF65-F5344CB8AC3E}">
        <p14:creationId xmlns:p14="http://schemas.microsoft.com/office/powerpoint/2010/main" val="8800292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アメリカの入試制度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高校</a:t>
            </a:r>
            <a:r>
              <a:rPr lang="en-US" altLang="ja-JP" dirty="0"/>
              <a:t>2</a:t>
            </a:r>
            <a:r>
              <a:rPr lang="ja-JP" altLang="en-US" dirty="0"/>
              <a:t>年まで義務教育</a:t>
            </a:r>
            <a:r>
              <a:rPr lang="en-US" altLang="ja-JP" dirty="0"/>
              <a:t>(</a:t>
            </a:r>
            <a:r>
              <a:rPr lang="ja-JP" altLang="en-US" dirty="0"/>
              <a:t>公立高校の入試無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kumimoji="1" lang="ja-JP" altLang="en-US" dirty="0"/>
              <a:t>私立学校は入試</a:t>
            </a:r>
            <a:r>
              <a:rPr kumimoji="1" lang="en-US" altLang="ja-JP" dirty="0"/>
              <a:t>(K12</a:t>
            </a:r>
            <a:r>
              <a:rPr kumimoji="1" lang="ja-JP" altLang="en-US" dirty="0"/>
              <a:t>の形態が普通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lang="ja-JP" altLang="en-US" dirty="0"/>
              <a:t>大学は三種類</a:t>
            </a:r>
          </a:p>
          <a:p>
            <a:pPr lvl="1"/>
            <a:r>
              <a:rPr kumimoji="1" lang="ja-JP" altLang="en-US" dirty="0"/>
              <a:t>入試のないコミュニティ・カレッジ</a:t>
            </a:r>
            <a:r>
              <a:rPr kumimoji="1" lang="en-US" altLang="ja-JP" dirty="0"/>
              <a:t>(2</a:t>
            </a:r>
            <a:r>
              <a:rPr kumimoji="1" lang="ja-JP" altLang="en-US" dirty="0"/>
              <a:t>年制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lang="ja-JP" altLang="en-US" dirty="0"/>
              <a:t>資格試験的な州立大学</a:t>
            </a:r>
            <a:r>
              <a:rPr lang="en-US" altLang="ja-JP" dirty="0"/>
              <a:t>(</a:t>
            </a:r>
            <a:r>
              <a:rPr lang="ja-JP" altLang="en-US" dirty="0"/>
              <a:t>成績・</a:t>
            </a:r>
            <a:r>
              <a:rPr lang="en-US" altLang="ja-JP" dirty="0"/>
              <a:t>SAT</a:t>
            </a:r>
            <a:r>
              <a:rPr lang="ja-JP" altLang="en-US" dirty="0"/>
              <a:t>・願書</a:t>
            </a:r>
            <a:r>
              <a:rPr lang="en-US" altLang="ja-JP" dirty="0"/>
              <a:t>)</a:t>
            </a:r>
            <a:endParaRPr lang="ja-JP" altLang="en-US" dirty="0"/>
          </a:p>
          <a:p>
            <a:pPr lvl="1"/>
            <a:r>
              <a:rPr kumimoji="1" lang="ja-JP" altLang="en-US" dirty="0"/>
              <a:t>選抜試験の有名私立大学</a:t>
            </a:r>
            <a:r>
              <a:rPr kumimoji="1" lang="en-US" altLang="ja-JP" dirty="0"/>
              <a:t>(</a:t>
            </a:r>
            <a:r>
              <a:rPr kumimoji="1" lang="ja-JP" altLang="en-US" dirty="0"/>
              <a:t>同上</a:t>
            </a:r>
            <a:r>
              <a:rPr kumimoji="1" lang="en-US" altLang="ja-JP" dirty="0"/>
              <a:t>+</a:t>
            </a:r>
            <a:r>
              <a:rPr kumimoji="1" lang="ja-JP" altLang="en-US" dirty="0"/>
              <a:t>面接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lang="ja-JP" altLang="en-US" dirty="0"/>
              <a:t>大学院は選抜試験</a:t>
            </a:r>
            <a:r>
              <a:rPr lang="en-US" altLang="ja-JP" dirty="0"/>
              <a:t>(</a:t>
            </a:r>
            <a:r>
              <a:rPr lang="ja-JP" altLang="en-US" dirty="0"/>
              <a:t>各種書類・</a:t>
            </a:r>
            <a:r>
              <a:rPr lang="en-US" altLang="ja-JP" dirty="0"/>
              <a:t>GRE</a:t>
            </a:r>
            <a:r>
              <a:rPr lang="ja-JP" altLang="en-US" dirty="0"/>
              <a:t>等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kumimoji="1" lang="ja-JP" altLang="en-US" dirty="0"/>
              <a:t>すべて一斉入試ではなく、順次決定方式</a:t>
            </a:r>
          </a:p>
        </p:txBody>
      </p:sp>
    </p:spTree>
    <p:extLst>
      <p:ext uri="{BB962C8B-B14F-4D97-AF65-F5344CB8AC3E}">
        <p14:creationId xmlns:p14="http://schemas.microsoft.com/office/powerpoint/2010/main" val="1551979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58F9DC0-85C9-48DF-B2D6-E1785674A9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アメリカの有名私立大学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379419CC-B486-44EC-869C-12CFBF5FD2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定員による選抜試験がある。</a:t>
            </a:r>
          </a:p>
          <a:p>
            <a:r>
              <a:rPr kumimoji="1" lang="en-US" altLang="ja-JP" dirty="0"/>
              <a:t>SAT(</a:t>
            </a:r>
            <a:r>
              <a:rPr kumimoji="1" lang="ja-JP" altLang="en-US" dirty="0"/>
              <a:t>高い得点を要求</a:t>
            </a:r>
            <a:r>
              <a:rPr kumimoji="1" lang="en-US" altLang="ja-JP" dirty="0"/>
              <a:t>)</a:t>
            </a:r>
            <a:r>
              <a:rPr kumimoji="1" lang="ja-JP" altLang="en-US" dirty="0" err="1"/>
              <a:t>、</a:t>
            </a:r>
            <a:r>
              <a:rPr kumimoji="1" lang="ja-JP" altLang="en-US" dirty="0"/>
              <a:t>高校の成績</a:t>
            </a:r>
            <a:r>
              <a:rPr kumimoji="1" lang="en-US" altLang="ja-JP" dirty="0"/>
              <a:t>(</a:t>
            </a:r>
            <a:r>
              <a:rPr kumimoji="1" lang="ja-JP" altLang="en-US" dirty="0"/>
              <a:t>ホームスクーラーやサドベリバレイのように成績のない場合はレポート</a:t>
            </a:r>
            <a:r>
              <a:rPr kumimoji="1" lang="en-US" altLang="ja-JP" dirty="0"/>
              <a:t>)</a:t>
            </a:r>
            <a:r>
              <a:rPr kumimoji="1" lang="ja-JP" altLang="en-US" dirty="0" err="1"/>
              <a:t>、</a:t>
            </a:r>
            <a:r>
              <a:rPr kumimoji="1" lang="ja-JP" altLang="en-US" dirty="0"/>
              <a:t>ボランティア・活動・アルバイトなどの自己評価レポート・面接などを総合評価</a:t>
            </a:r>
          </a:p>
          <a:p>
            <a:r>
              <a:rPr kumimoji="1" lang="ja-JP" altLang="en-US" dirty="0"/>
              <a:t>一カ所に集めた試験などは実施しない</a:t>
            </a:r>
          </a:p>
          <a:p>
            <a:r>
              <a:rPr kumimoji="1" lang="ja-JP" altLang="en-US" dirty="0"/>
              <a:t>アドミッション・オフィスという専門部局</a:t>
            </a:r>
          </a:p>
        </p:txBody>
      </p:sp>
    </p:spTree>
    <p:extLst>
      <p:ext uri="{BB962C8B-B14F-4D97-AF65-F5344CB8AC3E}">
        <p14:creationId xmlns:p14="http://schemas.microsoft.com/office/powerpoint/2010/main" val="30838286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ヨーロッパ</a:t>
            </a:r>
            <a:r>
              <a:rPr kumimoji="1" lang="en-US" altLang="ja-JP" dirty="0"/>
              <a:t>(</a:t>
            </a:r>
            <a:r>
              <a:rPr kumimoji="1" lang="ja-JP" altLang="en-US" dirty="0"/>
              <a:t>大陸</a:t>
            </a:r>
            <a:r>
              <a:rPr kumimoji="1" lang="en-US" altLang="ja-JP" dirty="0"/>
              <a:t>)</a:t>
            </a:r>
            <a:r>
              <a:rPr kumimoji="1" lang="ja-JP" altLang="en-US" dirty="0"/>
              <a:t>の制度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/>
              <a:t>各学校段階の卒業資格が上級学校への進学資格となる。</a:t>
            </a:r>
            <a:r>
              <a:rPr lang="en-US" altLang="ja-JP" dirty="0"/>
              <a:t>(</a:t>
            </a:r>
            <a:r>
              <a:rPr lang="ja-JP" altLang="en-US" dirty="0"/>
              <a:t>オランダは同段階の上格への編入資格も</a:t>
            </a:r>
            <a:r>
              <a:rPr lang="en-US" altLang="ja-JP" dirty="0"/>
              <a:t>)</a:t>
            </a:r>
            <a:endParaRPr lang="ja-JP" altLang="en-US" dirty="0"/>
          </a:p>
          <a:p>
            <a:r>
              <a:rPr kumimoji="1" lang="ja-JP" altLang="en-US" dirty="0"/>
              <a:t>進学に際して、学校は選択</a:t>
            </a:r>
          </a:p>
          <a:p>
            <a:r>
              <a:rPr lang="ja-JP" altLang="en-US" dirty="0"/>
              <a:t>高校→大学 </a:t>
            </a:r>
          </a:p>
          <a:p>
            <a:pPr lvl="1"/>
            <a:r>
              <a:rPr kumimoji="1" lang="ja-JP" altLang="en-US" dirty="0"/>
              <a:t>ドイツ アビトゥア      フランス バカロレア</a:t>
            </a:r>
          </a:p>
        </p:txBody>
      </p:sp>
    </p:spTree>
    <p:extLst>
      <p:ext uri="{BB962C8B-B14F-4D97-AF65-F5344CB8AC3E}">
        <p14:creationId xmlns:p14="http://schemas.microsoft.com/office/powerpoint/2010/main" val="2630933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47AD01-79CC-4444-9F8C-C252C7BDCC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学校選択問題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F11E6CA-5C04-4A23-937C-C14BE7DC24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kumimoji="1" lang="ja-JP" altLang="en-US" dirty="0"/>
              <a:t>「権利」とは何か</a:t>
            </a:r>
          </a:p>
          <a:p>
            <a:r>
              <a:rPr kumimoji="1" lang="ja-JP" altLang="en-US" dirty="0"/>
              <a:t>二種の学校選択</a:t>
            </a:r>
          </a:p>
          <a:p>
            <a:pPr lvl="1"/>
            <a:r>
              <a:rPr kumimoji="1" lang="ja-JP" altLang="en-US" dirty="0"/>
              <a:t>多様な教育の選択</a:t>
            </a:r>
            <a:r>
              <a:rPr kumimoji="1" lang="en-US" altLang="ja-JP" dirty="0"/>
              <a:t>(</a:t>
            </a:r>
            <a:r>
              <a:rPr kumimoji="1" lang="ja-JP" altLang="en-US" dirty="0"/>
              <a:t>オランダ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競争の組織</a:t>
            </a:r>
            <a:r>
              <a:rPr kumimoji="1" lang="en-US" altLang="ja-JP" dirty="0"/>
              <a:t>(</a:t>
            </a:r>
            <a:r>
              <a:rPr kumimoji="1" lang="ja-JP" altLang="en-US" dirty="0"/>
              <a:t>競争を子ども→学校・教師</a:t>
            </a:r>
            <a:r>
              <a:rPr kumimoji="1" lang="en-US" altLang="ja-JP" dirty="0"/>
              <a:t>)(</a:t>
            </a:r>
            <a:r>
              <a:rPr kumimoji="1" lang="ja-JP" altLang="en-US" dirty="0"/>
              <a:t>英米日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選択の利点</a:t>
            </a:r>
          </a:p>
          <a:p>
            <a:pPr lvl="1"/>
            <a:r>
              <a:rPr kumimoji="1" lang="ja-JP" altLang="en-US" dirty="0"/>
              <a:t>望む学校・教育を受けられる</a:t>
            </a:r>
            <a:r>
              <a:rPr kumimoji="1" lang="en-US" altLang="ja-JP" dirty="0"/>
              <a:t>(</a:t>
            </a:r>
            <a:r>
              <a:rPr kumimoji="1" lang="ja-JP" altLang="en-US" dirty="0"/>
              <a:t>外れ論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r>
              <a:rPr kumimoji="1" lang="ja-JP" altLang="en-US" dirty="0"/>
              <a:t>選択の弊害</a:t>
            </a:r>
          </a:p>
          <a:p>
            <a:pPr lvl="1"/>
            <a:r>
              <a:rPr kumimoji="1" lang="ja-JP" altLang="en-US" dirty="0"/>
              <a:t>競争による教師のストレス</a:t>
            </a:r>
          </a:p>
          <a:p>
            <a:pPr lvl="1"/>
            <a:r>
              <a:rPr kumimoji="1" lang="ja-JP" altLang="en-US" dirty="0"/>
              <a:t>選ばれない学校の問題</a:t>
            </a:r>
          </a:p>
          <a:p>
            <a:pPr lvl="1"/>
            <a:r>
              <a:rPr kumimoji="1" lang="ja-JP" altLang="en-US" dirty="0"/>
              <a:t>格差の拡大</a:t>
            </a:r>
          </a:p>
        </p:txBody>
      </p:sp>
    </p:spTree>
    <p:extLst>
      <p:ext uri="{BB962C8B-B14F-4D97-AF65-F5344CB8AC3E}">
        <p14:creationId xmlns:p14="http://schemas.microsoft.com/office/powerpoint/2010/main" val="20690647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8DA7CDB-C69C-46C3-8A58-232CA7A78E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学校選択制度問題</a:t>
            </a:r>
            <a:r>
              <a:rPr kumimoji="1" lang="en-US" altLang="ja-JP" dirty="0"/>
              <a:t>2</a:t>
            </a:r>
            <a:endParaRPr kumimoji="1" lang="ja-JP" altLang="en-US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DC3AED-A112-4300-A15C-57A5DF1D9D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/>
              <a:t>泰明小学校アルマーニ制服問題</a:t>
            </a:r>
          </a:p>
          <a:p>
            <a:r>
              <a:rPr kumimoji="1" lang="ja-JP" altLang="en-US" dirty="0"/>
              <a:t>東京都中央区の特認校による学校選択</a:t>
            </a:r>
            <a:r>
              <a:rPr kumimoji="1" lang="en-US" altLang="ja-JP" dirty="0"/>
              <a:t>(4</a:t>
            </a:r>
            <a:r>
              <a:rPr kumimoji="1" lang="ja-JP" altLang="en-US" dirty="0"/>
              <a:t>校</a:t>
            </a:r>
            <a:r>
              <a:rPr kumimoji="1" lang="en-US" altLang="ja-JP" dirty="0"/>
              <a:t>)</a:t>
            </a:r>
            <a:endParaRPr kumimoji="1" lang="ja-JP" altLang="en-US" dirty="0"/>
          </a:p>
          <a:p>
            <a:pPr lvl="1"/>
            <a:r>
              <a:rPr kumimoji="1" lang="ja-JP" altLang="en-US" dirty="0"/>
              <a:t>特認校とは、認可を受けて通学区を廃止する学校</a:t>
            </a:r>
          </a:p>
          <a:p>
            <a:pPr lvl="1"/>
            <a:r>
              <a:rPr kumimoji="1" lang="ja-JP" altLang="en-US" dirty="0"/>
              <a:t>過疎による小規模校の対策</a:t>
            </a:r>
          </a:p>
          <a:p>
            <a:pPr lvl="1"/>
            <a:r>
              <a:rPr kumimoji="1" lang="ja-JP" altLang="en-US" dirty="0"/>
              <a:t>通学区は教育委員会の事項だが、管轄区域全体ではなく、特定の学校のみ通学区を廃止する </a:t>
            </a:r>
          </a:p>
          <a:p>
            <a:r>
              <a:rPr kumimoji="1" lang="ja-JP" altLang="en-US"/>
              <a:t>少子化による学校統廃合問題と学校選択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246853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684</Words>
  <Application>Microsoft Office PowerPoint</Application>
  <PresentationFormat>ワイド画面</PresentationFormat>
  <Paragraphs>60</Paragraphs>
  <Slides>9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9</vt:i4>
      </vt:variant>
    </vt:vector>
  </HeadingPairs>
  <TitlesOfParts>
    <vt:vector size="13" baseType="lpstr">
      <vt:lpstr>游ゴシック</vt:lpstr>
      <vt:lpstr>游ゴシック Light</vt:lpstr>
      <vt:lpstr>Arial</vt:lpstr>
      <vt:lpstr>Office テーマ</vt:lpstr>
      <vt:lpstr>学校制度</vt:lpstr>
      <vt:lpstr>学校の設置 (基準による認可主義)</vt:lpstr>
      <vt:lpstr>アクレディテーションによる設立</vt:lpstr>
      <vt:lpstr>日本の入試制度の特質</vt:lpstr>
      <vt:lpstr>アメリカの入試制度</vt:lpstr>
      <vt:lpstr>アメリカの有名私立大学</vt:lpstr>
      <vt:lpstr>ヨーロッパ(大陸)の制度</vt:lpstr>
      <vt:lpstr>学校選択問題</vt:lpstr>
      <vt:lpstr>学校選択制度問題2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学校制度</dc:title>
  <dc:creator>wakei ota</dc:creator>
  <cp:lastModifiedBy>wakei ota</cp:lastModifiedBy>
  <cp:revision>3</cp:revision>
  <dcterms:created xsi:type="dcterms:W3CDTF">2019-05-06T09:48:14Z</dcterms:created>
  <dcterms:modified xsi:type="dcterms:W3CDTF">2019-05-06T10:04:00Z</dcterms:modified>
</cp:coreProperties>
</file>