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79" r:id="rId5"/>
    <p:sldId id="278" r:id="rId6"/>
    <p:sldId id="265" r:id="rId7"/>
    <p:sldId id="276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4/9/2019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教育行政学</a:t>
            </a:r>
            <a:r>
              <a:rPr kumimoji="1" lang="en-US" altLang="ja-JP" dirty="0">
                <a:latin typeface="ＭＳ Ｐゴシック"/>
                <a:ea typeface="ＭＳ Ｐゴシック"/>
              </a:rPr>
              <a:t>2019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ＭＳ Ｐゴシック"/>
                <a:ea typeface="ＭＳ Ｐゴシック"/>
              </a:rPr>
              <a:t>授業についての説明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>
                <a:latin typeface="ＭＳ Ｐゴシック"/>
                <a:ea typeface="ＭＳ Ｐゴシック"/>
              </a:rPr>
              <a:t>テキストは</a:t>
            </a:r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endParaRPr kumimoji="1" lang="ja-JP" altLang="en-US" sz="2800" dirty="0">
              <a:latin typeface="ＭＳ Ｐゴシック"/>
              <a:ea typeface="ＭＳ Ｐゴシック"/>
            </a:endParaRPr>
          </a:p>
          <a:p>
            <a:r>
              <a:rPr lang="ja-JP" altLang="en-US" dirty="0">
                <a:latin typeface="ＭＳ Ｐゴシック"/>
              </a:rPr>
              <a:t>成績は掲示板への書き込みで</a:t>
            </a:r>
          </a:p>
          <a:p>
            <a:pPr lvl="1"/>
            <a:r>
              <a:rPr lang="ja-JP" altLang="en-US" dirty="0">
                <a:latin typeface="ＭＳ Ｐゴシック"/>
              </a:rPr>
              <a:t>投稿者は、学籍番号の前に </a:t>
            </a:r>
            <a:r>
              <a:rPr lang="en-US" altLang="ja-JP" dirty="0" err="1">
                <a:latin typeface="ＭＳ Ｐゴシック"/>
              </a:rPr>
              <a:t>gy19</a:t>
            </a:r>
            <a:r>
              <a:rPr lang="ja-JP" altLang="en-US" dirty="0">
                <a:latin typeface="ＭＳ Ｐゴシック"/>
              </a:rPr>
              <a:t> をつける。</a:t>
            </a:r>
            <a:r>
              <a:rPr lang="en-US" altLang="ja-JP" dirty="0">
                <a:latin typeface="ＭＳ Ｐゴシック"/>
              </a:rPr>
              <a:t>  </a:t>
            </a:r>
            <a:endParaRPr lang="ja-JP" altLang="en-US" dirty="0">
              <a:latin typeface="ＭＳ Ｐゴシック"/>
            </a:endParaRPr>
          </a:p>
          <a:p>
            <a:pPr lvl="1"/>
            <a:r>
              <a:rPr lang="ja-JP" altLang="en-US" dirty="0">
                <a:latin typeface="ＭＳ Ｐゴシック"/>
              </a:rPr>
              <a:t>パスワードは自分で決める。投稿パスワード </a:t>
            </a:r>
            <a:r>
              <a:rPr lang="en-US" altLang="ja-JP" dirty="0">
                <a:latin typeface="ＭＳ Ｐゴシック"/>
              </a:rPr>
              <a:t>Edu-630</a:t>
            </a:r>
            <a:endParaRPr lang="ja-JP" altLang="en-US" dirty="0">
              <a:latin typeface="ＭＳ Ｐゴシック"/>
            </a:endParaRPr>
          </a:p>
          <a:p>
            <a:r>
              <a:rPr lang="ja-JP" altLang="en-US" dirty="0"/>
              <a:t>参考書　</a:t>
            </a:r>
            <a:endParaRPr lang="en-US" altLang="ja-JP" dirty="0"/>
          </a:p>
          <a:p>
            <a:pPr lvl="1"/>
            <a:r>
              <a:rPr lang="ja-JP" altLang="en-US" dirty="0"/>
              <a:t>教育六法（三省堂がよい－判例や通達、解説付</a:t>
            </a:r>
            <a:r>
              <a:rPr lang="en-US" altLang="ja-JP" dirty="0"/>
              <a:t>)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/>
              <a:t>　「</a:t>
            </a:r>
            <a:r>
              <a:rPr lang="en-US" altLang="ja-JP" dirty="0"/>
              <a:t>e-Gov </a:t>
            </a:r>
            <a:r>
              <a:rPr lang="ja-JP" altLang="en-US" dirty="0"/>
              <a:t>法令検索」</a:t>
            </a:r>
            <a:r>
              <a:rPr lang="en-US" altLang="ja-JP" dirty="0"/>
              <a:t>(</a:t>
            </a:r>
            <a:r>
              <a:rPr lang="ja-JP" altLang="en-US" dirty="0"/>
              <a:t>全法令掲載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図書館のデータベース</a:t>
            </a:r>
            <a:r>
              <a:rPr lang="en-US" altLang="ja-JP" dirty="0"/>
              <a:t>Westlaw</a:t>
            </a:r>
            <a:r>
              <a:rPr lang="ja-JP" altLang="en-US" dirty="0"/>
              <a:t> </a:t>
            </a:r>
            <a:r>
              <a:rPr lang="en-US" altLang="ja-JP" dirty="0"/>
              <a:t>Japan</a:t>
            </a:r>
            <a:r>
              <a:rPr lang="ja-JP" altLang="en-US" dirty="0"/>
              <a:t> 等</a:t>
            </a:r>
            <a:endParaRPr lang="en-US" altLang="ja-JP" dirty="0"/>
          </a:p>
          <a:p>
            <a:r>
              <a:rPr lang="ja-JP" altLang="en-US" dirty="0"/>
              <a:t>勉強で重要なこと</a:t>
            </a:r>
            <a:r>
              <a:rPr lang="en-US" altLang="ja-JP" dirty="0"/>
              <a:t>:</a:t>
            </a:r>
            <a:r>
              <a:rPr lang="ja-JP" altLang="en-US" dirty="0"/>
              <a:t>実際の「行政」の是非を多面的に自分で考えること</a:t>
            </a:r>
          </a:p>
          <a:p>
            <a:r>
              <a:rPr lang="ja-JP" altLang="en-US" dirty="0"/>
              <a:t>きちんとノートをとること</a:t>
            </a:r>
          </a:p>
          <a:p>
            <a:endParaRPr kumimoji="1" lang="en-US" altLang="ja-JP" sz="2800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val="151461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8BE57-686C-45E8-9751-DD4D3931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授業予定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0DC6E9-EDC2-4C43-8A9B-808D9587C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 </a:t>
            </a:r>
            <a:r>
              <a:rPr kumimoji="1" lang="ja-JP" altLang="en-US" dirty="0"/>
              <a:t>教育行政の成立  </a:t>
            </a:r>
            <a:r>
              <a:rPr kumimoji="1" lang="en-US" altLang="ja-JP" dirty="0"/>
              <a:t>2 </a:t>
            </a:r>
            <a:r>
              <a:rPr kumimoji="1" lang="ja-JP" altLang="en-US" dirty="0"/>
              <a:t>義務教育制度</a:t>
            </a:r>
          </a:p>
          <a:p>
            <a:pPr marL="0" indent="0">
              <a:buNone/>
            </a:pPr>
            <a:r>
              <a:rPr kumimoji="1" lang="en-US" altLang="ja-JP" dirty="0"/>
              <a:t>3 </a:t>
            </a:r>
            <a:r>
              <a:rPr kumimoji="1" lang="ja-JP" altLang="en-US" dirty="0"/>
              <a:t>教育権論               </a:t>
            </a:r>
            <a:r>
              <a:rPr kumimoji="1" lang="en-US" altLang="ja-JP" dirty="0"/>
              <a:t>4</a:t>
            </a:r>
            <a:r>
              <a:rPr kumimoji="1" lang="ja-JP" altLang="en-US" dirty="0"/>
              <a:t> 学校－設置・認可</a:t>
            </a:r>
          </a:p>
          <a:p>
            <a:pPr marL="0" indent="0">
              <a:buNone/>
            </a:pPr>
            <a:r>
              <a:rPr kumimoji="1" lang="en-US" altLang="ja-JP" dirty="0"/>
              <a:t>5 </a:t>
            </a:r>
            <a:r>
              <a:rPr kumimoji="1" lang="ja-JP" altLang="en-US" dirty="0"/>
              <a:t>国の行政 文部科学省 </a:t>
            </a:r>
            <a:r>
              <a:rPr kumimoji="1" lang="en-US" altLang="ja-JP" dirty="0"/>
              <a:t>6 </a:t>
            </a:r>
            <a:r>
              <a:rPr kumimoji="1" lang="ja-JP" altLang="en-US" dirty="0"/>
              <a:t>地方の行政 教育委員会</a:t>
            </a:r>
          </a:p>
          <a:p>
            <a:pPr marL="0" indent="0">
              <a:buNone/>
            </a:pPr>
            <a:r>
              <a:rPr kumimoji="1" lang="en-US" altLang="ja-JP" dirty="0"/>
              <a:t>7 </a:t>
            </a:r>
            <a:r>
              <a:rPr kumimoji="1" lang="ja-JP" altLang="en-US" dirty="0"/>
              <a:t>学校の管理・運営  </a:t>
            </a:r>
            <a:r>
              <a:rPr kumimoji="1" lang="en-US" altLang="ja-JP" dirty="0"/>
              <a:t>8 </a:t>
            </a:r>
            <a:r>
              <a:rPr kumimoji="1" lang="ja-JP" altLang="en-US" dirty="0"/>
              <a:t>教育財政</a:t>
            </a:r>
          </a:p>
          <a:p>
            <a:pPr marL="0" indent="0">
              <a:buNone/>
            </a:pPr>
            <a:r>
              <a:rPr kumimoji="1" lang="en-US" altLang="ja-JP" dirty="0"/>
              <a:t>9 </a:t>
            </a:r>
            <a:r>
              <a:rPr kumimoji="1" lang="ja-JP" altLang="en-US" dirty="0"/>
              <a:t>教育課程行政        </a:t>
            </a:r>
            <a:r>
              <a:rPr kumimoji="1" lang="en-US" altLang="ja-JP" dirty="0"/>
              <a:t>10 </a:t>
            </a:r>
            <a:r>
              <a:rPr kumimoji="1" lang="ja-JP" altLang="en-US" dirty="0"/>
              <a:t>教師－養成・採用・研修</a:t>
            </a:r>
          </a:p>
          <a:p>
            <a:pPr marL="0" indent="0">
              <a:buNone/>
            </a:pPr>
            <a:r>
              <a:rPr kumimoji="1" lang="en-US" altLang="ja-JP" dirty="0"/>
              <a:t>11</a:t>
            </a:r>
            <a:r>
              <a:rPr kumimoji="1" lang="ja-JP" altLang="en-US" dirty="0"/>
              <a:t> 教師－服務　　　 </a:t>
            </a:r>
            <a:r>
              <a:rPr kumimoji="1" lang="en-US" altLang="ja-JP" dirty="0"/>
              <a:t>12</a:t>
            </a:r>
            <a:r>
              <a:rPr kumimoji="1" lang="ja-JP" altLang="en-US" dirty="0"/>
              <a:t> 児童・生徒・学生</a:t>
            </a:r>
          </a:p>
          <a:p>
            <a:pPr marL="0" indent="0">
              <a:buNone/>
            </a:pPr>
            <a:r>
              <a:rPr kumimoji="1" lang="en-US" altLang="ja-JP" dirty="0"/>
              <a:t>13 </a:t>
            </a:r>
            <a:r>
              <a:rPr kumimoji="1" lang="ja-JP" altLang="en-US" dirty="0"/>
              <a:t>学校事故              </a:t>
            </a:r>
            <a:r>
              <a:rPr kumimoji="1" lang="en-US" altLang="ja-JP" dirty="0"/>
              <a:t>14 </a:t>
            </a:r>
            <a:r>
              <a:rPr kumimoji="1" lang="ja-JP" altLang="en-US" dirty="0"/>
              <a:t>懲戒</a:t>
            </a:r>
          </a:p>
          <a:p>
            <a:pPr marL="0" indent="0">
              <a:buNone/>
            </a:pPr>
            <a:r>
              <a:rPr kumimoji="1" lang="en-US" altLang="ja-JP" dirty="0"/>
              <a:t>15 (</a:t>
            </a:r>
            <a:r>
              <a:rPr kumimoji="1" lang="ja-JP" altLang="en-US" dirty="0"/>
              <a:t>予備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31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教育行政的事件を考えてみよう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/>
              <a:t>ALC</a:t>
            </a:r>
            <a:r>
              <a:rPr kumimoji="1" lang="ja-JP" altLang="en-US" dirty="0"/>
              <a:t>貝塚学院問題</a:t>
            </a:r>
          </a:p>
        </p:txBody>
      </p:sp>
    </p:spTree>
    <p:extLst>
      <p:ext uri="{BB962C8B-B14F-4D97-AF65-F5344CB8AC3E}">
        <p14:creationId xmlns:p14="http://schemas.microsoft.com/office/powerpoint/2010/main" val="324853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教育行政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の発生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教育</a:t>
            </a:r>
            <a:r>
              <a:rPr kumimoji="1" lang="en-US" altLang="ja-JP" dirty="0"/>
              <a:t>(</a:t>
            </a:r>
            <a:r>
              <a:rPr lang="ja-JP" altLang="en-US" dirty="0"/>
              <a:t>共同体内</a:t>
            </a:r>
            <a:r>
              <a:rPr lang="en-US" altLang="ja-JP" dirty="0"/>
              <a:t>)→</a:t>
            </a:r>
            <a:r>
              <a:rPr lang="ja-JP" altLang="en-US" dirty="0"/>
              <a:t> </a:t>
            </a:r>
            <a:r>
              <a:rPr lang="en-US" altLang="ja-JP" dirty="0"/>
              <a:t>+</a:t>
            </a:r>
            <a:r>
              <a:rPr lang="ja-JP" altLang="en-US" dirty="0"/>
              <a:t>学校</a:t>
            </a:r>
            <a:r>
              <a:rPr lang="en-US" altLang="ja-JP" dirty="0"/>
              <a:t>(</a:t>
            </a:r>
            <a:r>
              <a:rPr lang="ja-JP" altLang="en-US" dirty="0"/>
              <a:t>支配層側内</a:t>
            </a:r>
            <a:r>
              <a:rPr lang="en-US" altLang="ja-JP" dirty="0"/>
              <a:t>)</a:t>
            </a:r>
            <a:r>
              <a:rPr lang="ja-JP" altLang="en-US" dirty="0"/>
              <a:t> →国家制度</a:t>
            </a:r>
          </a:p>
          <a:p>
            <a:r>
              <a:rPr kumimoji="1" lang="ja-JP" altLang="en-US" dirty="0"/>
              <a:t>義務教育発生の理由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国民兵・労働力・権利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必要なこと</a:t>
            </a:r>
            <a:r>
              <a:rPr lang="en-US" altLang="ja-JP" dirty="0"/>
              <a:t>(</a:t>
            </a:r>
            <a:r>
              <a:rPr lang="ja-JP" altLang="en-US" dirty="0"/>
              <a:t>施設・教材・教師</a:t>
            </a:r>
            <a:r>
              <a:rPr lang="en-US" altLang="ja-JP" dirty="0"/>
              <a:t>)+(</a:t>
            </a:r>
            <a:r>
              <a:rPr lang="ja-JP" altLang="en-US" dirty="0"/>
              <a:t>法・財政</a:t>
            </a:r>
            <a:r>
              <a:rPr lang="en-US" altLang="ja-JP" dirty="0"/>
              <a:t>)+(</a:t>
            </a:r>
            <a:r>
              <a:rPr lang="ja-JP" altLang="en-US" dirty="0"/>
              <a:t>管理者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教育の目的を考えてみよう</a:t>
            </a:r>
            <a:r>
              <a:rPr kumimoji="1" lang="en-US" altLang="ja-JP" dirty="0"/>
              <a:t>(</a:t>
            </a:r>
            <a:r>
              <a:rPr kumimoji="1" lang="ja-JP" altLang="en-US" dirty="0"/>
              <a:t>個人・社会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目的実現のために必要な「原則」「仕組み」は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目的実現のための原則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社会の側</a:t>
            </a:r>
          </a:p>
          <a:p>
            <a:pPr lvl="1"/>
            <a:r>
              <a:rPr lang="ja-JP" altLang="en-US" dirty="0"/>
              <a:t>国民の統合　規範・習俗・所属意識</a:t>
            </a:r>
          </a:p>
          <a:p>
            <a:pPr lvl="1"/>
            <a:r>
              <a:rPr kumimoji="1" lang="ja-JP" altLang="en-US" dirty="0"/>
              <a:t>労働力　能力の高低による選別</a:t>
            </a:r>
          </a:p>
          <a:p>
            <a:r>
              <a:rPr lang="ja-JP" altLang="en-US" dirty="0"/>
              <a:t>個人の側</a:t>
            </a:r>
          </a:p>
          <a:p>
            <a:pPr lvl="1"/>
            <a:r>
              <a:rPr kumimoji="1" lang="ja-JP" altLang="en-US" dirty="0"/>
              <a:t>権利　適性を発見し、適切な教育を受ける</a:t>
            </a:r>
          </a:p>
          <a:p>
            <a:pPr lvl="1"/>
            <a:r>
              <a:rPr lang="ja-JP" altLang="en-US" dirty="0"/>
              <a:t>弱者　排除・差別されず、場を保障される</a:t>
            </a:r>
          </a:p>
          <a:p>
            <a:r>
              <a:rPr kumimoji="1" lang="ja-JP" altLang="en-US" dirty="0"/>
              <a:t>社会の変化（国際化・情報化・ＡＩ化）を通すと？</a:t>
            </a:r>
          </a:p>
          <a:p>
            <a:pPr lvl="1"/>
            <a:r>
              <a:rPr lang="ja-JP" altLang="en-US" dirty="0"/>
              <a:t>多文化・多価値観・所属の曖昧化</a:t>
            </a:r>
          </a:p>
          <a:p>
            <a:pPr lvl="1"/>
            <a:r>
              <a:rPr kumimoji="1" lang="ja-JP" altLang="en-US" dirty="0"/>
              <a:t>労働形態の激変</a:t>
            </a:r>
          </a:p>
        </p:txBody>
      </p:sp>
    </p:spTree>
    <p:extLst>
      <p:ext uri="{BB962C8B-B14F-4D97-AF65-F5344CB8AC3E}">
        <p14:creationId xmlns:p14="http://schemas.microsoft.com/office/powerpoint/2010/main" val="130003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画面に合わせる (4:3)</PresentationFormat>
  <Paragraphs>49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教育行政学2019</vt:lpstr>
      <vt:lpstr>授業についての説明</vt:lpstr>
      <vt:lpstr>教職科目として学ぶ</vt:lpstr>
      <vt:lpstr>授業予定</vt:lpstr>
      <vt:lpstr>教育行政的事件を考えてみよう</vt:lpstr>
      <vt:lpstr>教育行政(学)の発生</vt:lpstr>
      <vt:lpstr>目的実現のための原則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2019-04-09T09:13:23Z</dcterms:modified>
</cp:coreProperties>
</file>