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96" r:id="rId4"/>
    <p:sldId id="279" r:id="rId5"/>
    <p:sldId id="291" r:id="rId6"/>
    <p:sldId id="292" r:id="rId7"/>
    <p:sldId id="293" r:id="rId8"/>
    <p:sldId id="294" r:id="rId9"/>
    <p:sldId id="295" r:id="rId10"/>
    <p:sldId id="257" r:id="rId11"/>
    <p:sldId id="259" r:id="rId12"/>
    <p:sldId id="282" r:id="rId13"/>
    <p:sldId id="260" r:id="rId14"/>
    <p:sldId id="283" r:id="rId15"/>
    <p:sldId id="301" r:id="rId16"/>
    <p:sldId id="302" r:id="rId17"/>
    <p:sldId id="284" r:id="rId18"/>
    <p:sldId id="285" r:id="rId19"/>
    <p:sldId id="286" r:id="rId20"/>
    <p:sldId id="287" r:id="rId21"/>
    <p:sldId id="288" r:id="rId22"/>
    <p:sldId id="280" r:id="rId23"/>
    <p:sldId id="263" r:id="rId24"/>
    <p:sldId id="264" r:id="rId25"/>
    <p:sldId id="299" r:id="rId26"/>
    <p:sldId id="300" r:id="rId27"/>
    <p:sldId id="265" r:id="rId28"/>
    <p:sldId id="297" r:id="rId29"/>
    <p:sldId id="298" r:id="rId30"/>
    <p:sldId id="266" r:id="rId31"/>
    <p:sldId id="281" r:id="rId32"/>
    <p:sldId id="271" r:id="rId33"/>
    <p:sldId id="272" r:id="rId34"/>
    <p:sldId id="273" r:id="rId35"/>
    <p:sldId id="274" r:id="rId36"/>
    <p:sldId id="289" r:id="rId37"/>
    <p:sldId id="277" r:id="rId38"/>
    <p:sldId id="278" r:id="rId39"/>
    <p:sldId id="290"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2018/7/25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学校事故</a:t>
            </a:r>
            <a:r>
              <a:rPr lang="ja-JP" altLang="en-US" dirty="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a:t>原因と対策及び法的責任</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授業中の事故</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授業中の事故は学校と教師の責任</a:t>
            </a:r>
          </a:p>
          <a:p>
            <a:r>
              <a:rPr kumimoji="1" lang="ja-JP" altLang="en-US" dirty="0"/>
              <a:t>最大限の安全配慮が必要</a:t>
            </a:r>
          </a:p>
          <a:p>
            <a:r>
              <a:rPr kumimoji="1" lang="ja-JP" altLang="en-US" dirty="0"/>
              <a:t>教育活動の萎縮は回避する必要</a:t>
            </a:r>
          </a:p>
          <a:p>
            <a:pPr>
              <a:buNone/>
            </a:pPr>
            <a:r>
              <a:rPr lang="ja-JP" altLang="en-US" dirty="0"/>
              <a:t>　　　　　　　　↑</a:t>
            </a:r>
          </a:p>
          <a:p>
            <a:pPr>
              <a:buNone/>
            </a:pPr>
            <a:r>
              <a:rPr kumimoji="1" lang="ja-JP" altLang="en-US" dirty="0"/>
              <a:t>　　　そのために必要なことは何か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過失を認定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プール飛び込み事故</a:t>
            </a:r>
          </a:p>
        </p:txBody>
      </p:sp>
      <p:sp>
        <p:nvSpPr>
          <p:cNvPr id="3" name="コンテンツ プレースホルダ 2"/>
          <p:cNvSpPr>
            <a:spLocks noGrp="1"/>
          </p:cNvSpPr>
          <p:nvPr>
            <p:ph idx="1"/>
          </p:nvPr>
        </p:nvSpPr>
        <p:spPr/>
        <p:txBody>
          <a:bodyPr>
            <a:normAutofit/>
          </a:bodyPr>
          <a:lstStyle/>
          <a:p>
            <a:r>
              <a:rPr lang="ja-JP" altLang="en-US" dirty="0"/>
              <a:t>プール飛び込み　教師は禁止していた</a:t>
            </a:r>
          </a:p>
          <a:p>
            <a:pPr>
              <a:buNone/>
            </a:pPr>
            <a:r>
              <a:rPr lang="ja-JP" altLang="en-US" dirty="0"/>
              <a:t>高校３年生、十分な注意と監督・１分程度シャワーの故障を点検・その間に禁止された飛び込みで頸髄損傷四肢麻痺</a:t>
            </a:r>
          </a:p>
          <a:p>
            <a:pPr lvl="1">
              <a:buNone/>
            </a:pPr>
            <a:r>
              <a:rPr kumimoji="1" lang="ja-JP" altLang="en-US" dirty="0"/>
              <a:t>教師に過失はあるか</a:t>
            </a:r>
          </a:p>
          <a:p>
            <a:pPr lvl="1">
              <a:buNone/>
            </a:pPr>
            <a:r>
              <a:rPr lang="ja-JP" altLang="en-US" dirty="0"/>
              <a:t>高校生の自己責任か</a:t>
            </a:r>
            <a:endParaRPr kumimoji="1" lang="ja-JP" altLang="en-US" dirty="0"/>
          </a:p>
          <a:p>
            <a:pPr>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判断</a:t>
            </a:r>
          </a:p>
        </p:txBody>
      </p:sp>
      <p:sp>
        <p:nvSpPr>
          <p:cNvPr id="3" name="コンテンツ プレースホルダ 2"/>
          <p:cNvSpPr>
            <a:spLocks noGrp="1"/>
          </p:cNvSpPr>
          <p:nvPr>
            <p:ph idx="1"/>
          </p:nvPr>
        </p:nvSpPr>
        <p:spPr/>
        <p:txBody>
          <a:bodyPr/>
          <a:lstStyle/>
          <a:p>
            <a:pPr>
              <a:buNone/>
            </a:pPr>
            <a:r>
              <a:rPr lang="ja-JP" altLang="en-US" dirty="0"/>
              <a:t>（１分でも責任・１７歳の判断責任で原告に７割の過失・３５００万）</a:t>
            </a:r>
          </a:p>
          <a:p>
            <a:r>
              <a:rPr kumimoji="1" lang="ja-JP" altLang="en-US" dirty="0"/>
              <a:t>ではどのような防ぐ手だてがあったか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教師の仕事はどこまで１</a:t>
            </a:r>
          </a:p>
        </p:txBody>
      </p:sp>
      <p:sp>
        <p:nvSpPr>
          <p:cNvPr id="3" name="コンテンツ プレースホルダ 2"/>
          <p:cNvSpPr>
            <a:spLocks noGrp="1"/>
          </p:cNvSpPr>
          <p:nvPr>
            <p:ph idx="1"/>
          </p:nvPr>
        </p:nvSpPr>
        <p:spPr/>
        <p:txBody>
          <a:bodyPr>
            <a:normAutofit/>
          </a:bodyPr>
          <a:lstStyle/>
          <a:p>
            <a:r>
              <a:rPr lang="ja-JP" altLang="en-US" dirty="0"/>
              <a:t>６月１０日、プールの初日の授業。小学校の標準的なプール。２クラス５８人を、２人の教師が指導。女子は、端のレーンで、２５メートルを泳ぎ切る練習中、２０メートルで、水中で動かなくなったのを、別の女子児童が発見し、男性教諭が引き上げ、人工呼吸を施し、病院に搬送。（→病院で死亡）</a:t>
            </a:r>
          </a:p>
          <a:p>
            <a:r>
              <a:rPr kumimoji="1" lang="ja-JP" altLang="en-US" dirty="0"/>
              <a:t>どこに瑕疵があったのか。</a:t>
            </a:r>
          </a:p>
        </p:txBody>
      </p:sp>
    </p:spTree>
    <p:extLst>
      <p:ext uri="{BB962C8B-B14F-4D97-AF65-F5344CB8AC3E}">
        <p14:creationId xmlns:p14="http://schemas.microsoft.com/office/powerpoint/2010/main" val="56799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教師の仕事はどこまで２</a:t>
            </a:r>
          </a:p>
        </p:txBody>
      </p:sp>
      <p:sp>
        <p:nvSpPr>
          <p:cNvPr id="3" name="コンテンツ プレースホルダ 2"/>
          <p:cNvSpPr>
            <a:spLocks noGrp="1"/>
          </p:cNvSpPr>
          <p:nvPr>
            <p:ph idx="1"/>
          </p:nvPr>
        </p:nvSpPr>
        <p:spPr/>
        <p:txBody>
          <a:bodyPr>
            <a:normAutofit lnSpcReduction="10000"/>
          </a:bodyPr>
          <a:lstStyle/>
          <a:p>
            <a:r>
              <a:rPr lang="en-US" altLang="ja-JP" dirty="0"/>
              <a:t>1012.12.21</a:t>
            </a:r>
            <a:r>
              <a:rPr lang="ja-JP" altLang="en-US" dirty="0"/>
              <a:t> 東京の小学校</a:t>
            </a:r>
            <a:r>
              <a:rPr lang="en-US" altLang="ja-JP" dirty="0"/>
              <a:t>5</a:t>
            </a:r>
            <a:r>
              <a:rPr lang="ja-JP" altLang="en-US" dirty="0"/>
              <a:t>年の女児。乳製品アレルギーのため、「除去食」が用意。担任はお代わりしないよう指導していたが、この日、不人気のメニューだったので、「完食」記録のため、この女児がお代わりして、後に発作。アナフィラキシー・ショックの疑い。担任がアレルギー食品を間違ってお代わりで与えた。担任は</a:t>
            </a:r>
            <a:r>
              <a:rPr lang="en-US" altLang="ja-JP" dirty="0"/>
              <a:t>1</a:t>
            </a:r>
            <a:r>
              <a:rPr lang="ja-JP" altLang="en-US" dirty="0"/>
              <a:t>月の停職処分。</a:t>
            </a:r>
          </a:p>
          <a:p>
            <a:r>
              <a:rPr kumimoji="1" lang="ja-JP" altLang="en-US" dirty="0"/>
              <a:t>誰の責任か</a:t>
            </a:r>
          </a:p>
        </p:txBody>
      </p:sp>
    </p:spTree>
    <p:extLst>
      <p:ext uri="{BB962C8B-B14F-4D97-AF65-F5344CB8AC3E}">
        <p14:creationId xmlns:p14="http://schemas.microsoft.com/office/powerpoint/2010/main" val="109416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障害をもった子どもの指導例（１）</a:t>
            </a:r>
          </a:p>
        </p:txBody>
      </p:sp>
      <p:sp>
        <p:nvSpPr>
          <p:cNvPr id="3" name="コンテンツ プレースホルダ 2"/>
          <p:cNvSpPr>
            <a:spLocks noGrp="1"/>
          </p:cNvSpPr>
          <p:nvPr>
            <p:ph idx="1"/>
          </p:nvPr>
        </p:nvSpPr>
        <p:spPr/>
        <p:txBody>
          <a:bodyPr/>
          <a:lstStyle/>
          <a:p>
            <a:r>
              <a:rPr lang="ja-JP" altLang="en-US" dirty="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障害をもった子どもの指導例（２）</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a:t>　保護者は、転校を教育委員会に願いでたが、いじめによる転校は認めていたが、給食指導への不満は理由にならないとして教育委員会は拒否、それを不満として、教育委員会の措置、学校における指導について提訴した。</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担任の過失は</a:t>
            </a:r>
          </a:p>
        </p:txBody>
      </p:sp>
      <p:sp>
        <p:nvSpPr>
          <p:cNvPr id="3" name="コンテンツ プレースホルダ 2"/>
          <p:cNvSpPr>
            <a:spLocks noGrp="1"/>
          </p:cNvSpPr>
          <p:nvPr>
            <p:ph idx="1"/>
          </p:nvPr>
        </p:nvSpPr>
        <p:spPr/>
        <p:txBody>
          <a:bodyPr/>
          <a:lstStyle/>
          <a:p>
            <a:r>
              <a:rPr lang="ja-JP" altLang="en-US" dirty="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　（担任は過失なし）</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熱中症による死亡</a:t>
            </a:r>
          </a:p>
        </p:txBody>
      </p:sp>
      <p:sp>
        <p:nvSpPr>
          <p:cNvPr id="3" name="コンテンツ プレースホルダー 2"/>
          <p:cNvSpPr>
            <a:spLocks noGrp="1"/>
          </p:cNvSpPr>
          <p:nvPr>
            <p:ph idx="1"/>
          </p:nvPr>
        </p:nvSpPr>
        <p:spPr/>
        <p:txBody>
          <a:bodyPr/>
          <a:lstStyle/>
          <a:p>
            <a:r>
              <a:rPr kumimoji="1" lang="ja-JP" altLang="en-US" dirty="0"/>
              <a:t>どこに問題があったか</a:t>
            </a:r>
          </a:p>
          <a:p>
            <a:endParaRPr kumimoji="1" lang="ja-JP" altLang="en-US" dirty="0"/>
          </a:p>
        </p:txBody>
      </p:sp>
    </p:spTree>
    <p:extLst>
      <p:ext uri="{BB962C8B-B14F-4D97-AF65-F5344CB8AC3E}">
        <p14:creationId xmlns:p14="http://schemas.microsoft.com/office/powerpoint/2010/main" val="1305778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校長と教育委員会の過失は</a:t>
            </a:r>
          </a:p>
        </p:txBody>
      </p:sp>
      <p:sp>
        <p:nvSpPr>
          <p:cNvPr id="3" name="コンテンツ プレースホルダ 2"/>
          <p:cNvSpPr>
            <a:spLocks noGrp="1"/>
          </p:cNvSpPr>
          <p:nvPr>
            <p:ph idx="1"/>
          </p:nvPr>
        </p:nvSpPr>
        <p:spPr/>
        <p:txBody>
          <a:bodyPr/>
          <a:lstStyle/>
          <a:p>
            <a:r>
              <a:rPr lang="ja-JP" altLang="en-US" dirty="0"/>
              <a:t>本件小学校長には，原告の状態，配慮すべき事項について，十分な聞き取りを行い，自閉的特徴と併せて，</a:t>
            </a:r>
            <a:r>
              <a:rPr lang="ja-JP" altLang="en-US" dirty="0" err="1"/>
              <a:t>ｂ</a:t>
            </a:r>
            <a:r>
              <a:rPr lang="ja-JP" altLang="en-US" dirty="0"/>
              <a:t>教諭及び</a:t>
            </a:r>
            <a:r>
              <a:rPr lang="ja-JP" altLang="en-US" dirty="0" err="1"/>
              <a:t>ｇ</a:t>
            </a:r>
            <a:r>
              <a:rPr lang="ja-JP" altLang="en-US" dirty="0"/>
              <a:t>教諭に周知する体制を整えるべき義務があるのにこれを怠った過失があるというべきである。</a:t>
            </a:r>
          </a:p>
          <a:p>
            <a:r>
              <a:rPr lang="ja-JP" altLang="en-US" dirty="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部活動中の事故</a:t>
            </a:r>
          </a:p>
        </p:txBody>
      </p:sp>
      <p:sp>
        <p:nvSpPr>
          <p:cNvPr id="3" name="コンテンツ プレースホルダ 2"/>
          <p:cNvSpPr>
            <a:spLocks noGrp="1"/>
          </p:cNvSpPr>
          <p:nvPr>
            <p:ph idx="1"/>
          </p:nvPr>
        </p:nvSpPr>
        <p:spPr/>
        <p:txBody>
          <a:bodyPr/>
          <a:lstStyle/>
          <a:p>
            <a:r>
              <a:rPr kumimoji="1" lang="ja-JP" altLang="en-US" dirty="0"/>
              <a:t>部活動は本来的な学校教育の対象ではないが、顧問を教師が担当し、責任を負う形で行われている。</a:t>
            </a:r>
          </a:p>
          <a:p>
            <a:r>
              <a:rPr lang="ja-JP" altLang="en-US" dirty="0"/>
              <a:t>顧問は教師としての仕事があり、十分に監督することができず、不在のときに事故が起きやすい。</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須賀川中学柔道部事件</a:t>
            </a:r>
            <a:r>
              <a:rPr lang="en-US" altLang="ja-JP" dirty="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中学１年の女子部員に、２年生の男子部長がリンチ的行為→急性硬膜下血腫→植物状態（顧問は出張中・副顧問は職員室）</a:t>
            </a:r>
          </a:p>
          <a:p>
            <a:r>
              <a:rPr kumimoji="1" lang="ja-JP" altLang="en-US" dirty="0"/>
              <a:t>学校の説明　休憩中に倒れた。</a:t>
            </a:r>
          </a:p>
          <a:p>
            <a:r>
              <a:rPr lang="ja-JP" altLang="en-US" dirty="0"/>
              <a:t>救急車を４５分後に呼ぶ。</a:t>
            </a:r>
          </a:p>
          <a:p>
            <a:r>
              <a:rPr kumimoji="1" lang="ja-JP" altLang="en-US" dirty="0"/>
              <a:t>目撃した生徒への箝口令・被害者への謝罪なし</a:t>
            </a:r>
          </a:p>
          <a:p>
            <a:r>
              <a:rPr lang="ja-JP" altLang="en-US" dirty="0"/>
              <a:t>教育委員会は事実と異なる報告書（非開示）</a:t>
            </a:r>
            <a:endParaRPr kumimoji="1" lang="ja-JP" altLang="en-US" dirty="0"/>
          </a:p>
          <a:p>
            <a:r>
              <a:rPr lang="ja-JP" altLang="en-US" dirty="0"/>
              <a:t>顧問を刑事告訴（不起訴）、市・県・部長の保護者への民事訴訟（約１億５千万の判決）</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休み時間の事故</a:t>
            </a:r>
          </a:p>
        </p:txBody>
      </p:sp>
      <p:sp>
        <p:nvSpPr>
          <p:cNvPr id="3" name="コンテンツ プレースホルダ 2"/>
          <p:cNvSpPr>
            <a:spLocks noGrp="1"/>
          </p:cNvSpPr>
          <p:nvPr>
            <p:ph idx="1"/>
          </p:nvPr>
        </p:nvSpPr>
        <p:spPr/>
        <p:txBody>
          <a:bodyPr/>
          <a:lstStyle/>
          <a:p>
            <a:r>
              <a:rPr kumimoji="1" lang="ja-JP" altLang="en-US" dirty="0"/>
              <a:t>休み時間とは何か</a:t>
            </a:r>
          </a:p>
          <a:p>
            <a:r>
              <a:rPr lang="ja-JP" altLang="en-US" dirty="0"/>
              <a:t>休み時間の管理責任</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傘を投げた事故</a:t>
            </a:r>
          </a:p>
        </p:txBody>
      </p:sp>
      <p:sp>
        <p:nvSpPr>
          <p:cNvPr id="3" name="コンテンツ プレースホルダ 2"/>
          <p:cNvSpPr>
            <a:spLocks noGrp="1"/>
          </p:cNvSpPr>
          <p:nvPr>
            <p:ph idx="1"/>
          </p:nvPr>
        </p:nvSpPr>
        <p:spPr/>
        <p:txBody>
          <a:bodyPr>
            <a:normAutofit lnSpcReduction="10000"/>
          </a:bodyPr>
          <a:lstStyle/>
          <a:p>
            <a:r>
              <a:rPr kumimoji="1" lang="ja-JP" altLang="en-US" dirty="0"/>
              <a:t>Ａは小さいころ交通事故で１カ月の意識不明、若干知的に遅れているのと粗暴</a:t>
            </a:r>
          </a:p>
          <a:p>
            <a:r>
              <a:rPr lang="ja-JP" altLang="en-US" dirty="0"/>
              <a:t>中学２年の担任は優等生のＢの班にいれ、ＢにＡの指導をせよと依頼（命令に近い）</a:t>
            </a:r>
          </a:p>
          <a:p>
            <a:r>
              <a:rPr kumimoji="1" lang="ja-JP" altLang="en-US" dirty="0"/>
              <a:t>Ａは粗暴で、手がつけられないので、Ｂは勉強ができないと担任に訴えるが、もっとしっかりしないといけないと取り合わず。</a:t>
            </a:r>
          </a:p>
          <a:p>
            <a:r>
              <a:rPr lang="ja-JP" altLang="en-US" dirty="0"/>
              <a:t>担任は日常的に体罰を振るう教師で、家庭訪問のときに、Ｂを母の前で殴ったこともある</a:t>
            </a:r>
          </a:p>
          <a:p>
            <a:endParaRPr kumimoji="1" lang="ja-JP" altLang="en-US" dirty="0"/>
          </a:p>
          <a:p>
            <a:pPr marL="0" indent="0">
              <a:buNone/>
            </a:pP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Ａは窃盗で補導され、児童相談所で保護され、学校長に報告したが、行事のために校長はいかなかった。</a:t>
            </a:r>
          </a:p>
          <a:p>
            <a:r>
              <a:rPr kumimoji="1" lang="ja-JP" altLang="en-US" dirty="0"/>
              <a:t>Ｄ教諭の授業中、Ａが後の席のＢをからかったので、ＢととなりのＣが注意をすると、ＡはシャープペンでＢの腿をさし、Ｂが痛くて声をあげると担任はＢを注意。</a:t>
            </a:r>
          </a:p>
          <a:p>
            <a:r>
              <a:rPr lang="ja-JP" altLang="en-US" dirty="0"/>
              <a:t>授業終了後、担任はＢを注意するために廊下に出たが、ＡとＣも出て注意を聞いた。その後Ａは、Ｂへの腹いせに下駄箱のＢの靴を外に放り出したり、Ｂに殴り掛かったりしたが、Ｂは対応しなかった。ＢＣともう一人が、危険を感じたことと、顔を洗うために逃げたが、Ａは洋傘をもち出して、Ｂに投げつけ、頭にあたって翌日死亡</a:t>
            </a:r>
            <a:endParaRPr kumimoji="1" lang="ja-JP" altLang="en-US" dirty="0"/>
          </a:p>
        </p:txBody>
      </p:sp>
    </p:spTree>
    <p:extLst>
      <p:ext uri="{BB962C8B-B14F-4D97-AF65-F5344CB8AC3E}">
        <p14:creationId xmlns:p14="http://schemas.microsoft.com/office/powerpoint/2010/main" val="3213872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洋傘事故の判決を考えてみよう</a:t>
            </a:r>
          </a:p>
        </p:txBody>
      </p:sp>
      <p:sp>
        <p:nvSpPr>
          <p:cNvPr id="3" name="コンテンツ プレースホルダー 2"/>
          <p:cNvSpPr>
            <a:spLocks noGrp="1"/>
          </p:cNvSpPr>
          <p:nvPr>
            <p:ph idx="1"/>
          </p:nvPr>
        </p:nvSpPr>
        <p:spPr/>
        <p:txBody>
          <a:bodyPr/>
          <a:lstStyle/>
          <a:p>
            <a:r>
              <a:rPr kumimoji="1" lang="ja-JP" altLang="en-US" dirty="0"/>
              <a:t>担任の責任は</a:t>
            </a:r>
          </a:p>
          <a:p>
            <a:r>
              <a:rPr lang="ja-JP" altLang="en-US" dirty="0"/>
              <a:t>Ｄ教諭の責任は</a:t>
            </a:r>
          </a:p>
          <a:p>
            <a:r>
              <a:rPr lang="ja-JP" altLang="en-US" dirty="0"/>
              <a:t>校長の責任は</a:t>
            </a:r>
          </a:p>
          <a:p>
            <a:r>
              <a:rPr lang="ja-JP" altLang="en-US" dirty="0"/>
              <a:t>教育委員会の責任は</a:t>
            </a:r>
          </a:p>
          <a:p>
            <a:r>
              <a:rPr lang="ja-JP" altLang="en-US" dirty="0"/>
              <a:t>市の責任は</a:t>
            </a:r>
          </a:p>
          <a:p>
            <a:endParaRPr kumimoji="1" lang="ja-JP" altLang="en-US" dirty="0"/>
          </a:p>
        </p:txBody>
      </p:sp>
    </p:spTree>
    <p:extLst>
      <p:ext uri="{BB962C8B-B14F-4D97-AF65-F5344CB8AC3E}">
        <p14:creationId xmlns:p14="http://schemas.microsoft.com/office/powerpoint/2010/main" val="342076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学校行事における事故</a:t>
            </a:r>
          </a:p>
        </p:txBody>
      </p:sp>
      <p:sp>
        <p:nvSpPr>
          <p:cNvPr id="3" name="コンテンツ プレースホルダ 2"/>
          <p:cNvSpPr>
            <a:spLocks noGrp="1"/>
          </p:cNvSpPr>
          <p:nvPr>
            <p:ph idx="1"/>
          </p:nvPr>
        </p:nvSpPr>
        <p:spPr/>
        <p:txBody>
          <a:bodyPr/>
          <a:lstStyle/>
          <a:p>
            <a:r>
              <a:rPr lang="ja-JP" altLang="en-US" dirty="0"/>
              <a:t>運動会やマラソン大会などは、比較的注意が徹底し、事故は少ないが、宿泊行事は起きやすい。特に海にかかわる行事に多い。</a:t>
            </a:r>
          </a:p>
          <a:p>
            <a:r>
              <a:rPr lang="ja-JP" altLang="en-US" dirty="0"/>
              <a:t>教師の専門性がフォローできない分野の行事の問題</a:t>
            </a:r>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修学旅行水難事故</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r>
              <a:rPr lang="ja-JP" altLang="en-US" dirty="0"/>
              <a:t>サイクリングの途中海で泳ぐ。強い流れで流され、住民に救助</a:t>
            </a:r>
            <a:r>
              <a:rPr lang="ja-JP" altLang="en-US" dirty="0" err="1"/>
              <a:t>されかかったが、</a:t>
            </a:r>
            <a:r>
              <a:rPr lang="ja-JP" altLang="en-US" dirty="0"/>
              <a:t>ショックで溺死</a:t>
            </a:r>
          </a:p>
          <a:p>
            <a:r>
              <a:rPr lang="ja-JP" altLang="en-US" dirty="0"/>
              <a:t>昼食が遅れ、一斉が順次の移動、海の活動に</a:t>
            </a:r>
          </a:p>
          <a:p>
            <a:r>
              <a:rPr lang="ja-JP" altLang="en-US" dirty="0"/>
              <a:t>快晴だったが台風接近で波浪注意報</a:t>
            </a:r>
          </a:p>
          <a:p>
            <a:r>
              <a:rPr kumimoji="1" lang="ja-JP" altLang="en-US" dirty="0"/>
              <a:t>争点</a:t>
            </a:r>
          </a:p>
          <a:p>
            <a:r>
              <a:rPr lang="ja-JP" altLang="en-US" dirty="0"/>
              <a:t>事前調査と危険告知義務（沖縄</a:t>
            </a:r>
            <a:r>
              <a:rPr lang="ja-JP" altLang="ja-JP" dirty="0"/>
              <a:t>波照間島</a:t>
            </a:r>
            <a:r>
              <a:rPr lang="ja-JP" altLang="en-US" dirty="0"/>
              <a:t>）</a:t>
            </a:r>
          </a:p>
          <a:p>
            <a:r>
              <a:rPr kumimoji="1" lang="ja-JP" altLang="en-US" dirty="0"/>
              <a:t>指示義務</a:t>
            </a:r>
          </a:p>
          <a:p>
            <a:r>
              <a:rPr lang="ja-JP" altLang="en-US" dirty="0"/>
              <a:t>点呼義務</a:t>
            </a:r>
            <a:endParaRPr kumimoji="1" lang="ja-JP" altLang="en-US" dirty="0"/>
          </a:p>
        </p:txBody>
      </p:sp>
    </p:spTree>
    <p:extLst>
      <p:ext uri="{BB962C8B-B14F-4D97-AF65-F5344CB8AC3E}">
        <p14:creationId xmlns:p14="http://schemas.microsoft.com/office/powerpoint/2010/main" val="326056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水難事故判決</a:t>
            </a:r>
          </a:p>
        </p:txBody>
      </p:sp>
      <p:sp>
        <p:nvSpPr>
          <p:cNvPr id="3" name="コンテンツ プレースホルダ 2"/>
          <p:cNvSpPr>
            <a:spLocks noGrp="1"/>
          </p:cNvSpPr>
          <p:nvPr>
            <p:ph idx="1"/>
          </p:nvPr>
        </p:nvSpPr>
        <p:spPr/>
        <p:txBody>
          <a:bodyPr/>
          <a:lstStyle/>
          <a:p>
            <a:r>
              <a:rPr kumimoji="1" lang="ja-JP" altLang="en-US" dirty="0"/>
              <a:t>リーフカレント（珊瑚礁のあるところで、沖合にむけた強い流れ）が原因の事故</a:t>
            </a:r>
          </a:p>
          <a:p>
            <a:r>
              <a:rPr lang="ja-JP" altLang="en-US" dirty="0"/>
              <a:t>現場の事前調査の義務があった</a:t>
            </a:r>
          </a:p>
          <a:p>
            <a:r>
              <a:rPr lang="ja-JP" altLang="en-US" dirty="0"/>
              <a:t>高３とはいえ、自主性に任せることは間違い</a:t>
            </a:r>
          </a:p>
          <a:p>
            <a:r>
              <a:rPr lang="ja-JP" altLang="en-US" dirty="0"/>
              <a:t>十分な注意をしなかった</a:t>
            </a:r>
          </a:p>
          <a:p>
            <a:endParaRPr kumimoji="1" lang="ja-JP" altLang="en-US" dirty="0"/>
          </a:p>
        </p:txBody>
      </p:sp>
    </p:spTree>
    <p:extLst>
      <p:ext uri="{BB962C8B-B14F-4D97-AF65-F5344CB8AC3E}">
        <p14:creationId xmlns:p14="http://schemas.microsoft.com/office/powerpoint/2010/main" val="327776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プールで死亡事故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埼玉県秩父</a:t>
            </a:r>
            <a:endParaRPr kumimoji="1" lang="en-US" altLang="ja-JP" dirty="0"/>
          </a:p>
          <a:p>
            <a:r>
              <a:rPr lang="ja-JP" altLang="en-US" dirty="0"/>
              <a:t>プール最初の授業で、２５メートル泳ぎ中、動かない女子児童を後ろを泳いでいた児童が発見。救急車で搬送後死亡。</a:t>
            </a:r>
            <a:endParaRPr lang="en-US" altLang="ja-JP" dirty="0"/>
          </a:p>
          <a:p>
            <a:r>
              <a:rPr kumimoji="1" lang="ja-JP" altLang="en-US" dirty="0"/>
              <a:t>誰に責任があるか　校長・教師・無</a:t>
            </a:r>
            <a:endParaRPr kumimoji="1" lang="en-US" altLang="ja-JP" dirty="0"/>
          </a:p>
          <a:p>
            <a:r>
              <a:rPr lang="ja-JP" altLang="en-US" dirty="0"/>
              <a:t>予見可能性・回避可能性（教育的・法律的）</a:t>
            </a:r>
            <a:endParaRPr kumimoji="1" lang="ja-JP" altLang="en-US" dirty="0"/>
          </a:p>
        </p:txBody>
      </p:sp>
    </p:spTree>
    <p:extLst>
      <p:ext uri="{BB962C8B-B14F-4D97-AF65-F5344CB8AC3E}">
        <p14:creationId xmlns:p14="http://schemas.microsoft.com/office/powerpoint/2010/main" val="2434365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浜松ボート転覆事故</a:t>
            </a:r>
          </a:p>
        </p:txBody>
      </p:sp>
      <p:sp>
        <p:nvSpPr>
          <p:cNvPr id="3" name="コンテンツ プレースホルダ 2"/>
          <p:cNvSpPr>
            <a:spLocks noGrp="1"/>
          </p:cNvSpPr>
          <p:nvPr>
            <p:ph idx="1"/>
          </p:nvPr>
        </p:nvSpPr>
        <p:spPr/>
        <p:txBody>
          <a:bodyPr>
            <a:normAutofit lnSpcReduction="10000"/>
          </a:bodyPr>
          <a:lstStyle/>
          <a:p>
            <a:r>
              <a:rPr kumimoji="1" lang="ja-JP" altLang="en-US" dirty="0"/>
              <a:t>豊橋市の中学１年生の野外活動として、浜名湖の青年の家でカッターボートの訓練行事</a:t>
            </a:r>
          </a:p>
          <a:p>
            <a:r>
              <a:rPr lang="ja-JP" altLang="en-US" dirty="0"/>
              <a:t>９０名の生徒、５名の教師・３名の指導員が４艘のボートに（１艘のボートは専門家不在）</a:t>
            </a:r>
          </a:p>
          <a:p>
            <a:r>
              <a:rPr kumimoji="1" lang="ja-JP" altLang="en-US" dirty="0"/>
              <a:t>天候が悪かったが、大丈夫と判断して実施</a:t>
            </a:r>
          </a:p>
          <a:p>
            <a:r>
              <a:rPr lang="ja-JP" altLang="en-US" dirty="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生活指導中の事故</a:t>
            </a:r>
          </a:p>
        </p:txBody>
      </p:sp>
      <p:sp>
        <p:nvSpPr>
          <p:cNvPr id="3" name="コンテンツ プレースホルダ 2"/>
          <p:cNvSpPr>
            <a:spLocks noGrp="1"/>
          </p:cNvSpPr>
          <p:nvPr>
            <p:ph idx="1"/>
          </p:nvPr>
        </p:nvSpPr>
        <p:spPr/>
        <p:txBody>
          <a:bodyPr/>
          <a:lstStyle/>
          <a:p>
            <a:r>
              <a:rPr kumimoji="1" lang="ja-JP" altLang="en-US" dirty="0"/>
              <a:t>件数は少ないが、体罰関連が多い。</a:t>
            </a:r>
          </a:p>
          <a:p>
            <a:pPr lvl="1"/>
            <a:r>
              <a:rPr kumimoji="1" lang="ja-JP" altLang="en-US" dirty="0"/>
              <a:t>必殺宙ぶらりん事件</a:t>
            </a:r>
          </a:p>
          <a:p>
            <a:pPr lvl="1"/>
            <a:r>
              <a:rPr kumimoji="1" lang="ja-JP" altLang="en-US" dirty="0"/>
              <a:t>岐陽高校事件</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事故の事例</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pPr lvl="1"/>
            <a:r>
              <a:rPr kumimoji="1" lang="ja-JP" altLang="en-US" dirty="0"/>
              <a:t>小４ＡがＢにぶつかり怪我（掃除中）</a:t>
            </a:r>
          </a:p>
          <a:p>
            <a:pPr lvl="1"/>
            <a:r>
              <a:rPr lang="ja-JP" altLang="ja-JP" dirty="0"/>
              <a:t>頭部打撲，脳挫傷，頭蓋内出血，頸椎捻挫及び嘔吐症</a:t>
            </a:r>
            <a:endParaRPr lang="ja-JP" altLang="en-US" dirty="0"/>
          </a:p>
          <a:p>
            <a:r>
              <a:rPr lang="ja-JP" altLang="en-US" dirty="0"/>
              <a:t>争点</a:t>
            </a:r>
          </a:p>
          <a:p>
            <a:r>
              <a:rPr lang="ja-JP" altLang="en-US" dirty="0"/>
              <a:t>担任は現場にいる義務があるか。（当時ぶつかり遊びが流行？）</a:t>
            </a:r>
          </a:p>
          <a:p>
            <a:r>
              <a:rPr lang="ja-JP" altLang="en-US" dirty="0"/>
              <a:t>病院に連れて行くまでに時間が経過。（当人は大丈夫といっていた）</a:t>
            </a:r>
            <a:br>
              <a:rPr lang="en-US" altLang="ja-JP" dirty="0"/>
            </a:b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事故１判決</a:t>
            </a:r>
          </a:p>
        </p:txBody>
      </p:sp>
      <p:sp>
        <p:nvSpPr>
          <p:cNvPr id="3" name="コンテンツ プレースホルダ 2"/>
          <p:cNvSpPr>
            <a:spLocks noGrp="1"/>
          </p:cNvSpPr>
          <p:nvPr>
            <p:ph idx="1"/>
          </p:nvPr>
        </p:nvSpPr>
        <p:spPr/>
        <p:txBody>
          <a:bodyPr>
            <a:normAutofit fontScale="62500" lnSpcReduction="20000"/>
          </a:bodyPr>
          <a:lstStyle/>
          <a:p>
            <a:r>
              <a:rPr lang="ja-JP" altLang="ja-JP" dirty="0"/>
              <a:t>　担任Ｃ教諭は，児童の清掃作業に注意義務を負っていたが，日常的に，学校内で危険な行動をとることがないように注意指導していた上，本件事故当時も，クラスの児童が複数の清掃場所を担当して</a:t>
            </a:r>
            <a:r>
              <a:rPr lang="ja-JP" altLang="en-US" dirty="0"/>
              <a:t>おり</a:t>
            </a:r>
            <a:r>
              <a:rPr lang="ja-JP" altLang="ja-JP" dirty="0"/>
              <a:t>，その一つである南校舎階段の清掃区域において清掃指導を行っていたのであるから，注意義務を果たしていたというべきもので，それ以上に，児童を指導監督するために本件教室に在室し，本件教室に立ち寄るなどして，本件事故の発生を防止するための措置を講じなければならないという具体的な注意義務を負っていたということはできない。</a:t>
            </a:r>
            <a:endParaRPr lang="ja-JP" altLang="en-US" dirty="0"/>
          </a:p>
          <a:p>
            <a:r>
              <a:rPr lang="ja-JP" altLang="ja-JP" dirty="0"/>
              <a:t>保健室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br>
              <a:rPr lang="en-US" altLang="ja-JP" dirty="0"/>
            </a:b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知的障害者施設</a:t>
            </a:r>
          </a:p>
        </p:txBody>
      </p:sp>
      <p:sp>
        <p:nvSpPr>
          <p:cNvPr id="3" name="コンテンツ プレースホルダ 2"/>
          <p:cNvSpPr>
            <a:spLocks noGrp="1"/>
          </p:cNvSpPr>
          <p:nvPr>
            <p:ph idx="1"/>
          </p:nvPr>
        </p:nvSpPr>
        <p:spPr/>
        <p:txBody>
          <a:bodyPr/>
          <a:lstStyle/>
          <a:p>
            <a:r>
              <a:rPr kumimoji="1" lang="ja-JP" altLang="en-US" dirty="0"/>
              <a:t>事実</a:t>
            </a:r>
          </a:p>
          <a:p>
            <a:r>
              <a:rPr lang="ja-JP" altLang="en-US" dirty="0"/>
              <a:t>Ｂ（重度の自閉症・癲癇・行動障害・知的障害）が暴行を受けていた（高等部・寮）</a:t>
            </a:r>
          </a:p>
          <a:p>
            <a:r>
              <a:rPr kumimoji="1" lang="ja-JP" altLang="en-US" dirty="0"/>
              <a:t>浴室で溺死（入浴後５０分に、浴室を</a:t>
            </a:r>
            <a:r>
              <a:rPr lang="ja-JP" altLang="en-US" dirty="0"/>
              <a:t>見に行った者が発見。それまでは見守りはなかった。</a:t>
            </a:r>
          </a:p>
          <a:p>
            <a:r>
              <a:rPr lang="ja-JP" altLang="en-US" dirty="0"/>
              <a:t>そのときの勤務者は２名で、１名は前日の採用で、癲癇を知らなかった。</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知的障害者施設</a:t>
            </a:r>
            <a:r>
              <a:rPr kumimoji="1" lang="ja-JP" altLang="en-US" dirty="0"/>
              <a:t>判決</a:t>
            </a:r>
          </a:p>
        </p:txBody>
      </p:sp>
      <p:sp>
        <p:nvSpPr>
          <p:cNvPr id="3" name="コンテンツ プレースホルダ 2"/>
          <p:cNvSpPr>
            <a:spLocks noGrp="1"/>
          </p:cNvSpPr>
          <p:nvPr>
            <p:ph idx="1"/>
          </p:nvPr>
        </p:nvSpPr>
        <p:spPr/>
        <p:txBody>
          <a:bodyPr>
            <a:normAutofit fontScale="77500" lnSpcReduction="20000"/>
          </a:bodyPr>
          <a:lstStyle/>
          <a:p>
            <a:r>
              <a:rPr lang="ja-JP" altLang="ja-JP" dirty="0"/>
              <a:t>愛会は，加害者の暴行に予見可能性</a:t>
            </a:r>
            <a:r>
              <a:rPr lang="ja-JP" altLang="en-US" dirty="0"/>
              <a:t>は</a:t>
            </a:r>
            <a:r>
              <a:rPr lang="ja-JP" altLang="ja-JP" dirty="0"/>
              <a:t>，</a:t>
            </a:r>
            <a:r>
              <a:rPr lang="ja-JP" altLang="ja-JP" dirty="0" err="1"/>
              <a:t>ｃ</a:t>
            </a:r>
            <a:r>
              <a:rPr lang="ja-JP" altLang="ja-JP" dirty="0"/>
              <a:t>寮の利用者らは知的障害者であるから，加害行為を具体的に予測することは困難な面がある</a:t>
            </a:r>
            <a:r>
              <a:rPr lang="ja-JP" altLang="en-US" dirty="0"/>
              <a:t>が</a:t>
            </a:r>
            <a:r>
              <a:rPr lang="ja-JP" altLang="ja-JP" dirty="0"/>
              <a:t>，侑愛会は，知的障害者の支援施設を設置する社会福祉法人であり，知的障害者の行動への対処については知識や経験を有するはずであり，行動障害を伴う知的障害者が加害行為に及ぶ可能性があることを当然に予測しうるというべきである</a:t>
            </a:r>
            <a:endParaRPr lang="ja-JP" altLang="en-US" dirty="0"/>
          </a:p>
          <a:p>
            <a:r>
              <a:rPr lang="ja-JP" altLang="ja-JP" dirty="0"/>
              <a:t>死亡事故に関し，被告Ｙ１がてんかん発作の危険性があるＢの入浴時の見守りを怠り，適切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br>
              <a:rPr lang="en-US" altLang="ja-JP" dirty="0"/>
            </a:b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学校行事中の事故</a:t>
            </a:r>
          </a:p>
        </p:txBody>
      </p:sp>
      <p:sp>
        <p:nvSpPr>
          <p:cNvPr id="3" name="コンテンツ プレースホルダ 2"/>
          <p:cNvSpPr>
            <a:spLocks noGrp="1"/>
          </p:cNvSpPr>
          <p:nvPr>
            <p:ph idx="1"/>
          </p:nvPr>
        </p:nvSpPr>
        <p:spPr/>
        <p:txBody>
          <a:bodyPr/>
          <a:lstStyle/>
          <a:p>
            <a:r>
              <a:rPr kumimoji="1" lang="ja-JP" altLang="en-US" dirty="0"/>
              <a:t>授業とは異なる活動であり、解放的になって事故につながりやすい。</a:t>
            </a:r>
          </a:p>
          <a:p>
            <a:r>
              <a:rPr lang="ja-JP" altLang="en-US" dirty="0"/>
              <a:t>子どもの行動理解と綿密な計画が必要</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組み立て体操事故</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事実</a:t>
            </a:r>
          </a:p>
          <a:p>
            <a:pPr lvl="1"/>
            <a:r>
              <a:rPr kumimoji="1" lang="ja-JP" altLang="en-US" dirty="0"/>
              <a:t>組み立て体操４段ピラミッドの頂点から落下</a:t>
            </a:r>
          </a:p>
          <a:p>
            <a:pPr lvl="1"/>
            <a:r>
              <a:rPr lang="ja-JP" altLang="en-US" dirty="0"/>
              <a:t>５、６年で指導、６年のみ最後まで</a:t>
            </a:r>
          </a:p>
          <a:p>
            <a:pPr lvl="1"/>
            <a:r>
              <a:rPr lang="ja-JP" altLang="en-US" dirty="0"/>
              <a:t>最上位の児童が立とうとしたとき、３段目の児童の一人の首が沈んだため、落下</a:t>
            </a:r>
          </a:p>
          <a:p>
            <a:pPr lvl="1"/>
            <a:r>
              <a:rPr lang="ja-JP" altLang="en-US" dirty="0"/>
              <a:t>当日最上位児童が欠席のため急遽代役</a:t>
            </a:r>
          </a:p>
          <a:p>
            <a:r>
              <a:rPr kumimoji="1" lang="ja-JP" altLang="en-US" dirty="0"/>
              <a:t>争点</a:t>
            </a:r>
          </a:p>
          <a:p>
            <a:pPr lvl="1"/>
            <a:r>
              <a:rPr lang="ja-JP" altLang="en-US" dirty="0"/>
              <a:t>補助教員</a:t>
            </a:r>
          </a:p>
          <a:p>
            <a:pPr lvl="1"/>
            <a:r>
              <a:rPr kumimoji="1" lang="ja-JP" altLang="en-US" dirty="0"/>
              <a:t>本人の責任？予測可能性</a:t>
            </a:r>
            <a:endParaRPr lang="ja-JP" altLang="en-US" dirty="0"/>
          </a:p>
          <a:p>
            <a:pPr lvl="1"/>
            <a:r>
              <a:rPr kumimoji="1" lang="ja-JP" altLang="en-US" dirty="0"/>
              <a:t>落下時を想定した練習や注意</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組み立て体操事故判決</a:t>
            </a:r>
          </a:p>
        </p:txBody>
      </p:sp>
      <p:sp>
        <p:nvSpPr>
          <p:cNvPr id="3" name="コンテンツ プレースホルダ 2"/>
          <p:cNvSpPr>
            <a:spLocks noGrp="1"/>
          </p:cNvSpPr>
          <p:nvPr>
            <p:ph idx="1"/>
          </p:nvPr>
        </p:nvSpPr>
        <p:spPr/>
        <p:txBody>
          <a:bodyPr/>
          <a:lstStyle/>
          <a:p>
            <a:r>
              <a:rPr kumimoji="1" lang="ja-JP" altLang="en-US" dirty="0"/>
              <a:t>十分な安全配慮をしなかった</a:t>
            </a:r>
          </a:p>
          <a:p>
            <a:r>
              <a:rPr lang="ja-JP" altLang="en-US" dirty="0"/>
              <a:t>落下しそうになったときの注意なし</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過失責任主義と無過失責任主義</a:t>
            </a:r>
          </a:p>
        </p:txBody>
      </p:sp>
      <p:sp>
        <p:nvSpPr>
          <p:cNvPr id="3" name="コンテンツ プレースホルダ 2"/>
          <p:cNvSpPr>
            <a:spLocks noGrp="1"/>
          </p:cNvSpPr>
          <p:nvPr>
            <p:ph idx="1"/>
          </p:nvPr>
        </p:nvSpPr>
        <p:spPr/>
        <p:txBody>
          <a:bodyPr/>
          <a:lstStyle/>
          <a:p>
            <a:r>
              <a:rPr kumimoji="1" lang="ja-JP" altLang="en-US" dirty="0"/>
              <a:t>無過失責任主義は保険制度</a:t>
            </a:r>
          </a:p>
          <a:p>
            <a:r>
              <a:rPr lang="ja-JP" altLang="en-US" dirty="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学校事故は教育権の侵害</a:t>
            </a:r>
          </a:p>
          <a:p>
            <a:pPr lvl="1"/>
            <a:r>
              <a:rPr kumimoji="1" lang="ja-JP" altLang="en-US" dirty="0"/>
              <a:t>学校には「安全配慮義務」がある</a:t>
            </a:r>
          </a:p>
          <a:p>
            <a:r>
              <a:rPr lang="ja-JP" altLang="en-US" dirty="0"/>
              <a:t>事故を起こさない教育計画と実施</a:t>
            </a:r>
          </a:p>
          <a:p>
            <a:r>
              <a:rPr kumimoji="1" lang="ja-JP" altLang="en-US" dirty="0"/>
              <a:t>起きた場合の「信義誠実」原則の対応</a:t>
            </a:r>
          </a:p>
          <a:p>
            <a:r>
              <a:rPr lang="ja-JP" altLang="en-US" dirty="0"/>
              <a:t>学校事故の法理　過失責任と無過失責任</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学校事故の法１</a:t>
            </a:r>
          </a:p>
        </p:txBody>
      </p:sp>
      <p:sp>
        <p:nvSpPr>
          <p:cNvPr id="3" name="コンテンツ プレースホルダ 2"/>
          <p:cNvSpPr>
            <a:spLocks noGrp="1"/>
          </p:cNvSpPr>
          <p:nvPr>
            <p:ph idx="1"/>
          </p:nvPr>
        </p:nvSpPr>
        <p:spPr/>
        <p:txBody>
          <a:bodyPr/>
          <a:lstStyle/>
          <a:p>
            <a:r>
              <a:rPr lang="ja-JP" altLang="en-US" dirty="0"/>
              <a:t>憲法第十三条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学校事故の法２</a:t>
            </a:r>
          </a:p>
        </p:txBody>
      </p:sp>
      <p:sp>
        <p:nvSpPr>
          <p:cNvPr id="3" name="コンテンツ プレースホルダ 2"/>
          <p:cNvSpPr>
            <a:spLocks noGrp="1"/>
          </p:cNvSpPr>
          <p:nvPr>
            <p:ph idx="1"/>
          </p:nvPr>
        </p:nvSpPr>
        <p:spPr/>
        <p:txBody>
          <a:bodyPr>
            <a:normAutofit lnSpcReduction="10000"/>
          </a:bodyPr>
          <a:lstStyle/>
          <a:p>
            <a:r>
              <a:rPr lang="ja-JP" altLang="en-US" dirty="0"/>
              <a:t>学校教育法</a:t>
            </a:r>
          </a:p>
          <a:p>
            <a:r>
              <a:rPr lang="ja-JP" altLang="en-US" dirty="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学校事故の法３</a:t>
            </a:r>
          </a:p>
        </p:txBody>
      </p:sp>
      <p:sp>
        <p:nvSpPr>
          <p:cNvPr id="3" name="コンテンツ プレースホルダ 2"/>
          <p:cNvSpPr>
            <a:spLocks noGrp="1"/>
          </p:cNvSpPr>
          <p:nvPr>
            <p:ph idx="1"/>
          </p:nvPr>
        </p:nvSpPr>
        <p:spPr/>
        <p:txBody>
          <a:bodyPr/>
          <a:lstStyle/>
          <a:p>
            <a:r>
              <a:rPr lang="ja-JP" altLang="en-US" dirty="0"/>
              <a:t>地方教育行政の組織及び運営に関する法律</a:t>
            </a:r>
          </a:p>
          <a:p>
            <a:r>
              <a:rPr lang="ja-JP" altLang="en-US" dirty="0"/>
              <a:t>　２３条教育委員会の職務権限 </a:t>
            </a:r>
          </a:p>
          <a:p>
            <a:r>
              <a:rPr lang="ja-JP" altLang="en-US" dirty="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学校事故の法４</a:t>
            </a:r>
          </a:p>
        </p:txBody>
      </p:sp>
      <p:sp>
        <p:nvSpPr>
          <p:cNvPr id="3" name="コンテンツ プレースホルダ 2"/>
          <p:cNvSpPr>
            <a:spLocks noGrp="1"/>
          </p:cNvSpPr>
          <p:nvPr>
            <p:ph idx="1"/>
          </p:nvPr>
        </p:nvSpPr>
        <p:spPr/>
        <p:txBody>
          <a:bodyPr/>
          <a:lstStyle/>
          <a:p>
            <a:r>
              <a:rPr lang="ja-JP" altLang="en-US" dirty="0"/>
              <a:t>（不法行為による損害賠償） </a:t>
            </a:r>
          </a:p>
          <a:p>
            <a:r>
              <a:rPr lang="ja-JP" altLang="en-US" dirty="0"/>
              <a:t>民法第七百九条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学校事故の法５</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国家賠償法</a:t>
            </a:r>
          </a:p>
          <a:p>
            <a:r>
              <a:rPr lang="ja-JP" altLang="en-US" dirty="0"/>
              <a:t>　第１条</a:t>
            </a:r>
            <a:r>
              <a:rPr lang="en-US" altLang="ja-JP" dirty="0"/>
              <a:t>〔</a:t>
            </a:r>
            <a:r>
              <a:rPr lang="ja-JP" altLang="en-US" dirty="0"/>
              <a:t>公務員の不法行為と賠償責任、求償権</a:t>
            </a:r>
            <a:r>
              <a:rPr lang="en-US" altLang="ja-JP" dirty="0"/>
              <a:t>〕</a:t>
            </a:r>
          </a:p>
          <a:p>
            <a:r>
              <a:rPr lang="ja-JP" altLang="en-US" dirty="0"/>
              <a:t>　国又は公共団体の公権力の行使に当る公務員が、その職務を行うについて、故意又は過失に</a:t>
            </a:r>
            <a:r>
              <a:rPr lang="ja-JP" altLang="en-US" dirty="0" err="1"/>
              <a:t>よつて</a:t>
            </a:r>
            <a:r>
              <a:rPr lang="ja-JP" altLang="en-US" dirty="0"/>
              <a:t>違法に他人に損害を加えたときは、国又は公共団体が、これを賠償する責に任ずる。</a:t>
            </a:r>
          </a:p>
          <a:p>
            <a:r>
              <a:rPr lang="ja-JP" altLang="en-US" dirty="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2089</Words>
  <Application>Microsoft Office PowerPoint</Application>
  <PresentationFormat>画面に合わせる (4:3)</PresentationFormat>
  <Paragraphs>157</Paragraphs>
  <Slides>39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ＭＳ Ｐゴシック</vt:lpstr>
      <vt:lpstr>Arial</vt:lpstr>
      <vt:lpstr>Calibri</vt:lpstr>
      <vt:lpstr>Office テーマ</vt:lpstr>
      <vt:lpstr>学校事故と法的問題</vt:lpstr>
      <vt:lpstr>熱中症による死亡</vt:lpstr>
      <vt:lpstr>プールで死亡事故</vt:lpstr>
      <vt:lpstr>学校事故を考える視点</vt:lpstr>
      <vt:lpstr>学校事故の法１</vt:lpstr>
      <vt:lpstr>学校事故の法２</vt:lpstr>
      <vt:lpstr>学校事故の法３</vt:lpstr>
      <vt:lpstr>学校事故の法４</vt:lpstr>
      <vt:lpstr>学校事故の法５</vt:lpstr>
      <vt:lpstr>授業中の事故</vt:lpstr>
      <vt:lpstr>図画工作での事故</vt:lpstr>
      <vt:lpstr>過失を認定</vt:lpstr>
      <vt:lpstr>プール飛び込み事故</vt:lpstr>
      <vt:lpstr>判断</vt:lpstr>
      <vt:lpstr>教師の仕事はどこまで１</vt:lpstr>
      <vt:lpstr>教師の仕事はどこまで２</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傘を投げた事故</vt:lpstr>
      <vt:lpstr>PowerPoint プレゼンテーション</vt:lpstr>
      <vt:lpstr>洋傘事故の判決を考えてみよう</vt:lpstr>
      <vt:lpstr>学校行事における事故</vt:lpstr>
      <vt:lpstr>修学旅行水難事故</vt:lpstr>
      <vt:lpstr>水難事故判決</vt:lpstr>
      <vt:lpstr>浜松ボート転覆事故</vt:lpstr>
      <vt:lpstr>生活指導中の事故</vt:lpstr>
      <vt:lpstr>事故の事例</vt:lpstr>
      <vt:lpstr>事故１判決</vt:lpstr>
      <vt:lpstr>知的障害者施設</vt:lpstr>
      <vt:lpstr>知的障害者施設判決</vt:lpstr>
      <vt:lpstr>学校行事中の事故</vt:lpstr>
      <vt:lpstr>組み立て体操事故</vt:lpstr>
      <vt:lpstr>組み立て体操事故判決</vt:lpstr>
      <vt:lpstr>過失責任主義と無過失責任主義</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ota wakei</cp:lastModifiedBy>
  <cp:revision>27</cp:revision>
  <dcterms:created xsi:type="dcterms:W3CDTF">2010-11-10T00:18:23Z</dcterms:created>
  <dcterms:modified xsi:type="dcterms:W3CDTF">2018-07-25T04:32:09Z</dcterms:modified>
</cp:coreProperties>
</file>