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0" r:id="rId5"/>
    <p:sldId id="258" r:id="rId6"/>
    <p:sldId id="259" r:id="rId7"/>
    <p:sldId id="268" r:id="rId8"/>
    <p:sldId id="269" r:id="rId9"/>
    <p:sldId id="270" r:id="rId10"/>
    <p:sldId id="271" r:id="rId11"/>
    <p:sldId id="272" r:id="rId12"/>
    <p:sldId id="274"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2"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1971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96758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221187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88718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68300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9382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90AA094-C11A-48A7-8451-3B825D323598}" type="datetimeFigureOut">
              <a:rPr kumimoji="1" lang="ja-JP" altLang="en-US" smtClean="0"/>
              <a:pPr/>
              <a:t>2018/7/18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8653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90AA094-C11A-48A7-8451-3B825D323598}" type="datetimeFigureOut">
              <a:rPr kumimoji="1" lang="ja-JP" altLang="en-US" smtClean="0"/>
              <a:pPr/>
              <a:t>2018/7/18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1273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0AA094-C11A-48A7-8451-3B825D323598}" type="datetimeFigureOut">
              <a:rPr kumimoji="1" lang="ja-JP" altLang="en-US" smtClean="0"/>
              <a:pPr/>
              <a:t>2018/7/18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257116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87790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6833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AA094-C11A-48A7-8451-3B825D323598}" type="datetimeFigureOut">
              <a:rPr kumimoji="1" lang="ja-JP" altLang="en-US" smtClean="0"/>
              <a:pPr/>
              <a:t>2018/7/18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147717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学生・生徒の法的規定</a:t>
            </a:r>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868979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懲戒の法的規定３－２</a:t>
            </a:r>
          </a:p>
        </p:txBody>
      </p:sp>
      <p:sp>
        <p:nvSpPr>
          <p:cNvPr id="3" name="コンテンツ プレースホルダ 2"/>
          <p:cNvSpPr>
            <a:spLocks noGrp="1"/>
          </p:cNvSpPr>
          <p:nvPr>
            <p:ph idx="1"/>
          </p:nvPr>
        </p:nvSpPr>
        <p:spPr/>
        <p:txBody>
          <a:bodyPr>
            <a:normAutofit fontScale="92500" lnSpcReduction="20000"/>
          </a:bodyPr>
          <a:lstStyle/>
          <a:p>
            <a:r>
              <a:rPr lang="ja-JP" altLang="en-US" dirty="0"/>
              <a:t>　○２ 　市町村の教育委員会は、前項の規定により出席停止を命ずる場合には、あらかじめ保護者の意見を聴取するとともに、理由及び期間を記載した文書を交付しなければならない。 </a:t>
            </a:r>
          </a:p>
          <a:p>
            <a:r>
              <a:rPr lang="ja-JP" altLang="en-US" dirty="0"/>
              <a:t>　○３ 　前項に規定するもののほか、出席停止の命令の手続に関し必要な事項は、教育委員会規則で定めるものとする。 </a:t>
            </a:r>
          </a:p>
          <a:p>
            <a:r>
              <a:rPr lang="ja-JP" altLang="en-US" dirty="0"/>
              <a:t>　○４ 　市町村の教育委員会は、出席停止の命令に係る児童の出席停止の期間における学習に対する支援その他の教育上必要な措置を講ずるものとする。</a:t>
            </a:r>
          </a:p>
          <a:p>
            <a:endParaRPr kumimoji="1" lang="ja-JP" altLang="en-US" dirty="0"/>
          </a:p>
        </p:txBody>
      </p:sp>
    </p:spTree>
    <p:extLst>
      <p:ext uri="{BB962C8B-B14F-4D97-AF65-F5344CB8AC3E}">
        <p14:creationId xmlns:p14="http://schemas.microsoft.com/office/powerpoint/2010/main" val="61717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懲戒の法的規定３－３</a:t>
            </a:r>
          </a:p>
        </p:txBody>
      </p:sp>
      <p:sp>
        <p:nvSpPr>
          <p:cNvPr id="3" name="コンテンツ プレースホルダ 2"/>
          <p:cNvSpPr>
            <a:spLocks noGrp="1"/>
          </p:cNvSpPr>
          <p:nvPr>
            <p:ph idx="1"/>
          </p:nvPr>
        </p:nvSpPr>
        <p:spPr/>
        <p:txBody>
          <a:bodyPr/>
          <a:lstStyle/>
          <a:p>
            <a:r>
              <a:rPr kumimoji="1" lang="ja-JP" altLang="en-US" dirty="0"/>
              <a:t>出席停止　学校教育法３５条（テキスト</a:t>
            </a:r>
            <a:r>
              <a:rPr kumimoji="1" lang="en-US" altLang="ja-JP" dirty="0"/>
              <a:t>156)</a:t>
            </a:r>
            <a:endParaRPr kumimoji="1" lang="ja-JP" altLang="en-US" dirty="0"/>
          </a:p>
          <a:p>
            <a:pPr lvl="1"/>
            <a:r>
              <a:rPr lang="ja-JP" altLang="en-US" dirty="0"/>
              <a:t>他の児童・生徒の教育の妨げになる場合</a:t>
            </a:r>
          </a:p>
          <a:p>
            <a:pPr lvl="1"/>
            <a:r>
              <a:rPr lang="ja-JP" altLang="en-US" dirty="0"/>
              <a:t>ほとんどが中学生</a:t>
            </a:r>
          </a:p>
          <a:p>
            <a:pPr lvl="1"/>
            <a:r>
              <a:rPr kumimoji="1" lang="ja-JP" altLang="en-US" dirty="0"/>
              <a:t>教育委員会が行う</a:t>
            </a:r>
          </a:p>
          <a:p>
            <a:pPr lvl="1"/>
            <a:r>
              <a:rPr kumimoji="1" lang="ja-JP" altLang="en-US" dirty="0"/>
              <a:t>「保護者の意見聴取と文書の交付・教育上必要な措置」新たに付加された部分</a:t>
            </a:r>
          </a:p>
          <a:p>
            <a:pPr lvl="1">
              <a:buNone/>
            </a:pPr>
            <a:endParaRPr lang="ja-JP" altLang="en-US" dirty="0"/>
          </a:p>
          <a:p>
            <a:pPr lvl="1">
              <a:buNone/>
            </a:pPr>
            <a:r>
              <a:rPr lang="ja-JP" altLang="en-US" dirty="0"/>
              <a:t>事実上の</a:t>
            </a:r>
            <a:r>
              <a:rPr lang="en-US" altLang="ja-JP" dirty="0"/>
              <a:t>(</a:t>
            </a:r>
            <a:r>
              <a:rPr lang="ja-JP" altLang="en-US" dirty="0"/>
              <a:t>非合法</a:t>
            </a:r>
            <a:r>
              <a:rPr lang="en-US" altLang="ja-JP" dirty="0"/>
              <a:t>)</a:t>
            </a:r>
            <a:r>
              <a:rPr lang="ja-JP" altLang="en-US" dirty="0"/>
              <a:t>出席停止もある</a:t>
            </a:r>
          </a:p>
          <a:p>
            <a:pPr lvl="1">
              <a:buNone/>
            </a:pPr>
            <a:endParaRPr kumimoji="1" lang="ja-JP" altLang="en-US" dirty="0"/>
          </a:p>
          <a:p>
            <a:pPr>
              <a:buNone/>
            </a:pPr>
            <a:endParaRPr kumimoji="1" lang="ja-JP" altLang="en-US" dirty="0"/>
          </a:p>
        </p:txBody>
      </p:sp>
    </p:spTree>
    <p:extLst>
      <p:ext uri="{BB962C8B-B14F-4D97-AF65-F5344CB8AC3E}">
        <p14:creationId xmlns:p14="http://schemas.microsoft.com/office/powerpoint/2010/main" val="1542300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児童・生徒の懲戒の論点</a:t>
            </a:r>
          </a:p>
        </p:txBody>
      </p:sp>
      <p:sp>
        <p:nvSpPr>
          <p:cNvPr id="3" name="コンテンツ プレースホルダ 2"/>
          <p:cNvSpPr>
            <a:spLocks noGrp="1"/>
          </p:cNvSpPr>
          <p:nvPr>
            <p:ph idx="1"/>
          </p:nvPr>
        </p:nvSpPr>
        <p:spPr/>
        <p:txBody>
          <a:bodyPr/>
          <a:lstStyle/>
          <a:p>
            <a:r>
              <a:rPr kumimoji="1" lang="ja-JP" altLang="en-US" dirty="0"/>
              <a:t>体罰</a:t>
            </a:r>
          </a:p>
          <a:p>
            <a:pPr lvl="1"/>
            <a:r>
              <a:rPr lang="ja-JP" altLang="en-US" dirty="0"/>
              <a:t>なぜ必要論があるのか</a:t>
            </a:r>
          </a:p>
          <a:p>
            <a:pPr lvl="1"/>
            <a:r>
              <a:rPr kumimoji="1" lang="ja-JP" altLang="en-US" dirty="0"/>
              <a:t>線引き論は必要か</a:t>
            </a:r>
          </a:p>
          <a:p>
            <a:r>
              <a:rPr lang="ja-JP" altLang="en-US" dirty="0"/>
              <a:t>教師の懲戒権</a:t>
            </a:r>
          </a:p>
          <a:p>
            <a:pPr lvl="1"/>
            <a:r>
              <a:rPr kumimoji="1" lang="ja-JP" altLang="en-US" dirty="0"/>
              <a:t>「事実上の懲戒」と「生活指導」とは違うのか、同じなのか</a:t>
            </a:r>
          </a:p>
          <a:p>
            <a:pPr lvl="1"/>
            <a:r>
              <a:rPr lang="ja-JP" altLang="en-US" dirty="0"/>
              <a:t>教師の懲戒権は必要か</a:t>
            </a:r>
          </a:p>
          <a:p>
            <a:r>
              <a:rPr lang="ja-JP" altLang="en-US" dirty="0"/>
              <a:t>適正手続は必要か不要か</a:t>
            </a:r>
            <a:endParaRPr kumimoji="1" lang="ja-JP" altLang="en-US" dirty="0"/>
          </a:p>
        </p:txBody>
      </p:sp>
    </p:spTree>
    <p:extLst>
      <p:ext uri="{BB962C8B-B14F-4D97-AF65-F5344CB8AC3E}">
        <p14:creationId xmlns:p14="http://schemas.microsoft.com/office/powerpoint/2010/main" val="409394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在学契約論</a:t>
            </a:r>
          </a:p>
        </p:txBody>
      </p:sp>
      <p:sp>
        <p:nvSpPr>
          <p:cNvPr id="3" name="コンテンツ プレースホルダー 2"/>
          <p:cNvSpPr>
            <a:spLocks noGrp="1"/>
          </p:cNvSpPr>
          <p:nvPr>
            <p:ph idx="1"/>
          </p:nvPr>
        </p:nvSpPr>
        <p:spPr/>
        <p:txBody>
          <a:bodyPr>
            <a:normAutofit lnSpcReduction="10000"/>
          </a:bodyPr>
          <a:lstStyle/>
          <a:p>
            <a:r>
              <a:rPr kumimoji="1" lang="ja-JP" altLang="en-US" dirty="0"/>
              <a:t>営造物理論から在学契約論へ</a:t>
            </a:r>
          </a:p>
          <a:p>
            <a:r>
              <a:rPr lang="ja-JP" altLang="en-US" dirty="0"/>
              <a:t>契約　自由・平等</a:t>
            </a:r>
          </a:p>
          <a:p>
            <a:r>
              <a:rPr kumimoji="1" lang="ja-JP" altLang="en-US" dirty="0"/>
              <a:t>民法</a:t>
            </a:r>
            <a:r>
              <a:rPr lang="ja-JP" altLang="en-US" dirty="0"/>
              <a:t>（基本原則） </a:t>
            </a:r>
          </a:p>
          <a:p>
            <a:pPr lvl="1"/>
            <a:r>
              <a:rPr lang="ja-JP" altLang="en-US" dirty="0"/>
              <a:t>第一条 　私権は、公共の福祉に適合しなければならない。 </a:t>
            </a:r>
          </a:p>
          <a:p>
            <a:pPr lvl="1"/>
            <a:r>
              <a:rPr lang="ja-JP" altLang="en-US" dirty="0"/>
              <a:t>２ 　権利の行使及び義務の履行は、信義に従い誠実に行わなければならない。 </a:t>
            </a:r>
          </a:p>
          <a:p>
            <a:pPr lvl="1"/>
            <a:r>
              <a:rPr lang="ja-JP" altLang="en-US" dirty="0"/>
              <a:t>３ 　権利の濫用は、これを許さない。 </a:t>
            </a:r>
          </a:p>
          <a:p>
            <a:r>
              <a:rPr kumimoji="1" lang="ja-JP" altLang="en-US" dirty="0"/>
              <a:t>神田高校・娘の事例・平安女学院移転問題</a:t>
            </a:r>
          </a:p>
        </p:txBody>
      </p:sp>
    </p:spTree>
    <p:extLst>
      <p:ext uri="{BB962C8B-B14F-4D97-AF65-F5344CB8AC3E}">
        <p14:creationId xmlns:p14="http://schemas.microsoft.com/office/powerpoint/2010/main" val="2030427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在学契約はいつから</a:t>
            </a:r>
          </a:p>
        </p:txBody>
      </p:sp>
      <p:sp>
        <p:nvSpPr>
          <p:cNvPr id="3" name="コンテンツ プレースホルダー 2"/>
          <p:cNvSpPr>
            <a:spLocks noGrp="1"/>
          </p:cNvSpPr>
          <p:nvPr>
            <p:ph idx="1"/>
          </p:nvPr>
        </p:nvSpPr>
        <p:spPr/>
        <p:txBody>
          <a:bodyPr/>
          <a:lstStyle/>
          <a:p>
            <a:r>
              <a:rPr kumimoji="1" lang="ja-JP" altLang="en-US" dirty="0"/>
              <a:t>契約は解除可能（学校側、受験生側はいつの時点まで解除可能か）</a:t>
            </a:r>
          </a:p>
          <a:p>
            <a:pPr lvl="1"/>
            <a:r>
              <a:rPr kumimoji="1" lang="ja-JP" altLang="en-US" dirty="0"/>
              <a:t>合格発表</a:t>
            </a:r>
          </a:p>
          <a:p>
            <a:pPr lvl="1"/>
            <a:r>
              <a:rPr lang="ja-JP" altLang="en-US" dirty="0"/>
              <a:t>一次手続</a:t>
            </a:r>
          </a:p>
          <a:p>
            <a:pPr lvl="1"/>
            <a:r>
              <a:rPr lang="ja-JP" altLang="en-US" dirty="0"/>
              <a:t>二次手続（完納）</a:t>
            </a:r>
          </a:p>
          <a:p>
            <a:pPr lvl="1"/>
            <a:r>
              <a:rPr kumimoji="1" lang="ja-JP" altLang="en-US" dirty="0"/>
              <a:t>入学式</a:t>
            </a:r>
          </a:p>
          <a:p>
            <a:pPr lvl="1"/>
            <a:r>
              <a:rPr lang="ja-JP" altLang="en-US" dirty="0"/>
              <a:t>授業開始</a:t>
            </a:r>
            <a:endParaRPr kumimoji="1" lang="ja-JP" altLang="en-US" dirty="0"/>
          </a:p>
        </p:txBody>
      </p:sp>
    </p:spTree>
    <p:extLst>
      <p:ext uri="{BB962C8B-B14F-4D97-AF65-F5344CB8AC3E}">
        <p14:creationId xmlns:p14="http://schemas.microsoft.com/office/powerpoint/2010/main" val="1504090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児童・生徒の運営権限</a:t>
            </a:r>
          </a:p>
        </p:txBody>
      </p:sp>
      <p:sp>
        <p:nvSpPr>
          <p:cNvPr id="3" name="コンテンツ プレースホルダー 2"/>
          <p:cNvSpPr>
            <a:spLocks noGrp="1"/>
          </p:cNvSpPr>
          <p:nvPr>
            <p:ph idx="1"/>
          </p:nvPr>
        </p:nvSpPr>
        <p:spPr/>
        <p:txBody>
          <a:bodyPr/>
          <a:lstStyle/>
          <a:p>
            <a:r>
              <a:rPr kumimoji="1" lang="ja-JP" altLang="en-US" dirty="0"/>
              <a:t>児童会・生徒会は教育目的の組織</a:t>
            </a:r>
            <a:endParaRPr kumimoji="1" lang="en-US" altLang="ja-JP" dirty="0"/>
          </a:p>
          <a:p>
            <a:r>
              <a:rPr lang="ja-JP" altLang="en-US" dirty="0"/>
              <a:t>ヨーロッパの参加（教師・保護者・生徒代表が権限をもって運営会議に参加）</a:t>
            </a:r>
            <a:endParaRPr lang="en-US" altLang="ja-JP" dirty="0"/>
          </a:p>
          <a:p>
            <a:r>
              <a:rPr kumimoji="1" lang="ja-JP" altLang="en-US" dirty="0"/>
              <a:t>日本　大東学園　三者協議会</a:t>
            </a:r>
          </a:p>
        </p:txBody>
      </p:sp>
    </p:spTree>
    <p:extLst>
      <p:ext uri="{BB962C8B-B14F-4D97-AF65-F5344CB8AC3E}">
        <p14:creationId xmlns:p14="http://schemas.microsoft.com/office/powerpoint/2010/main" val="1411034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校則</a:t>
            </a:r>
          </a:p>
        </p:txBody>
      </p:sp>
      <p:sp>
        <p:nvSpPr>
          <p:cNvPr id="3" name="コンテンツ プレースホルダー 2"/>
          <p:cNvSpPr>
            <a:spLocks noGrp="1"/>
          </p:cNvSpPr>
          <p:nvPr>
            <p:ph idx="1"/>
          </p:nvPr>
        </p:nvSpPr>
        <p:spPr/>
        <p:txBody>
          <a:bodyPr/>
          <a:lstStyle/>
          <a:p>
            <a:r>
              <a:rPr kumimoji="1" lang="ja-JP" altLang="en-US" dirty="0"/>
              <a:t>児童・生徒の権利の試金石（発言権の有無）</a:t>
            </a:r>
            <a:endParaRPr kumimoji="1" lang="en-US" altLang="ja-JP" dirty="0"/>
          </a:p>
          <a:p>
            <a:r>
              <a:rPr kumimoji="1" lang="ja-JP" altLang="en-US" dirty="0"/>
              <a:t>疑問の多い校則（</a:t>
            </a:r>
            <a:r>
              <a:rPr lang="ja-JP" altLang="en-US" dirty="0"/>
              <a:t>時代で変遷）</a:t>
            </a:r>
            <a:endParaRPr kumimoji="1" lang="en-US" altLang="ja-JP" dirty="0"/>
          </a:p>
          <a:p>
            <a:pPr lvl="1"/>
            <a:r>
              <a:rPr lang="ja-JP" altLang="en-US" dirty="0"/>
              <a:t>パーマ、丸刈り強制、バイク禁止、ピアス・茶髪禁止、服装規定</a:t>
            </a:r>
            <a:endParaRPr lang="en-US" altLang="ja-JP" dirty="0"/>
          </a:p>
          <a:p>
            <a:r>
              <a:rPr lang="ja-JP" altLang="en-US" dirty="0"/>
              <a:t>部分社会論は成立するか</a:t>
            </a:r>
            <a:endParaRPr lang="en-US" altLang="ja-JP" dirty="0"/>
          </a:p>
          <a:p>
            <a:pPr lvl="1"/>
            <a:r>
              <a:rPr lang="ja-JP" altLang="en-US" dirty="0"/>
              <a:t>事前の公表</a:t>
            </a:r>
            <a:endParaRPr lang="en-US" altLang="ja-JP" dirty="0"/>
          </a:p>
          <a:p>
            <a:pPr lvl="1"/>
            <a:r>
              <a:rPr lang="ja-JP" altLang="en-US" dirty="0"/>
              <a:t>承諾して参加（入学）</a:t>
            </a:r>
            <a:endParaRPr lang="en-US" altLang="ja-JP" dirty="0"/>
          </a:p>
          <a:p>
            <a:pPr lvl="1"/>
            <a:r>
              <a:rPr lang="ja-JP" altLang="en-US" dirty="0"/>
              <a:t>自由に脱退可能</a:t>
            </a:r>
          </a:p>
          <a:p>
            <a:endParaRPr lang="ja-JP" altLang="en-US" dirty="0"/>
          </a:p>
        </p:txBody>
      </p:sp>
    </p:spTree>
    <p:extLst>
      <p:ext uri="{BB962C8B-B14F-4D97-AF65-F5344CB8AC3E}">
        <p14:creationId xmlns:p14="http://schemas.microsoft.com/office/powerpoint/2010/main" val="2640639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子どもが罰せられるとき</a:t>
            </a:r>
          </a:p>
        </p:txBody>
      </p:sp>
      <p:sp>
        <p:nvSpPr>
          <p:cNvPr id="3" name="コンテンツ プレースホルダー 2"/>
          <p:cNvSpPr>
            <a:spLocks noGrp="1"/>
          </p:cNvSpPr>
          <p:nvPr>
            <p:ph idx="1"/>
          </p:nvPr>
        </p:nvSpPr>
        <p:spPr/>
        <p:txBody>
          <a:bodyPr/>
          <a:lstStyle/>
          <a:p>
            <a:r>
              <a:rPr kumimoji="1" lang="ja-JP" altLang="en-US" dirty="0"/>
              <a:t>少年法の原則</a:t>
            </a:r>
          </a:p>
          <a:p>
            <a:pPr lvl="1"/>
            <a:r>
              <a:rPr lang="ja-JP" altLang="en-US" dirty="0"/>
              <a:t>１４歳未満の法的無能力</a:t>
            </a:r>
          </a:p>
          <a:p>
            <a:pPr lvl="1"/>
            <a:r>
              <a:rPr kumimoji="1" lang="ja-JP" altLang="en-US" dirty="0"/>
              <a:t>１６歳未満の「刑事責任」</a:t>
            </a:r>
          </a:p>
          <a:p>
            <a:pPr lvl="1"/>
            <a:r>
              <a:rPr lang="ja-JP" altLang="en-US" dirty="0"/>
              <a:t>１８歳未満　罰のランク下げ</a:t>
            </a:r>
          </a:p>
          <a:p>
            <a:pPr lvl="1"/>
            <a:r>
              <a:rPr kumimoji="1" lang="ja-JP" altLang="en-US" dirty="0"/>
              <a:t>２０未満　少年としての保護</a:t>
            </a:r>
          </a:p>
          <a:p>
            <a:r>
              <a:rPr lang="ja-JP" altLang="en-US" dirty="0"/>
              <a:t>大津の事件を考えてみよう</a:t>
            </a:r>
          </a:p>
          <a:p>
            <a:r>
              <a:rPr lang="en-US" altLang="ja-JP" dirty="0"/>
              <a:t>http://www48.atwiki.jp/tukamarosiga/</a:t>
            </a:r>
            <a:endParaRPr kumimoji="1" lang="ja-JP" altLang="en-US" dirty="0"/>
          </a:p>
        </p:txBody>
      </p:sp>
    </p:spTree>
    <p:extLst>
      <p:ext uri="{BB962C8B-B14F-4D97-AF65-F5344CB8AC3E}">
        <p14:creationId xmlns:p14="http://schemas.microsoft.com/office/powerpoint/2010/main" val="1338348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懲戒の法的規定１</a:t>
            </a:r>
          </a:p>
        </p:txBody>
      </p:sp>
      <p:sp>
        <p:nvSpPr>
          <p:cNvPr id="3" name="コンテンツ プレースホルダ 2"/>
          <p:cNvSpPr>
            <a:spLocks noGrp="1"/>
          </p:cNvSpPr>
          <p:nvPr>
            <p:ph idx="1"/>
          </p:nvPr>
        </p:nvSpPr>
        <p:spPr/>
        <p:txBody>
          <a:bodyPr>
            <a:normAutofit lnSpcReduction="10000"/>
          </a:bodyPr>
          <a:lstStyle/>
          <a:p>
            <a:r>
              <a:rPr kumimoji="1" lang="ja-JP" altLang="en-US" dirty="0"/>
              <a:t>学校教育法１１条</a:t>
            </a:r>
            <a:r>
              <a:rPr lang="en-US" altLang="ja-JP" dirty="0"/>
              <a:t>〔</a:t>
            </a:r>
            <a:r>
              <a:rPr lang="ja-JP" altLang="en-US" dirty="0"/>
              <a:t>学生・生徒の懲戒］</a:t>
            </a:r>
          </a:p>
          <a:p>
            <a:r>
              <a:rPr lang="ja-JP" altLang="en-US" dirty="0"/>
              <a:t>校長及び教員は、教育上必要があると認めるときは、文部科学大臣の定めるところにより、学生・生徒及び児童に懲戒を加えることができる。ただし、体罰を加えることはできない。 </a:t>
            </a:r>
          </a:p>
          <a:p>
            <a:pPr lvl="1"/>
            <a:r>
              <a:rPr lang="ja-JP" altLang="en-US" dirty="0"/>
              <a:t>「校長及び教員」これは妥当か</a:t>
            </a:r>
          </a:p>
          <a:p>
            <a:pPr lvl="1"/>
            <a:r>
              <a:rPr kumimoji="1" lang="ja-JP" altLang="en-US" dirty="0"/>
              <a:t>「教育上必要」とは何か</a:t>
            </a:r>
          </a:p>
          <a:p>
            <a:pPr lvl="1"/>
            <a:r>
              <a:rPr lang="ja-JP" altLang="en-US" dirty="0"/>
              <a:t>「懲戒」の概念</a:t>
            </a:r>
          </a:p>
          <a:p>
            <a:pPr lvl="1"/>
            <a:r>
              <a:rPr kumimoji="1" lang="ja-JP" altLang="en-US" dirty="0"/>
              <a:t>「体罰」どこからか</a:t>
            </a:r>
          </a:p>
        </p:txBody>
      </p:sp>
    </p:spTree>
    <p:extLst>
      <p:ext uri="{BB962C8B-B14F-4D97-AF65-F5344CB8AC3E}">
        <p14:creationId xmlns:p14="http://schemas.microsoft.com/office/powerpoint/2010/main" val="2939772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懲戒の法的規定２</a:t>
            </a:r>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a:t>学校教育法施行規則２６条</a:t>
            </a:r>
          </a:p>
          <a:p>
            <a:r>
              <a:rPr lang="ja-JP" altLang="en-US" dirty="0"/>
              <a:t>校長及び教員が児童等に懲戒を加えるに当つては、児童等の心身の発達に応ずる等教育上必要な配慮をしなければならない。 </a:t>
            </a:r>
          </a:p>
          <a:p>
            <a:r>
              <a:rPr lang="ja-JP" altLang="en-US" dirty="0"/>
              <a:t>２　懲戒のうち、退学、停学及び訓告の処分は、校長（大学に</a:t>
            </a:r>
            <a:r>
              <a:rPr lang="ja-JP" altLang="en-US" dirty="0" err="1"/>
              <a:t>あつては、</a:t>
            </a:r>
            <a:r>
              <a:rPr lang="ja-JP" altLang="en-US" dirty="0"/>
              <a:t>学長の委任を受けた学部長を含む。）がこれを行う。 </a:t>
            </a:r>
          </a:p>
          <a:p>
            <a:pPr lvl="1"/>
            <a:r>
              <a:rPr lang="ja-JP" altLang="en-US" dirty="0"/>
              <a:t>「教育上の配慮」とは何か</a:t>
            </a:r>
          </a:p>
          <a:p>
            <a:pPr lvl="1"/>
            <a:r>
              <a:rPr kumimoji="1" lang="ja-JP" altLang="en-US" dirty="0"/>
              <a:t>退学　公立の学齢児童・生徒には不可</a:t>
            </a:r>
          </a:p>
          <a:p>
            <a:pPr lvl="1"/>
            <a:r>
              <a:rPr lang="ja-JP" altLang="en-US" dirty="0"/>
              <a:t>停学　学齢児童・生徒には公私とも不可</a:t>
            </a:r>
          </a:p>
          <a:p>
            <a:pPr lvl="1"/>
            <a:r>
              <a:rPr lang="ja-JP" altLang="en-US" dirty="0"/>
              <a:t>退学・停学・訓告は校長のみ</a:t>
            </a:r>
            <a:endParaRPr kumimoji="1" lang="ja-JP" altLang="en-US" dirty="0"/>
          </a:p>
        </p:txBody>
      </p:sp>
    </p:spTree>
    <p:extLst>
      <p:ext uri="{BB962C8B-B14F-4D97-AF65-F5344CB8AC3E}">
        <p14:creationId xmlns:p14="http://schemas.microsoft.com/office/powerpoint/2010/main" val="2648355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懲戒の法的規定３－１</a:t>
            </a:r>
          </a:p>
        </p:txBody>
      </p:sp>
      <p:sp>
        <p:nvSpPr>
          <p:cNvPr id="3" name="コンテンツ プレースホルダ 2"/>
          <p:cNvSpPr>
            <a:spLocks noGrp="1"/>
          </p:cNvSpPr>
          <p:nvPr>
            <p:ph idx="1"/>
          </p:nvPr>
        </p:nvSpPr>
        <p:spPr/>
        <p:txBody>
          <a:bodyPr>
            <a:normAutofit fontScale="85000" lnSpcReduction="10000"/>
          </a:bodyPr>
          <a:lstStyle/>
          <a:p>
            <a:r>
              <a:rPr lang="ja-JP" altLang="en-US" dirty="0"/>
              <a:t>学校教育法第三十五条 （出席停止）　</a:t>
            </a:r>
          </a:p>
          <a:p>
            <a:r>
              <a:rPr lang="ja-JP" altLang="en-US" dirty="0"/>
              <a:t>市町村の教育委員会は、次に掲げる行為の一又は二以上を繰り返し行う等性行不良で</a:t>
            </a:r>
            <a:r>
              <a:rPr lang="ja-JP" altLang="en-US" dirty="0" err="1"/>
              <a:t>あつて</a:t>
            </a:r>
            <a:r>
              <a:rPr lang="ja-JP" altLang="en-US" dirty="0"/>
              <a:t>他の児童の教育に妨げがあると認める児童があるときは、その保護者に対して、児童の出席停止を命ずることができる。 </a:t>
            </a:r>
          </a:p>
          <a:p>
            <a:r>
              <a:rPr lang="ja-JP" altLang="en-US" dirty="0"/>
              <a:t>　一 　他の児童に傷害、心身の苦痛又は財産上の損失を与える行為 </a:t>
            </a:r>
          </a:p>
          <a:p>
            <a:r>
              <a:rPr lang="ja-JP" altLang="en-US" dirty="0"/>
              <a:t>　二 　職員に傷害又は心身の苦痛を与える行為 </a:t>
            </a:r>
          </a:p>
          <a:p>
            <a:r>
              <a:rPr lang="ja-JP" altLang="en-US" dirty="0"/>
              <a:t>　三 　施設又は設備を損壊する行為 </a:t>
            </a:r>
          </a:p>
          <a:p>
            <a:r>
              <a:rPr lang="ja-JP" altLang="en-US" dirty="0"/>
              <a:t>　四 　授業その他の教育活動の実施を妨げる行為 </a:t>
            </a:r>
          </a:p>
        </p:txBody>
      </p:sp>
    </p:spTree>
    <p:extLst>
      <p:ext uri="{BB962C8B-B14F-4D97-AF65-F5344CB8AC3E}">
        <p14:creationId xmlns:p14="http://schemas.microsoft.com/office/powerpoint/2010/main" val="42292753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371</Words>
  <Application>Microsoft Office PowerPoint</Application>
  <PresentationFormat>画面に合わせる (4:3)</PresentationFormat>
  <Paragraphs>78</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ＭＳ Ｐゴシック</vt:lpstr>
      <vt:lpstr>Arial</vt:lpstr>
      <vt:lpstr>Calibri</vt:lpstr>
      <vt:lpstr>Office ​​テーマ</vt:lpstr>
      <vt:lpstr>学生・生徒の法的規定</vt:lpstr>
      <vt:lpstr>在学契約論</vt:lpstr>
      <vt:lpstr>在学契約はいつから</vt:lpstr>
      <vt:lpstr>児童・生徒の運営権限</vt:lpstr>
      <vt:lpstr>校則</vt:lpstr>
      <vt:lpstr>子どもが罰せられるとき</vt:lpstr>
      <vt:lpstr>懲戒の法的規定１</vt:lpstr>
      <vt:lpstr>懲戒の法的規定２</vt:lpstr>
      <vt:lpstr>懲戒の法的規定３－１</vt:lpstr>
      <vt:lpstr>懲戒の法的規定３－２</vt:lpstr>
      <vt:lpstr>懲戒の法的規定３－３</vt:lpstr>
      <vt:lpstr>児童・生徒の懲戒の論点</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Ohta Kazutosi</dc:creator>
  <cp:lastModifiedBy>ota wakei</cp:lastModifiedBy>
  <cp:revision>21</cp:revision>
  <dcterms:created xsi:type="dcterms:W3CDTF">2012-07-11T04:53:43Z</dcterms:created>
  <dcterms:modified xsi:type="dcterms:W3CDTF">2018-07-18T08:24:08Z</dcterms:modified>
</cp:coreProperties>
</file>