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59" r:id="rId6"/>
    <p:sldId id="260" r:id="rId7"/>
    <p:sldId id="261" r:id="rId8"/>
    <p:sldId id="262" r:id="rId9"/>
    <p:sldId id="263" r:id="rId10"/>
    <p:sldId id="264" r:id="rId11"/>
    <p:sldId id="286" r:id="rId12"/>
    <p:sldId id="290" r:id="rId13"/>
    <p:sldId id="265" r:id="rId14"/>
    <p:sldId id="266" r:id="rId15"/>
    <p:sldId id="287" r:id="rId16"/>
    <p:sldId id="288" r:id="rId17"/>
    <p:sldId id="289" r:id="rId18"/>
    <p:sldId id="291" r:id="rId19"/>
    <p:sldId id="267" r:id="rId20"/>
    <p:sldId id="268" r:id="rId21"/>
    <p:sldId id="269" r:id="rId22"/>
    <p:sldId id="270" r:id="rId23"/>
    <p:sldId id="284" r:id="rId24"/>
    <p:sldId id="285" r:id="rId25"/>
    <p:sldId id="271" r:id="rId26"/>
    <p:sldId id="272"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7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2018/7/11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C22A-8AA5-43B0-88CE-4011AA07D06A}" type="datetimeFigureOut">
              <a:rPr kumimoji="1" lang="ja-JP" altLang="en-US" smtClean="0"/>
              <a:t>2018/7/11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72919-148D-4707-9C52-C398724DC57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kobe-c.ed.jp/fki-es/?page_id=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教師の職務</a:t>
            </a:r>
          </a:p>
        </p:txBody>
      </p:sp>
      <p:sp>
        <p:nvSpPr>
          <p:cNvPr id="3" name="サブタイトル 2"/>
          <p:cNvSpPr>
            <a:spLocks noGrp="1"/>
          </p:cNvSpPr>
          <p:nvPr>
            <p:ph type="subTitle" idx="1"/>
          </p:nvPr>
        </p:nvSpPr>
        <p:spPr/>
        <p:txBody>
          <a:bodyPr/>
          <a:lstStyle/>
          <a:p>
            <a:r>
              <a:rPr kumimoji="1" lang="ja-JP" altLang="en-US" dirty="0"/>
              <a:t>教師の人としての権利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服務３　信用失墜行為禁止１</a:t>
            </a:r>
          </a:p>
        </p:txBody>
      </p:sp>
      <p:sp>
        <p:nvSpPr>
          <p:cNvPr id="3" name="コンテンツ プレースホルダ 2"/>
          <p:cNvSpPr>
            <a:spLocks noGrp="1"/>
          </p:cNvSpPr>
          <p:nvPr>
            <p:ph idx="1"/>
          </p:nvPr>
        </p:nvSpPr>
        <p:spPr/>
        <p:txBody>
          <a:bodyPr>
            <a:normAutofit fontScale="85000" lnSpcReduction="10000"/>
          </a:bodyPr>
          <a:lstStyle/>
          <a:p>
            <a:r>
              <a:rPr kumimoji="1" lang="ja-JP" altLang="en-US" dirty="0"/>
              <a:t>地方公務員法３３条</a:t>
            </a:r>
          </a:p>
          <a:p>
            <a:pPr lvl="1"/>
            <a:r>
              <a:rPr lang="ja-JP" altLang="en-US" dirty="0"/>
              <a:t>職員は、その職の信用を傷つけ、又は職員の職全体の不名誉となるような行為をしてはならない。</a:t>
            </a:r>
          </a:p>
          <a:p>
            <a:r>
              <a:rPr lang="ja-JP" altLang="en-US" dirty="0"/>
              <a:t>執務時間を問わず、また、職務に直接は関係ない行為でも該当する場合がある。また、犯罪行為に限定されず、道徳的非難の対象となるスキャンダル、市民への著しく粗野な態度もあたりうる。（弁護士ドットコム）</a:t>
            </a:r>
          </a:p>
          <a:p>
            <a:pPr lvl="1"/>
            <a:r>
              <a:rPr lang="ja-JP" altLang="en-US" dirty="0"/>
              <a:t>武雄市は２０日、熊本地震の被災地支援のために派遣中の３０代男性職員が６日、熊本市東区のラブホテルに</a:t>
            </a:r>
            <a:r>
              <a:rPr lang="ja-JP" altLang="en-US" dirty="0">
                <a:solidFill>
                  <a:srgbClr val="FF0000"/>
                </a:solidFill>
              </a:rPr>
              <a:t>公用車</a:t>
            </a:r>
            <a:r>
              <a:rPr lang="ja-JP" altLang="en-US" dirty="0"/>
              <a:t>を乗り付けて入店し、更に女性を部屋に呼び込んでいたと発表した。市は「支援の動きに水を差すことになった」として職員を処分する方針。</a:t>
            </a:r>
            <a:r>
              <a:rPr lang="en-US" altLang="ja-JP" dirty="0"/>
              <a:t>2016.5</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信用失墜行為２</a:t>
            </a:r>
          </a:p>
        </p:txBody>
      </p:sp>
      <p:sp>
        <p:nvSpPr>
          <p:cNvPr id="3" name="コンテンツ プレースホルダー 2"/>
          <p:cNvSpPr>
            <a:spLocks noGrp="1"/>
          </p:cNvSpPr>
          <p:nvPr>
            <p:ph idx="1"/>
          </p:nvPr>
        </p:nvSpPr>
        <p:spPr/>
        <p:txBody>
          <a:bodyPr>
            <a:normAutofit/>
          </a:bodyPr>
          <a:lstStyle/>
          <a:p>
            <a:r>
              <a:rPr kumimoji="1" lang="ja-JP" altLang="en-US" dirty="0"/>
              <a:t>山梨県教育委員会の文書より</a:t>
            </a:r>
          </a:p>
          <a:p>
            <a:pPr lvl="1"/>
            <a:r>
              <a:rPr lang="ja-JP" altLang="en-US" dirty="0"/>
              <a:t>２４時間、３６５日、公務員であることを忘れずに。</a:t>
            </a:r>
          </a:p>
          <a:p>
            <a:pPr lvl="1"/>
            <a:r>
              <a:rPr lang="ja-JP" altLang="en-US" dirty="0"/>
              <a:t>常に高い倫理観と使命感を持って行動しましょう。</a:t>
            </a:r>
          </a:p>
          <a:p>
            <a:r>
              <a:rPr lang="ja-JP" altLang="en-US" dirty="0"/>
              <a:t>労働者</a:t>
            </a:r>
            <a:r>
              <a:rPr lang="en-US" altLang="ja-JP" dirty="0"/>
              <a:t>vs</a:t>
            </a:r>
            <a:r>
              <a:rPr lang="ja-JP" altLang="en-US" dirty="0"/>
              <a:t>聖職者論争</a:t>
            </a:r>
          </a:p>
          <a:p>
            <a:pPr lvl="1"/>
            <a:r>
              <a:rPr lang="ja-JP" altLang="en-US" dirty="0"/>
              <a:t>教師にプライベートな部分はないのか</a:t>
            </a:r>
          </a:p>
        </p:txBody>
      </p:sp>
    </p:spTree>
    <p:extLst>
      <p:ext uri="{BB962C8B-B14F-4D97-AF65-F5344CB8AC3E}">
        <p14:creationId xmlns:p14="http://schemas.microsoft.com/office/powerpoint/2010/main" val="203139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86CC31-B487-4803-AEC5-76F2288F8F7F}"/>
              </a:ext>
            </a:extLst>
          </p:cNvPr>
          <p:cNvSpPr>
            <a:spLocks noGrp="1"/>
          </p:cNvSpPr>
          <p:nvPr>
            <p:ph type="title"/>
          </p:nvPr>
        </p:nvSpPr>
        <p:spPr/>
        <p:txBody>
          <a:bodyPr/>
          <a:lstStyle/>
          <a:p>
            <a:r>
              <a:rPr kumimoji="1" lang="ja-JP" altLang="en-US" dirty="0"/>
              <a:t>責任の期間は</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303A187E-9ACD-42BD-BCD2-4932175A59C0}"/>
              </a:ext>
            </a:extLst>
          </p:cNvPr>
          <p:cNvSpPr>
            <a:spLocks noGrp="1"/>
          </p:cNvSpPr>
          <p:nvPr>
            <p:ph idx="1"/>
          </p:nvPr>
        </p:nvSpPr>
        <p:spPr/>
        <p:txBody>
          <a:bodyPr/>
          <a:lstStyle/>
          <a:p>
            <a:r>
              <a:rPr kumimoji="1" lang="ja-JP" altLang="en-US" dirty="0"/>
              <a:t>埼玉の中学で人気のある教師が、数年前、山口で猥褻行為で免職になったことが露顕。</a:t>
            </a:r>
            <a:r>
              <a:rPr kumimoji="1" lang="en-US" altLang="ja-JP" dirty="0"/>
              <a:t>(</a:t>
            </a:r>
            <a:r>
              <a:rPr kumimoji="1" lang="ja-JP" altLang="en-US" dirty="0"/>
              <a:t>インターネットを保護者が検索して</a:t>
            </a:r>
            <a:r>
              <a:rPr kumimoji="1" lang="en-US" altLang="ja-JP" dirty="0"/>
              <a:t>)</a:t>
            </a:r>
            <a:endParaRPr kumimoji="1" lang="ja-JP" altLang="en-US" dirty="0"/>
          </a:p>
          <a:p>
            <a:r>
              <a:rPr kumimoji="1" lang="ja-JP" altLang="en-US" dirty="0"/>
              <a:t>調査の結果、確認されたので免職</a:t>
            </a:r>
          </a:p>
          <a:p>
            <a:endParaRPr lang="ja-JP" altLang="en-US" dirty="0"/>
          </a:p>
          <a:p>
            <a:r>
              <a:rPr kumimoji="1" lang="ja-JP" altLang="en-US" dirty="0"/>
              <a:t>都道府県の教育委員会の共通のデータベースは必要か</a:t>
            </a:r>
            <a:r>
              <a:rPr kumimoji="1" lang="en-US" altLang="ja-JP" dirty="0"/>
              <a:t>(</a:t>
            </a:r>
            <a:r>
              <a:rPr kumimoji="1" lang="ja-JP" altLang="en-US" dirty="0"/>
              <a:t>採用の際に確認</a:t>
            </a:r>
            <a:r>
              <a:rPr kumimoji="1" lang="en-US" altLang="ja-JP" dirty="0"/>
              <a:t>)</a:t>
            </a:r>
            <a:endParaRPr kumimoji="1" lang="ja-JP" altLang="en-US" dirty="0"/>
          </a:p>
          <a:p>
            <a:r>
              <a:rPr kumimoji="1" lang="ja-JP" altLang="en-US" dirty="0"/>
              <a:t>いつまで有効なのか、永久なのか</a:t>
            </a:r>
          </a:p>
        </p:txBody>
      </p:sp>
    </p:spTree>
    <p:extLst>
      <p:ext uri="{BB962C8B-B14F-4D97-AF65-F5344CB8AC3E}">
        <p14:creationId xmlns:p14="http://schemas.microsoft.com/office/powerpoint/2010/main" val="291318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服務４　守秘義務１</a:t>
            </a:r>
          </a:p>
        </p:txBody>
      </p:sp>
      <p:sp>
        <p:nvSpPr>
          <p:cNvPr id="3" name="コンテンツ プレースホルダ 2"/>
          <p:cNvSpPr>
            <a:spLocks noGrp="1"/>
          </p:cNvSpPr>
          <p:nvPr>
            <p:ph idx="1"/>
          </p:nvPr>
        </p:nvSpPr>
        <p:spPr/>
        <p:txBody>
          <a:bodyPr>
            <a:normAutofit lnSpcReduction="10000"/>
          </a:bodyPr>
          <a:lstStyle/>
          <a:p>
            <a:r>
              <a:rPr lang="ja-JP" altLang="en-US" dirty="0"/>
              <a:t>地方公務員法３４条 　</a:t>
            </a:r>
          </a:p>
          <a:p>
            <a:pPr lvl="1"/>
            <a:r>
              <a:rPr lang="ja-JP" altLang="en-US" dirty="0"/>
              <a:t>職員は、職務上知り得た秘密を漏らしてはならない。その職を退いた後も、また、同様とする。 </a:t>
            </a:r>
          </a:p>
          <a:p>
            <a:pPr lvl="1"/>
            <a:r>
              <a:rPr lang="ja-JP" altLang="en-US" dirty="0"/>
              <a:t>　２ 　法令による証人、鑑定人等となり、職務上の秘密に属する事項を発表する場合においては、任命権者（退職者については、その退職した職又はこれに相当する職に係る任命権者）の許可を受けなければならない。 </a:t>
            </a:r>
          </a:p>
          <a:p>
            <a:pPr lvl="1"/>
            <a:r>
              <a:rPr lang="ja-JP" altLang="en-US" dirty="0"/>
              <a:t>　３ 　前項の許可は、法律に特別の定がある場合を除く外、拒むことができない。 </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服務４　守秘義務２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どのように考えるか</a:t>
            </a:r>
          </a:p>
          <a:p>
            <a:pPr lvl="1"/>
            <a:r>
              <a:rPr lang="ja-JP" altLang="en-US" dirty="0"/>
              <a:t>成績の貼りだし</a:t>
            </a:r>
          </a:p>
          <a:p>
            <a:pPr lvl="1"/>
            <a:r>
              <a:rPr kumimoji="1" lang="ja-JP" altLang="en-US" dirty="0"/>
              <a:t>成績が記入されたＵＳＢの紛失</a:t>
            </a:r>
          </a:p>
          <a:p>
            <a:pPr lvl="1"/>
            <a:r>
              <a:rPr lang="ja-JP" altLang="en-US" dirty="0"/>
              <a:t>いじめ自殺後の作文の閲覧</a:t>
            </a:r>
          </a:p>
          <a:p>
            <a:pPr lvl="1"/>
            <a:r>
              <a:rPr kumimoji="1" lang="ja-JP" altLang="en-US" dirty="0"/>
              <a:t>カウンセラーの調査記録の閲覧・廃棄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守秘義務違反か１</a:t>
            </a:r>
          </a:p>
        </p:txBody>
      </p:sp>
      <p:sp>
        <p:nvSpPr>
          <p:cNvPr id="3" name="コンテンツ プレースホルダー 2"/>
          <p:cNvSpPr>
            <a:spLocks noGrp="1"/>
          </p:cNvSpPr>
          <p:nvPr>
            <p:ph idx="1"/>
          </p:nvPr>
        </p:nvSpPr>
        <p:spPr/>
        <p:txBody>
          <a:bodyPr/>
          <a:lstStyle/>
          <a:p>
            <a:r>
              <a:rPr kumimoji="1" lang="ja-JP" altLang="en-US" dirty="0"/>
              <a:t>ＢがＣをいじめ、金銭授受をＡが目撃</a:t>
            </a:r>
          </a:p>
          <a:p>
            <a:r>
              <a:rPr lang="ja-JP" altLang="en-US" dirty="0"/>
              <a:t>Ａは父に報告、父が学校に報告（Ｃの親に示唆してほしい）</a:t>
            </a:r>
          </a:p>
          <a:p>
            <a:r>
              <a:rPr kumimoji="1" lang="ja-JP" altLang="en-US" dirty="0"/>
              <a:t>学校は人権問題と拒否。いじめの観察をする</a:t>
            </a:r>
          </a:p>
          <a:p>
            <a:r>
              <a:rPr lang="ja-JP" altLang="en-US" dirty="0"/>
              <a:t>父は「示唆の場にでてもよい。または、自分がＣの保護者に伝えてもよい。ただし、保護者がＣに伝えるときには、保護者自身が気付いた形にしてほしい。」</a:t>
            </a:r>
            <a:endParaRPr kumimoji="1" lang="ja-JP" altLang="en-US" dirty="0"/>
          </a:p>
        </p:txBody>
      </p:sp>
    </p:spTree>
    <p:extLst>
      <p:ext uri="{BB962C8B-B14F-4D97-AF65-F5344CB8AC3E}">
        <p14:creationId xmlns:p14="http://schemas.microsoft.com/office/powerpoint/2010/main" val="1642087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守秘義務違反か２</a:t>
            </a:r>
          </a:p>
        </p:txBody>
      </p:sp>
      <p:sp>
        <p:nvSpPr>
          <p:cNvPr id="3" name="コンテンツ プレースホルダー 2"/>
          <p:cNvSpPr>
            <a:spLocks noGrp="1"/>
          </p:cNvSpPr>
          <p:nvPr>
            <p:ph idx="1"/>
          </p:nvPr>
        </p:nvSpPr>
        <p:spPr/>
        <p:txBody>
          <a:bodyPr/>
          <a:lstStyle/>
          <a:p>
            <a:r>
              <a:rPr kumimoji="1" lang="ja-JP" altLang="en-US" dirty="0"/>
              <a:t>翌日校長がＡにヒアリングし、それをＣの保護者にＡからの情報として伝えた。</a:t>
            </a:r>
          </a:p>
          <a:p>
            <a:r>
              <a:rPr kumimoji="1" lang="ja-JP" altLang="en-US" dirty="0"/>
              <a:t>その翌日Ａが「みんなにばれている。いじめグループに問い詰められた」と。</a:t>
            </a:r>
          </a:p>
          <a:p>
            <a:r>
              <a:rPr lang="ja-JP" altLang="en-US" dirty="0"/>
              <a:t>Ａの父は校長に確認。校長は、「誰がいったかわかるだろうが、Ａの父がリスクをとるといったから実施した。だから、動かないほうがよかった」と弁明。</a:t>
            </a:r>
            <a:endParaRPr kumimoji="1" lang="ja-JP" altLang="en-US" dirty="0"/>
          </a:p>
        </p:txBody>
      </p:sp>
    </p:spTree>
    <p:extLst>
      <p:ext uri="{BB962C8B-B14F-4D97-AF65-F5344CB8AC3E}">
        <p14:creationId xmlns:p14="http://schemas.microsoft.com/office/powerpoint/2010/main" val="402998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守秘義務違反か３</a:t>
            </a:r>
          </a:p>
        </p:txBody>
      </p:sp>
      <p:sp>
        <p:nvSpPr>
          <p:cNvPr id="3" name="コンテンツ プレースホルダー 2"/>
          <p:cNvSpPr>
            <a:spLocks noGrp="1"/>
          </p:cNvSpPr>
          <p:nvPr>
            <p:ph idx="1"/>
          </p:nvPr>
        </p:nvSpPr>
        <p:spPr/>
        <p:txBody>
          <a:bodyPr/>
          <a:lstStyle/>
          <a:p>
            <a:r>
              <a:rPr kumimoji="1" lang="ja-JP" altLang="en-US" dirty="0"/>
              <a:t>Ａの父「合意条件が違う。謝罪や責任問題はないのか。」校長逆切れ。</a:t>
            </a:r>
          </a:p>
          <a:p>
            <a:r>
              <a:rPr lang="ja-JP" altLang="en-US" dirty="0"/>
              <a:t>教頭が正確に合意条件を書き取っていたので、Ａのいっていることが正しいと認識された。</a:t>
            </a:r>
          </a:p>
          <a:p>
            <a:r>
              <a:rPr kumimoji="1" lang="ja-JP" altLang="en-US" dirty="0"/>
              <a:t>連日の話し合いで、Ａの父は血尿、母は蕁麻疹、Ａは円形脱毛症。</a:t>
            </a:r>
          </a:p>
          <a:p>
            <a:r>
              <a:rPr lang="ja-JP" altLang="en-US" dirty="0"/>
              <a:t>Ａの父が弁護士サイトに相談「校長のやったことは守秘義務違反ではないのか。」</a:t>
            </a:r>
            <a:endParaRPr kumimoji="1" lang="ja-JP" altLang="en-US" dirty="0"/>
          </a:p>
        </p:txBody>
      </p:sp>
    </p:spTree>
    <p:extLst>
      <p:ext uri="{BB962C8B-B14F-4D97-AF65-F5344CB8AC3E}">
        <p14:creationId xmlns:p14="http://schemas.microsoft.com/office/powerpoint/2010/main" val="124507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5D42E4-59EC-4AF0-A066-A43DE1BDFDBA}"/>
              </a:ext>
            </a:extLst>
          </p:cNvPr>
          <p:cNvSpPr>
            <a:spLocks noGrp="1"/>
          </p:cNvSpPr>
          <p:nvPr>
            <p:ph type="title"/>
          </p:nvPr>
        </p:nvSpPr>
        <p:spPr/>
        <p:txBody>
          <a:bodyPr/>
          <a:lstStyle/>
          <a:p>
            <a:r>
              <a:rPr kumimoji="1" lang="ja-JP" altLang="en-US" dirty="0"/>
              <a:t>教師の政治活動は禁止すべきか</a:t>
            </a:r>
          </a:p>
        </p:txBody>
      </p:sp>
      <p:sp>
        <p:nvSpPr>
          <p:cNvPr id="3" name="コンテンツ プレースホルダー 2">
            <a:extLst>
              <a:ext uri="{FF2B5EF4-FFF2-40B4-BE49-F238E27FC236}">
                <a16:creationId xmlns:a16="http://schemas.microsoft.com/office/drawing/2014/main" id="{72BA4CC6-3455-437E-9AC4-8D3A4D8C66A9}"/>
              </a:ext>
            </a:extLst>
          </p:cNvPr>
          <p:cNvSpPr>
            <a:spLocks noGrp="1"/>
          </p:cNvSpPr>
          <p:nvPr>
            <p:ph idx="1"/>
          </p:nvPr>
        </p:nvSpPr>
        <p:spPr/>
        <p:txBody>
          <a:bodyPr/>
          <a:lstStyle/>
          <a:p>
            <a:r>
              <a:rPr kumimoji="1" lang="ja-JP" altLang="en-US"/>
              <a:t>考えてみよう</a:t>
            </a:r>
          </a:p>
        </p:txBody>
      </p:sp>
    </p:spTree>
    <p:extLst>
      <p:ext uri="{BB962C8B-B14F-4D97-AF65-F5344CB8AC3E}">
        <p14:creationId xmlns:p14="http://schemas.microsoft.com/office/powerpoint/2010/main" val="4101474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権利１　政治活動の制限１</a:t>
            </a:r>
          </a:p>
        </p:txBody>
      </p:sp>
      <p:sp>
        <p:nvSpPr>
          <p:cNvPr id="3" name="コンテンツ プレースホルダ 2"/>
          <p:cNvSpPr>
            <a:spLocks noGrp="1"/>
          </p:cNvSpPr>
          <p:nvPr>
            <p:ph idx="1"/>
          </p:nvPr>
        </p:nvSpPr>
        <p:spPr/>
        <p:txBody>
          <a:bodyPr>
            <a:normAutofit fontScale="70000" lnSpcReduction="20000"/>
          </a:bodyPr>
          <a:lstStyle/>
          <a:p>
            <a:r>
              <a:rPr lang="ja-JP" altLang="en-US" dirty="0"/>
              <a:t>　第三十六条 　職員は、政党その他の政治的団体の結成に関与し、若しくはこれらの団体の役員と</a:t>
            </a:r>
            <a:r>
              <a:rPr lang="ja-JP" altLang="en-US" dirty="0" err="1"/>
              <a:t>なつては</a:t>
            </a:r>
            <a:r>
              <a:rPr lang="ja-JP" altLang="en-US" dirty="0"/>
              <a:t>ならず、又はこれらの団体の構成員となるように、若しくはならないように勧誘運動をしてはならない。 </a:t>
            </a:r>
          </a:p>
          <a:p>
            <a:r>
              <a:rPr lang="ja-JP" altLang="en-US" dirty="0"/>
              <a:t>　２ 　職員は、特定の政党その他の政治的団体又は特定の内閣若しくは地方公共団体の執行機関を支持し、又はこれに反対する目的をもつて、あるいは公の選挙又は投票において特定の人又は事件を支持し、又はこれに反対する目的をもつて、次に掲げる政治的行為をしてはならない。ただし、当該職員の属する地方公共団体の区域（当該職員が都道府県の支庁若しくは地方事務所又は地方自治法第二百五十二条の十九第一項 の指定都市の区に勤務する者であるときは、当該支庁若しくは地方事務所又は区の所管区域）外において、第一号から第三号まで及び第五号に掲げる政治的行為をすることができる。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課題</a:t>
            </a:r>
          </a:p>
        </p:txBody>
      </p:sp>
      <p:sp>
        <p:nvSpPr>
          <p:cNvPr id="3" name="コンテンツ プレースホルダー 2"/>
          <p:cNvSpPr>
            <a:spLocks noGrp="1"/>
          </p:cNvSpPr>
          <p:nvPr>
            <p:ph idx="1"/>
          </p:nvPr>
        </p:nvSpPr>
        <p:spPr/>
        <p:txBody>
          <a:bodyPr/>
          <a:lstStyle/>
          <a:p>
            <a:r>
              <a:rPr kumimoji="1" lang="ja-JP" altLang="en-US" dirty="0"/>
              <a:t>行政学的な観点での教職の実態と問題</a:t>
            </a:r>
          </a:p>
          <a:p>
            <a:r>
              <a:rPr lang="ja-JP" altLang="en-US" dirty="0"/>
              <a:t>法律上の教師の権利・権限と義務</a:t>
            </a:r>
          </a:p>
          <a:p>
            <a:r>
              <a:rPr lang="ja-JP" altLang="en-US" dirty="0"/>
              <a:t>一般的な権利の教師故の制限の問題</a:t>
            </a:r>
          </a:p>
          <a:p>
            <a:r>
              <a:rPr lang="ja-JP" altLang="en-US" dirty="0"/>
              <a:t>教師の分化の問題</a:t>
            </a:r>
          </a:p>
          <a:p>
            <a:pPr marL="0" indent="0">
              <a:buNone/>
            </a:pPr>
            <a:endParaRPr kumimoji="1" lang="ja-JP" altLang="en-US" dirty="0"/>
          </a:p>
        </p:txBody>
      </p:sp>
    </p:spTree>
    <p:extLst>
      <p:ext uri="{BB962C8B-B14F-4D97-AF65-F5344CB8AC3E}">
        <p14:creationId xmlns:p14="http://schemas.microsoft.com/office/powerpoint/2010/main" val="65160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政治活動の制限２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a:t>　一 　公の選挙又は投票において投票をするように、又はしないように勧誘運動をすること。 </a:t>
            </a:r>
          </a:p>
          <a:p>
            <a:r>
              <a:rPr lang="ja-JP" altLang="en-US" dirty="0"/>
              <a:t>　二 　署名運動を企画し、又は主宰する等これに積極的に関与すること。 </a:t>
            </a:r>
          </a:p>
          <a:p>
            <a:r>
              <a:rPr lang="ja-JP" altLang="en-US" dirty="0"/>
              <a:t>　三 　寄附金その他の金品の募集に関与すること。 </a:t>
            </a:r>
          </a:p>
          <a:p>
            <a:r>
              <a:rPr lang="ja-JP" altLang="en-US" dirty="0"/>
              <a:t>　四 　文書又は図画を地方公共団体又は特定地方独立行政法人の庁舎（特定地方独立行政法人に</a:t>
            </a:r>
            <a:r>
              <a:rPr lang="ja-JP" altLang="en-US" dirty="0" err="1"/>
              <a:t>あつては、</a:t>
            </a:r>
            <a:r>
              <a:rPr lang="ja-JP" altLang="en-US" dirty="0"/>
              <a:t>事務所。以下この号において同じ。）</a:t>
            </a:r>
            <a:r>
              <a:rPr lang="ja-JP" altLang="en-US" dirty="0" err="1"/>
              <a:t>、</a:t>
            </a:r>
            <a:r>
              <a:rPr lang="ja-JP" altLang="en-US" dirty="0"/>
              <a:t>施設等に掲示し、又は掲示させ、その他地方公共団体又は特定地方独立行政法人の庁舎、施設、資材又は資金を利用し、又は利用させること。 </a:t>
            </a:r>
          </a:p>
          <a:p>
            <a:r>
              <a:rPr lang="ja-JP" altLang="en-US" dirty="0"/>
              <a:t>　五 　前各号に定めるものを除く外、条例で定める政治的行為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政治活動の制限３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a:t>　３ 　何人も前二項に規定する政治的行為を行うよう職員に求め、職員をそそのかし、若しくはあおつてはならず、又は職員が前二項に規定する政治的行為をなし、若しくはなさないことに対する代償若しくは報復として、任用、職務、給与その他職員の地位に関してなんらかの利益若しくは不利益を与え、与えようと企て、若しくは約束してはならない。</a:t>
            </a:r>
          </a:p>
          <a:p>
            <a:r>
              <a:rPr lang="ja-JP" altLang="en-US" dirty="0"/>
              <a:t>　４ 　職員は、前項に規定する違法な行為に応じなかつたことの故をもつて不利益な取扱を受けることはない。 </a:t>
            </a:r>
          </a:p>
          <a:p>
            <a:r>
              <a:rPr lang="ja-JP" altLang="en-US" dirty="0"/>
              <a:t>　５ 　本条の規定は、職員の政治的中立性を保障することにより、地方公共団体の行政及び特定地方独立行政法人の業務の公正な運営を確保するとともに職員の利益を保護することを目的とするものであるという趣旨において解釈され、及び運用されなければならない。</a:t>
            </a:r>
          </a:p>
          <a:p>
            <a:endParaRPr lang="ja-JP" altLang="en-US" dirty="0"/>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政治活動の制限４</a:t>
            </a:r>
            <a:endParaRPr kumimoji="1" lang="ja-JP" altLang="en-US" dirty="0"/>
          </a:p>
        </p:txBody>
      </p:sp>
      <p:sp>
        <p:nvSpPr>
          <p:cNvPr id="3" name="コンテンツ プレースホルダ 2"/>
          <p:cNvSpPr>
            <a:spLocks noGrp="1"/>
          </p:cNvSpPr>
          <p:nvPr>
            <p:ph idx="1"/>
          </p:nvPr>
        </p:nvSpPr>
        <p:spPr/>
        <p:txBody>
          <a:bodyPr/>
          <a:lstStyle/>
          <a:p>
            <a:r>
              <a:rPr lang="zh-TW" altLang="en-US" dirty="0"/>
              <a:t>教育公務員特例法</a:t>
            </a:r>
          </a:p>
          <a:p>
            <a:r>
              <a:rPr lang="ja-JP" altLang="en-US" dirty="0"/>
              <a:t>　（公立学校の教育公務員の政治的行為の制限）</a:t>
            </a:r>
          </a:p>
          <a:p>
            <a:r>
              <a:rPr lang="ja-JP" altLang="en-US" dirty="0"/>
              <a:t>　第十八条 　公立学校の教育公務員の政治的行為の制限については、当分の間、地方公務員法第三十六条 の規定にかかわらず、国家公務員の例による。</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（公務員等の地位利用による選挙運動の禁止）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endParaRPr lang="ja-JP" altLang="en-US" dirty="0"/>
          </a:p>
          <a:p>
            <a:r>
              <a:rPr lang="ja-JP" altLang="en-US" dirty="0"/>
              <a:t>第百三十六条の二 　次の各号のいずれかに該当する者は、その地位を利用して選挙運動をすることができない。 </a:t>
            </a:r>
          </a:p>
          <a:p>
            <a:r>
              <a:rPr lang="ja-JP" altLang="en-US" dirty="0"/>
              <a:t>一  　国若しくは地方公共団体の公務員又は行政執行法人若しくは特定地方独立行政法人の役員若しくは職員 </a:t>
            </a:r>
          </a:p>
          <a:p>
            <a:r>
              <a:rPr lang="ja-JP" altLang="en-US" dirty="0"/>
              <a:t>２  　次の各号に掲げる行為は、同項に規定する禁止行為に該当するものとみなす。 </a:t>
            </a:r>
          </a:p>
          <a:p>
            <a:r>
              <a:rPr lang="ja-JP" altLang="en-US" dirty="0"/>
              <a:t>一  　その地位を利用して、公職の候補者の推薦に関与し、若しくは関与することを援助し、又は他人をしてこれらの行為をさせること。 </a:t>
            </a:r>
          </a:p>
          <a:p>
            <a:r>
              <a:rPr lang="ja-JP" altLang="en-US" dirty="0"/>
              <a:t>二  　その地位を利用して、投票の周旋勧誘、演説会の開催その他の選挙運動の企画に関与し、その企画の実施について指示し、若しくは指導し、又は他人をしてこれらの行為をさせること。 </a:t>
            </a:r>
          </a:p>
          <a:p>
            <a:r>
              <a:rPr lang="ja-JP" altLang="en-US" dirty="0"/>
              <a:t>三  　その地位を利用して、第百九十九条の五第一項に規定する後援団体を結成し、その結成の準備に関与し、同項に規定する後援団体の構成員となることを勧誘し、若しくはこれらの行為を援助し、又は他人をしてこれらの行為をさせること。 </a:t>
            </a:r>
          </a:p>
          <a:p>
            <a:r>
              <a:rPr lang="ja-JP" altLang="en-US" dirty="0"/>
              <a:t>四  　その地位を利用して、新聞その他の刊行物を発行し、文書図画を掲示し、若しくは頒布し、若しくはこれらの行為を援助し、又は他人をしてこれらの行為をさせること。 </a:t>
            </a:r>
          </a:p>
          <a:p>
            <a:r>
              <a:rPr lang="ja-JP" altLang="en-US" dirty="0"/>
              <a:t>五  　公職の候補者又は公職の候補者となろうとする者（公職にある者を含む。）を推薦し、支持し、若しくはこれに反対することを申しいで、又は約束した者に対し、その代償として、その職務の執行に当たり、当該申しいで、又は約束した者に係る利益を供与し、又は供与することを約束すること。 </a:t>
            </a:r>
          </a:p>
        </p:txBody>
      </p:sp>
    </p:spTree>
    <p:extLst>
      <p:ext uri="{BB962C8B-B14F-4D97-AF65-F5344CB8AC3E}">
        <p14:creationId xmlns:p14="http://schemas.microsoft.com/office/powerpoint/2010/main" val="3045474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38149"/>
            <a:ext cx="8229600" cy="1143000"/>
          </a:xfrm>
        </p:spPr>
        <p:txBody>
          <a:bodyPr>
            <a:normAutofit fontScale="90000"/>
          </a:bodyPr>
          <a:lstStyle/>
          <a:p>
            <a:r>
              <a:rPr lang="ja-JP" altLang="en-US" dirty="0"/>
              <a:t>教育者の地位利用の選挙運動の禁止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第百三十七条  　教育者（学校教育法 （昭和二十二年法律第二十六号）に規定する学校及び就学前の子どもに関する教育、保育等の総合的な提供の推進に関する法律 （平成十八年法律第七十七号）に規定する幼保連携型認定こども園の長及び教員をいう。）は、学校の児童、生徒及び学生に対する</a:t>
            </a:r>
            <a:r>
              <a:rPr lang="ja-JP" altLang="en-US" dirty="0">
                <a:solidFill>
                  <a:srgbClr val="FF0000"/>
                </a:solidFill>
              </a:rPr>
              <a:t>教育上の地位を利用して</a:t>
            </a:r>
            <a:r>
              <a:rPr lang="ja-JP" altLang="en-US" dirty="0"/>
              <a:t>選挙運動をすることができない。 </a:t>
            </a:r>
          </a:p>
          <a:p>
            <a:endParaRPr kumimoji="1" lang="ja-JP" altLang="en-US" dirty="0"/>
          </a:p>
        </p:txBody>
      </p:sp>
    </p:spTree>
    <p:extLst>
      <p:ext uri="{BB962C8B-B14F-4D97-AF65-F5344CB8AC3E}">
        <p14:creationId xmlns:p14="http://schemas.microsoft.com/office/powerpoint/2010/main" val="1287763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労働基本権</a:t>
            </a:r>
          </a:p>
        </p:txBody>
      </p:sp>
      <p:sp>
        <p:nvSpPr>
          <p:cNvPr id="3" name="コンテンツ プレースホルダ 2"/>
          <p:cNvSpPr>
            <a:spLocks noGrp="1"/>
          </p:cNvSpPr>
          <p:nvPr>
            <p:ph idx="1"/>
          </p:nvPr>
        </p:nvSpPr>
        <p:spPr/>
        <p:txBody>
          <a:bodyPr>
            <a:normAutofit fontScale="92500"/>
          </a:bodyPr>
          <a:lstStyle/>
          <a:p>
            <a:r>
              <a:rPr lang="zh-TW" altLang="en-US" dirty="0"/>
              <a:t>地方公務員法</a:t>
            </a:r>
          </a:p>
          <a:p>
            <a:r>
              <a:rPr lang="ja-JP" altLang="en-US" dirty="0"/>
              <a:t>　（争議行為等の禁止） </a:t>
            </a:r>
          </a:p>
          <a:p>
            <a:r>
              <a:rPr lang="ja-JP" altLang="en-US" dirty="0"/>
              <a:t>　第三十七条 　職員は、地方公共団体の機関が代表する使用者としての住民に対して同盟罷業、怠業その他の争議行為をし、又は地方公共団体の機関の活動能率を低下させる怠業的行為をしてはならない。又、何人も、このような違法な行為を企て、又はその遂行を共謀し、そそのかし、若しくはあおつてはならない。 </a:t>
            </a:r>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ＩＬＯ勧告</a:t>
            </a:r>
          </a:p>
        </p:txBody>
      </p:sp>
      <p:sp>
        <p:nvSpPr>
          <p:cNvPr id="3" name="コンテンツ プレースホルダ 2"/>
          <p:cNvSpPr>
            <a:spLocks noGrp="1"/>
          </p:cNvSpPr>
          <p:nvPr>
            <p:ph idx="1"/>
          </p:nvPr>
        </p:nvSpPr>
        <p:spPr/>
        <p:txBody>
          <a:bodyPr/>
          <a:lstStyle/>
          <a:p>
            <a:r>
              <a:rPr lang="ja-JP" altLang="en-US" dirty="0"/>
              <a:t>　</a:t>
            </a:r>
            <a:r>
              <a:rPr lang="en-US" altLang="ja-JP" dirty="0"/>
              <a:t>84</a:t>
            </a:r>
            <a:r>
              <a:rPr lang="ja-JP" altLang="en-US" dirty="0"/>
              <a:t>　雇用条件等から生じる教員と雇用主の間の争議の解決に当たるため、適切な合同の機構が設置されなければならない。もしこの目的のために設けられた手段と手続が使い尽くされ、あるいは当事者間の交渉が行きづまった場合、教員団体は、他の団体がその正当な利益を保護するため普通もっているような他の手段をとる権利を持たなければならない。</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教師は誰に奉仕するのか１</a:t>
            </a:r>
          </a:p>
        </p:txBody>
      </p:sp>
      <p:sp>
        <p:nvSpPr>
          <p:cNvPr id="3" name="コンテンツ プレースホルダ 2"/>
          <p:cNvSpPr>
            <a:spLocks noGrp="1"/>
          </p:cNvSpPr>
          <p:nvPr>
            <p:ph idx="1"/>
          </p:nvPr>
        </p:nvSpPr>
        <p:spPr/>
        <p:txBody>
          <a:bodyPr/>
          <a:lstStyle/>
          <a:p>
            <a:r>
              <a:rPr kumimoji="1" lang="ja-JP" altLang="en-US" dirty="0"/>
              <a:t>旧教育基本法６条２項（新では削除）</a:t>
            </a:r>
            <a:r>
              <a:rPr lang="ja-JP" altLang="en-US" dirty="0"/>
              <a:t>　</a:t>
            </a:r>
          </a:p>
          <a:p>
            <a:pPr lvl="1"/>
            <a:r>
              <a:rPr lang="ja-JP" altLang="en-US" dirty="0"/>
              <a:t>法律に定める学校の教員は、全体の奉仕者であって、自己の使命を自覚し、その職責の遂行に努めなければならない。このためには、教員の身分は、尊重され、その待遇の適正が、期せられなければならない。</a:t>
            </a:r>
          </a:p>
          <a:p>
            <a:r>
              <a:rPr kumimoji="1" lang="ja-JP" altLang="en-US" dirty="0"/>
              <a:t>憲法１５条２項</a:t>
            </a:r>
          </a:p>
          <a:p>
            <a:pPr lvl="1"/>
            <a:r>
              <a:rPr lang="ja-JP" altLang="en-US" dirty="0"/>
              <a:t>すべて公務員は、全体の奉仕者で</a:t>
            </a:r>
            <a:r>
              <a:rPr lang="ja-JP" altLang="en-US" dirty="0" err="1"/>
              <a:t>あつて、</a:t>
            </a:r>
            <a:r>
              <a:rPr lang="ja-JP" altLang="en-US" dirty="0"/>
              <a:t>一部の奉仕者ではない。</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教師は誰に奉仕するのか２</a:t>
            </a:r>
          </a:p>
        </p:txBody>
      </p:sp>
      <p:sp>
        <p:nvSpPr>
          <p:cNvPr id="3" name="コンテンツ プレースホルダ 2"/>
          <p:cNvSpPr>
            <a:spLocks noGrp="1"/>
          </p:cNvSpPr>
          <p:nvPr>
            <p:ph idx="1"/>
          </p:nvPr>
        </p:nvSpPr>
        <p:spPr/>
        <p:txBody>
          <a:bodyPr>
            <a:normAutofit lnSpcReduction="10000"/>
          </a:bodyPr>
          <a:lstStyle/>
          <a:p>
            <a:r>
              <a:rPr kumimoji="1" lang="ja-JP" altLang="en-US" dirty="0"/>
              <a:t>教師と地域活動</a:t>
            </a:r>
          </a:p>
          <a:p>
            <a:pPr lvl="1"/>
            <a:r>
              <a:rPr lang="ja-JP" altLang="en-US" dirty="0"/>
              <a:t>地域の人が学校運営（評議会・運営協議会）</a:t>
            </a:r>
          </a:p>
          <a:p>
            <a:pPr lvl="1"/>
            <a:r>
              <a:rPr kumimoji="1" lang="ja-JP" altLang="en-US" dirty="0"/>
              <a:t>地域の人が学校の教育活動に協力（人的物的）</a:t>
            </a:r>
          </a:p>
          <a:p>
            <a:pPr lvl="1"/>
            <a:r>
              <a:rPr lang="ja-JP" altLang="en-US" dirty="0"/>
              <a:t>学校が地域の行事に参加（このプラス・マイナスを考えよう）</a:t>
            </a:r>
          </a:p>
          <a:p>
            <a:pPr lvl="1"/>
            <a:r>
              <a:rPr lang="en-US" altLang="ja-JP" dirty="0">
                <a:hlinkClick r:id="rId2"/>
              </a:rPr>
              <a:t>http://www2.kobe-c.ed.jp/fki-es/?page_id=49</a:t>
            </a:r>
            <a:endParaRPr lang="ja-JP" altLang="en-US" dirty="0"/>
          </a:p>
          <a:p>
            <a:r>
              <a:rPr kumimoji="1" lang="ja-JP" altLang="en-US" dirty="0"/>
              <a:t>授業を妨害したり、教室から飛び出す子どもがいたとき、教師はどの子どもを対象に教育活動を継続するのか　テキスト９７</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教師の服務１職務専念義務１</a:t>
            </a:r>
          </a:p>
        </p:txBody>
      </p:sp>
      <p:sp>
        <p:nvSpPr>
          <p:cNvPr id="3" name="コンテンツ プレースホルダ 2"/>
          <p:cNvSpPr>
            <a:spLocks noGrp="1"/>
          </p:cNvSpPr>
          <p:nvPr>
            <p:ph idx="1"/>
          </p:nvPr>
        </p:nvSpPr>
        <p:spPr/>
        <p:txBody>
          <a:bodyPr>
            <a:normAutofit lnSpcReduction="10000"/>
          </a:bodyPr>
          <a:lstStyle/>
          <a:p>
            <a:r>
              <a:rPr lang="ja-JP" altLang="en-US" dirty="0"/>
              <a:t>地方公務員法３０条 　</a:t>
            </a:r>
          </a:p>
          <a:p>
            <a:pPr lvl="1"/>
            <a:r>
              <a:rPr lang="ja-JP" altLang="en-US" dirty="0"/>
              <a:t>すべて職員は、全体の奉仕者として公共の利益のために勤務し、且つ、職務の遂行に当つては、全力を挙げてこれに専念しなければならない。</a:t>
            </a:r>
          </a:p>
          <a:p>
            <a:r>
              <a:rPr lang="ja-JP" altLang="en-US" dirty="0"/>
              <a:t>３５条 　</a:t>
            </a:r>
          </a:p>
          <a:p>
            <a:pPr lvl="1"/>
            <a:r>
              <a:rPr lang="ja-JP" altLang="en-US" dirty="0"/>
              <a:t>職員は、法律又は条例に特別の定がある場合を除く外、その勤務時間及び職務上の注意力のすべてをその職責遂行のために用い、当該地方公共団体がなすべき責を有する職務にのみ従事しなければならない。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教師の服務１職務専念義務２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教育公務員特例法１７条</a:t>
            </a:r>
          </a:p>
          <a:p>
            <a:pPr lvl="1"/>
            <a:r>
              <a:rPr lang="ja-JP" altLang="en-US" dirty="0"/>
              <a:t>教育公務員は、教育に関する他の職を兼ね、又は教育に関する他の事業若しくは事務に従事することが本務の遂行に支障がないと任命権者（地方教育行政の組織及び運営に関する法律第三十七条第一項 に規定する県費負担教職員については、市町村（特別区を含む。以下同じ。）の教育委員会。第二十三条第二項及び第二十四条第二項において同じ。）において認める場合には、給与を受け、又は受けないで、その職を兼ね、又はその事業若しくは事務に従事することができ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教師の服務１職務専念義務３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どのように考えるか</a:t>
            </a:r>
          </a:p>
          <a:p>
            <a:pPr lvl="1"/>
            <a:r>
              <a:rPr lang="ja-JP" altLang="en-US" dirty="0"/>
              <a:t>塾の講師をする</a:t>
            </a:r>
          </a:p>
          <a:p>
            <a:pPr lvl="1"/>
            <a:r>
              <a:rPr kumimoji="1" lang="ja-JP" altLang="en-US" dirty="0"/>
              <a:t>地域のスポーツクラブの指導者をする</a:t>
            </a:r>
          </a:p>
          <a:p>
            <a:pPr lvl="1"/>
            <a:r>
              <a:rPr lang="ja-JP" altLang="en-US" dirty="0"/>
              <a:t>教育研究団体で活動する</a:t>
            </a:r>
          </a:p>
          <a:p>
            <a:pPr lvl="1"/>
            <a:r>
              <a:rPr kumimoji="1" lang="ja-JP" altLang="en-US" dirty="0"/>
              <a:t>教育雑誌に原稿を書く</a:t>
            </a:r>
          </a:p>
          <a:p>
            <a:pPr lvl="1"/>
            <a:r>
              <a:rPr lang="ja-JP" altLang="en-US" dirty="0"/>
              <a:t>国や自治体の審議会の委員を務める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服務２　職務命令に従う義務１</a:t>
            </a:r>
          </a:p>
        </p:txBody>
      </p:sp>
      <p:sp>
        <p:nvSpPr>
          <p:cNvPr id="3" name="コンテンツ プレースホルダ 2"/>
          <p:cNvSpPr>
            <a:spLocks noGrp="1"/>
          </p:cNvSpPr>
          <p:nvPr>
            <p:ph idx="1"/>
          </p:nvPr>
        </p:nvSpPr>
        <p:spPr/>
        <p:txBody>
          <a:bodyPr>
            <a:normAutofit/>
          </a:bodyPr>
          <a:lstStyle/>
          <a:p>
            <a:r>
              <a:rPr lang="zh-TW" altLang="en-US" dirty="0"/>
              <a:t>地方公務員法</a:t>
            </a:r>
            <a:r>
              <a:rPr lang="ja-JP" altLang="en-US" dirty="0"/>
              <a:t>３２条</a:t>
            </a:r>
            <a:endParaRPr lang="zh-TW" altLang="en-US" dirty="0"/>
          </a:p>
          <a:p>
            <a:pPr lvl="1"/>
            <a:r>
              <a:rPr lang="ja-JP" altLang="en-US" dirty="0"/>
              <a:t>職員は、その職務を遂行するに当</a:t>
            </a:r>
            <a:r>
              <a:rPr lang="ja-JP" altLang="en-US" dirty="0" err="1"/>
              <a:t>つて、</a:t>
            </a:r>
            <a:r>
              <a:rPr lang="ja-JP" altLang="en-US" dirty="0"/>
              <a:t>法令、条例、地方公共団体の規則及び地方公共団体の機関の定める規程に従い、且つ、上司の職務上の命令に忠実に従わなければならない。</a:t>
            </a:r>
          </a:p>
          <a:p>
            <a:r>
              <a:rPr kumimoji="1" lang="ja-JP" altLang="en-US" dirty="0"/>
              <a:t>Ｃｆ　「職務命令」は職務権限に対応する</a:t>
            </a:r>
          </a:p>
          <a:p>
            <a:pPr lvl="1"/>
            <a:r>
              <a:rPr lang="ja-JP" altLang="en-US" dirty="0"/>
              <a:t>学校では校務は校長の職務権限で職務命令の対象</a:t>
            </a:r>
          </a:p>
          <a:p>
            <a:pPr lvl="1"/>
            <a:r>
              <a:rPr kumimoji="1" lang="ja-JP" altLang="en-US" dirty="0"/>
              <a:t>教育は校務と区別され、指導助言の対象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服務２　職務命令に従う義務２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どのように考えるか</a:t>
            </a:r>
          </a:p>
          <a:p>
            <a:r>
              <a:rPr lang="ja-JP" altLang="en-US" dirty="0"/>
              <a:t>教室の秩序が保持されていない（学級崩壊の危険性）</a:t>
            </a:r>
          </a:p>
          <a:p>
            <a:pPr lvl="1"/>
            <a:r>
              <a:rPr lang="ja-JP" altLang="en-US" dirty="0"/>
              <a:t>校長が教務主任や教頭を常時学級に配置し、授業補助をさせる</a:t>
            </a:r>
          </a:p>
          <a:p>
            <a:pPr lvl="1"/>
            <a:r>
              <a:rPr lang="ja-JP" altLang="en-US" dirty="0"/>
              <a:t>校長が教務主任や教頭に授業をさせ、担任は補助的立場での教育に</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1092</Words>
  <Application>Microsoft Office PowerPoint</Application>
  <PresentationFormat>画面に合わせる (4:3)</PresentationFormat>
  <Paragraphs>124</Paragraphs>
  <Slides>26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Ｐゴシック</vt:lpstr>
      <vt:lpstr>新細明體</vt:lpstr>
      <vt:lpstr>Arial</vt:lpstr>
      <vt:lpstr>Calibri</vt:lpstr>
      <vt:lpstr>Office テーマ</vt:lpstr>
      <vt:lpstr>教師の職務</vt:lpstr>
      <vt:lpstr>課題</vt:lpstr>
      <vt:lpstr>教師は誰に奉仕するのか１</vt:lpstr>
      <vt:lpstr>教師は誰に奉仕するのか２</vt:lpstr>
      <vt:lpstr>教師の服務１職務専念義務１</vt:lpstr>
      <vt:lpstr>教師の服務１職務専念義務２</vt:lpstr>
      <vt:lpstr>教師の服務１職務専念義務３</vt:lpstr>
      <vt:lpstr>服務２　職務命令に従う義務１</vt:lpstr>
      <vt:lpstr>服務２　職務命令に従う義務２</vt:lpstr>
      <vt:lpstr>服務３　信用失墜行為禁止１</vt:lpstr>
      <vt:lpstr>信用失墜行為２</vt:lpstr>
      <vt:lpstr>責任の期間は?</vt:lpstr>
      <vt:lpstr>服務４　守秘義務１</vt:lpstr>
      <vt:lpstr>服務４　守秘義務２</vt:lpstr>
      <vt:lpstr>守秘義務違反か１</vt:lpstr>
      <vt:lpstr>守秘義務違反か２</vt:lpstr>
      <vt:lpstr>守秘義務違反か３</vt:lpstr>
      <vt:lpstr>教師の政治活動は禁止すべきか</vt:lpstr>
      <vt:lpstr>権利１　政治活動の制限１</vt:lpstr>
      <vt:lpstr>権利１　政治活動の制限２</vt:lpstr>
      <vt:lpstr>権利１　政治活動の制限３</vt:lpstr>
      <vt:lpstr>権利１　政治活動の制限４</vt:lpstr>
      <vt:lpstr>（公務員等の地位利用による選挙運動の禁止）  </vt:lpstr>
      <vt:lpstr>教育者の地位利用の選挙運動の禁止  </vt:lpstr>
      <vt:lpstr>労働基本権</vt:lpstr>
      <vt:lpstr>ＩＬＯ勧告</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教師の職務</dc:title>
  <dc:creator>wakei</dc:creator>
  <cp:lastModifiedBy>ota wakei</cp:lastModifiedBy>
  <cp:revision>28</cp:revision>
  <dcterms:created xsi:type="dcterms:W3CDTF">2014-06-24T05:50:49Z</dcterms:created>
  <dcterms:modified xsi:type="dcterms:W3CDTF">2018-07-10T23:39:58Z</dcterms:modified>
</cp:coreProperties>
</file>