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9" r:id="rId4"/>
    <p:sldId id="270" r:id="rId5"/>
    <p:sldId id="271" r:id="rId6"/>
    <p:sldId id="272" r:id="rId7"/>
    <p:sldId id="273" r:id="rId8"/>
    <p:sldId id="274" r:id="rId9"/>
    <p:sldId id="279" r:id="rId10"/>
    <p:sldId id="262" r:id="rId11"/>
    <p:sldId id="276" r:id="rId12"/>
    <p:sldId id="27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981-F7EA-43C0-974E-A46051E9B672}" type="datetimeFigureOut">
              <a:rPr kumimoji="1" lang="ja-JP" altLang="en-US" smtClean="0"/>
              <a:pPr/>
              <a:t>2018/7/4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教師を育てる行政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教師がもっていなければならないものは何か</a:t>
            </a:r>
          </a:p>
          <a:p>
            <a:r>
              <a:rPr lang="ja-JP" altLang="en-US" dirty="0"/>
              <a:t>十分それを獲得しつつあるか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離職率と試補制度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　新採の離職率もかなり高い。</a:t>
            </a:r>
          </a:p>
          <a:p>
            <a:r>
              <a:rPr lang="ja-JP" altLang="en-US" dirty="0"/>
              <a:t> 　０９年度に最も高かったのは堺市（３．１４％）。大阪市（２．６２％）、京都市（２．７８％）、千葉市（２．２７％）、東京都（２．１２％）なども高い。要するに働きにくいということだ。</a:t>
            </a:r>
          </a:p>
          <a:p>
            <a:r>
              <a:rPr lang="ja-JP" altLang="en-US" dirty="0"/>
              <a:t> 　一番低いのは秋田県の０．５３％。学力も高い県。 </a:t>
            </a:r>
          </a:p>
        </p:txBody>
      </p:sp>
    </p:spTree>
    <p:extLst>
      <p:ext uri="{BB962C8B-B14F-4D97-AF65-F5344CB8AC3E}">
        <p14:creationId xmlns:p14="http://schemas.microsoft.com/office/powerpoint/2010/main" val="162116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教育公務員特例法　研修の義務と権利</a:t>
            </a:r>
          </a:p>
          <a:p>
            <a:pPr lvl="1"/>
            <a:r>
              <a:rPr lang="ja-JP" altLang="en-US" dirty="0"/>
              <a:t>初任者研修と１０年研修の義務</a:t>
            </a:r>
          </a:p>
          <a:p>
            <a:pPr lvl="1"/>
            <a:r>
              <a:rPr kumimoji="1" lang="ja-JP" altLang="en-US" dirty="0"/>
              <a:t>研究推進校指定</a:t>
            </a:r>
          </a:p>
          <a:p>
            <a:pPr lvl="1"/>
            <a:r>
              <a:rPr lang="ja-JP" altLang="en-US" dirty="0"/>
              <a:t>義務免除による研修（自主的研究との関連）</a:t>
            </a:r>
            <a:endParaRPr kumimoji="1" lang="ja-JP" altLang="en-US" dirty="0"/>
          </a:p>
          <a:p>
            <a:r>
              <a:rPr lang="ja-JP" altLang="en-US" dirty="0"/>
              <a:t>教育委員会の研修・学校の研究・民間研究団体　（日本教育新聞「消極的な若手」）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267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教師評価の困難さ</a:t>
            </a:r>
          </a:p>
          <a:p>
            <a:pPr lvl="1"/>
            <a:r>
              <a:rPr lang="ja-JP" altLang="en-US" dirty="0"/>
              <a:t>生徒や学年の条件の差異</a:t>
            </a:r>
          </a:p>
          <a:p>
            <a:pPr lvl="1"/>
            <a:r>
              <a:rPr kumimoji="1" lang="ja-JP" altLang="en-US" dirty="0"/>
              <a:t>学力や生活指導のバランス</a:t>
            </a:r>
          </a:p>
          <a:p>
            <a:pPr lvl="1"/>
            <a:r>
              <a:rPr lang="ja-JP" altLang="en-US" dirty="0"/>
              <a:t>客観的評価基準</a:t>
            </a:r>
            <a:endParaRPr lang="en-US" altLang="ja-JP" dirty="0"/>
          </a:p>
          <a:p>
            <a:pPr lvl="1">
              <a:buNone/>
            </a:pP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/>
              <a:t>勤評闘争（愛媛、佐賀「人間の壁」石川達三）</a:t>
            </a:r>
            <a:endParaRPr kumimoji="1" lang="ja-JP" altLang="en-US" dirty="0"/>
          </a:p>
          <a:p>
            <a:r>
              <a:rPr lang="ja-JP" altLang="en-US" dirty="0"/>
              <a:t>評価の雇用条件への反映の是非</a:t>
            </a:r>
          </a:p>
          <a:p>
            <a:r>
              <a:rPr kumimoji="1" lang="ja-JP" altLang="en-US" dirty="0"/>
              <a:t>誰が評価するのか</a:t>
            </a:r>
          </a:p>
        </p:txBody>
      </p:sp>
    </p:spTree>
    <p:extLst>
      <p:ext uri="{BB962C8B-B14F-4D97-AF65-F5344CB8AC3E}">
        <p14:creationId xmlns:p14="http://schemas.microsoft.com/office/powerpoint/2010/main" val="148008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日米の優れた教師の研修例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アメリカニューヨーク州スカースデール</a:t>
            </a:r>
          </a:p>
          <a:p>
            <a:r>
              <a:rPr lang="ja-JP" altLang="en-US" dirty="0"/>
              <a:t>静岡県岳陽中学</a:t>
            </a:r>
          </a:p>
          <a:p>
            <a:endParaRPr kumimoji="1" lang="ja-JP" altLang="en-US" dirty="0"/>
          </a:p>
          <a:p>
            <a:r>
              <a:rPr lang="ja-JP" altLang="en-US" dirty="0"/>
              <a:t>日本の大学は、教師の資質を育てているか</a:t>
            </a:r>
          </a:p>
          <a:p>
            <a:r>
              <a:rPr kumimoji="1" lang="ja-JP" altLang="en-US" dirty="0"/>
              <a:t>学校現場は教師を成長させているか</a:t>
            </a:r>
          </a:p>
          <a:p>
            <a:endParaRPr lang="ja-JP" altLang="en-US" dirty="0"/>
          </a:p>
          <a:p>
            <a:r>
              <a:rPr kumimoji="1" lang="ja-JP" altLang="en-US" dirty="0"/>
              <a:t>人が成長する要因は何か</a:t>
            </a:r>
          </a:p>
        </p:txBody>
      </p:sp>
    </p:spTree>
    <p:extLst>
      <p:ext uri="{BB962C8B-B14F-4D97-AF65-F5344CB8AC3E}">
        <p14:creationId xmlns:p14="http://schemas.microsoft.com/office/powerpoint/2010/main" val="10793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57" y="1514208"/>
            <a:ext cx="9333919" cy="43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7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9" y="0"/>
            <a:ext cx="8633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9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0" y="1152207"/>
            <a:ext cx="8668960" cy="45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6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78" y="1423707"/>
            <a:ext cx="8373644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0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教師に必要なことと養成の課題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資格のために何を習得しておくべきか</a:t>
            </a:r>
          </a:p>
          <a:p>
            <a:r>
              <a:rPr kumimoji="1" lang="ja-JP" altLang="en-US" dirty="0"/>
              <a:t>教師が育つために必要なこと</a:t>
            </a:r>
          </a:p>
          <a:p>
            <a:endParaRPr lang="ja-JP" altLang="en-US" dirty="0"/>
          </a:p>
          <a:p>
            <a:r>
              <a:rPr kumimoji="1" lang="ja-JP" altLang="en-US" dirty="0"/>
              <a:t>現在の養成制度は十分機能しているか</a:t>
            </a:r>
          </a:p>
        </p:txBody>
      </p:sp>
    </p:spTree>
    <p:extLst>
      <p:ext uri="{BB962C8B-B14F-4D97-AF65-F5344CB8AC3E}">
        <p14:creationId xmlns:p14="http://schemas.microsoft.com/office/powerpoint/2010/main" val="251020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養成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/>
              <a:t>戦前　小学校（師範学校のみ）　中学（認可）</a:t>
            </a:r>
          </a:p>
          <a:p>
            <a:r>
              <a:rPr lang="ja-JP" altLang="en-US" dirty="0"/>
              <a:t>戦後　開放制と大学（高等教育）・単位制</a:t>
            </a:r>
          </a:p>
          <a:p>
            <a:r>
              <a:rPr kumimoji="1" lang="ja-JP" altLang="en-US" dirty="0"/>
              <a:t>問題史</a:t>
            </a:r>
            <a:r>
              <a:rPr lang="ja-JP" altLang="en-US" dirty="0"/>
              <a:t>　課程制の貧困・０免の是非・国立養成学部の改廃（狭き門の時代）</a:t>
            </a:r>
          </a:p>
          <a:p>
            <a:r>
              <a:rPr lang="ja-JP" altLang="en-US" dirty="0"/>
              <a:t>民主党　教師の資質→大学院標準に（頓挫）</a:t>
            </a:r>
          </a:p>
          <a:p>
            <a:r>
              <a:rPr kumimoji="1" lang="ja-JP" altLang="en-US" dirty="0"/>
              <a:t>免許種類の改訂</a:t>
            </a:r>
            <a:r>
              <a:rPr lang="ja-JP" altLang="en-US" dirty="0"/>
              <a:t>案　小中一貫免許（義務教育学校）</a:t>
            </a:r>
          </a:p>
          <a:p>
            <a:r>
              <a:rPr kumimoji="1" lang="ja-JP" altLang="en-US" dirty="0"/>
              <a:t>免許の格上げと無免許許容のふたつの方向性</a:t>
            </a:r>
          </a:p>
        </p:txBody>
      </p:sp>
    </p:spTree>
    <p:extLst>
      <p:ext uri="{BB962C8B-B14F-4D97-AF65-F5344CB8AC3E}">
        <p14:creationId xmlns:p14="http://schemas.microsoft.com/office/powerpoint/2010/main" val="242681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採用試験（考えてみよう）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県単位（欧米は学校単位）</a:t>
            </a:r>
          </a:p>
          <a:p>
            <a:pPr lvl="1"/>
            <a:r>
              <a:rPr lang="ja-JP" altLang="en-US" dirty="0"/>
              <a:t>日程の重なり</a:t>
            </a:r>
            <a:endParaRPr kumimoji="1" lang="ja-JP" altLang="en-US" dirty="0"/>
          </a:p>
          <a:p>
            <a:r>
              <a:rPr lang="ja-JP" altLang="en-US" dirty="0"/>
              <a:t>学力・面接論文・（実技）</a:t>
            </a:r>
          </a:p>
          <a:p>
            <a:r>
              <a:rPr kumimoji="1" lang="ja-JP" altLang="en-US" dirty="0"/>
              <a:t>競争試験ではなく、選考</a:t>
            </a:r>
          </a:p>
          <a:p>
            <a:pPr lvl="1"/>
            <a:r>
              <a:rPr lang="ja-JP" altLang="en-US" dirty="0"/>
              <a:t>大学推薦・セミナー方式の部分的導入</a:t>
            </a:r>
          </a:p>
          <a:p>
            <a:pPr lvl="1"/>
            <a:r>
              <a:rPr kumimoji="1" lang="ja-JP" altLang="en-US" dirty="0"/>
              <a:t>コネ採用という噂（大分不正事件）</a:t>
            </a:r>
          </a:p>
          <a:p>
            <a:pPr lvl="1"/>
            <a:r>
              <a:rPr lang="ja-JP" altLang="en-US" dirty="0"/>
              <a:t>事実上の試補制度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46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215</Words>
  <Application>Microsoft Office PowerPoint</Application>
  <PresentationFormat>画面に合わせる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教師を育てる行政</vt:lpstr>
      <vt:lpstr>日米の優れた教師の研修例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教師に必要なことと養成の課題</vt:lpstr>
      <vt:lpstr>養成</vt:lpstr>
      <vt:lpstr>採用試験（考えてみよう）</vt:lpstr>
      <vt:lpstr>離職率と試補制度</vt:lpstr>
      <vt:lpstr>研修</vt:lpstr>
      <vt:lpstr>評価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教師の分化・養成・研修・採用</dc:title>
  <dc:creator>wakei</dc:creator>
  <cp:lastModifiedBy>ota wakei</cp:lastModifiedBy>
  <cp:revision>63</cp:revision>
  <dcterms:created xsi:type="dcterms:W3CDTF">2012-07-03T12:12:27Z</dcterms:created>
  <dcterms:modified xsi:type="dcterms:W3CDTF">2018-07-03T23:56:41Z</dcterms:modified>
</cp:coreProperties>
</file>