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6" r:id="rId3"/>
    <p:sldId id="281" r:id="rId4"/>
    <p:sldId id="279" r:id="rId5"/>
    <p:sldId id="280" r:id="rId6"/>
    <p:sldId id="290" r:id="rId7"/>
    <p:sldId id="291" r:id="rId8"/>
    <p:sldId id="292" r:id="rId9"/>
    <p:sldId id="293" r:id="rId10"/>
    <p:sldId id="288" r:id="rId11"/>
    <p:sldId id="277" r:id="rId12"/>
    <p:sldId id="284" r:id="rId13"/>
    <p:sldId id="285" r:id="rId14"/>
    <p:sldId id="289" r:id="rId1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9" d="100"/>
          <a:sy n="89" d="100"/>
        </p:scale>
        <p:origin x="84" y="2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A05DE2CD-A224-4FBE-AB91-92331F7F1228}" type="datetimeFigureOut">
              <a:rPr kumimoji="1" lang="ja-JP" altLang="en-US" smtClean="0"/>
              <a:pPr/>
              <a:t>2017/6/21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5A0846E-7C98-4905-819F-62C32066F79B}"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05DE2CD-A224-4FBE-AB91-92331F7F1228}" type="datetimeFigureOut">
              <a:rPr kumimoji="1" lang="ja-JP" altLang="en-US" smtClean="0"/>
              <a:pPr/>
              <a:t>2017/6/21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5A0846E-7C98-4905-819F-62C32066F79B}"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05DE2CD-A224-4FBE-AB91-92331F7F1228}" type="datetimeFigureOut">
              <a:rPr kumimoji="1" lang="ja-JP" altLang="en-US" smtClean="0"/>
              <a:pPr/>
              <a:t>2017/6/21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5A0846E-7C98-4905-819F-62C32066F79B}"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05DE2CD-A224-4FBE-AB91-92331F7F1228}" type="datetimeFigureOut">
              <a:rPr kumimoji="1" lang="ja-JP" altLang="en-US" smtClean="0"/>
              <a:pPr/>
              <a:t>2017/6/21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5A0846E-7C98-4905-819F-62C32066F79B}"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A05DE2CD-A224-4FBE-AB91-92331F7F1228}" type="datetimeFigureOut">
              <a:rPr kumimoji="1" lang="ja-JP" altLang="en-US" smtClean="0"/>
              <a:pPr/>
              <a:t>2017/6/21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5A0846E-7C98-4905-819F-62C32066F79B}"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A05DE2CD-A224-4FBE-AB91-92331F7F1228}" type="datetimeFigureOut">
              <a:rPr kumimoji="1" lang="ja-JP" altLang="en-US" smtClean="0"/>
              <a:pPr/>
              <a:t>2017/6/21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5A0846E-7C98-4905-819F-62C32066F79B}"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A05DE2CD-A224-4FBE-AB91-92331F7F1228}" type="datetimeFigureOut">
              <a:rPr kumimoji="1" lang="ja-JP" altLang="en-US" smtClean="0"/>
              <a:pPr/>
              <a:t>2017/6/21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95A0846E-7C98-4905-819F-62C32066F79B}"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A05DE2CD-A224-4FBE-AB91-92331F7F1228}" type="datetimeFigureOut">
              <a:rPr kumimoji="1" lang="ja-JP" altLang="en-US" smtClean="0"/>
              <a:pPr/>
              <a:t>2017/6/21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95A0846E-7C98-4905-819F-62C32066F79B}"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A05DE2CD-A224-4FBE-AB91-92331F7F1228}" type="datetimeFigureOut">
              <a:rPr kumimoji="1" lang="ja-JP" altLang="en-US" smtClean="0"/>
              <a:pPr/>
              <a:t>2017/6/21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95A0846E-7C98-4905-819F-62C32066F79B}"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A05DE2CD-A224-4FBE-AB91-92331F7F1228}" type="datetimeFigureOut">
              <a:rPr kumimoji="1" lang="ja-JP" altLang="en-US" smtClean="0"/>
              <a:pPr/>
              <a:t>2017/6/21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5A0846E-7C98-4905-819F-62C32066F79B}"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A05DE2CD-A224-4FBE-AB91-92331F7F1228}" type="datetimeFigureOut">
              <a:rPr kumimoji="1" lang="ja-JP" altLang="en-US" smtClean="0"/>
              <a:pPr/>
              <a:t>2017/6/21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5A0846E-7C98-4905-819F-62C32066F79B}"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5DE2CD-A224-4FBE-AB91-92331F7F1228}" type="datetimeFigureOut">
              <a:rPr kumimoji="1" lang="ja-JP" altLang="en-US" smtClean="0"/>
              <a:pPr/>
              <a:t>2017/6/21</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A0846E-7C98-4905-819F-62C32066F79B}"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教育財政</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教育にかかる費用は</a:t>
            </a:r>
          </a:p>
          <a:p>
            <a:r>
              <a:rPr lang="ja-JP" altLang="en-US" dirty="0"/>
              <a:t>誰</a:t>
            </a:r>
            <a:r>
              <a:rPr lang="ja-JP" altLang="en-US" dirty="0" smtClean="0"/>
              <a:t>が</a:t>
            </a:r>
            <a:r>
              <a:rPr lang="ja-JP" altLang="en-US" dirty="0"/>
              <a:t>・どのよう</a:t>
            </a:r>
            <a:r>
              <a:rPr lang="ja-JP" altLang="en-US" dirty="0" smtClean="0"/>
              <a:t>に</a:t>
            </a:r>
          </a:p>
          <a:p>
            <a:r>
              <a:rPr kumimoji="1" lang="ja-JP" altLang="en-US" dirty="0"/>
              <a:t>負担</a:t>
            </a:r>
            <a:r>
              <a:rPr kumimoji="1" lang="ja-JP" altLang="en-US" dirty="0" smtClean="0"/>
              <a:t>する</a:t>
            </a:r>
            <a:r>
              <a:rPr kumimoji="1" lang="ja-JP" altLang="en-US" dirty="0"/>
              <a:t>の</a:t>
            </a:r>
            <a:r>
              <a:rPr kumimoji="1" lang="ja-JP" altLang="en-US" dirty="0" smtClean="0"/>
              <a:t>が適切</a:t>
            </a:r>
            <a:r>
              <a:rPr kumimoji="1" lang="ja-JP" altLang="en-US" dirty="0"/>
              <a:t>か</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ja-JP" altLang="en-US" dirty="0" smtClean="0"/>
              <a:t>憲法と教育法令の費用規定</a:t>
            </a:r>
          </a:p>
        </p:txBody>
      </p:sp>
      <p:sp>
        <p:nvSpPr>
          <p:cNvPr id="7171" name="Rectangle 3"/>
          <p:cNvSpPr>
            <a:spLocks noGrp="1" noChangeArrowheads="1"/>
          </p:cNvSpPr>
          <p:nvPr>
            <p:ph type="body" idx="1"/>
          </p:nvPr>
        </p:nvSpPr>
        <p:spPr/>
        <p:txBody>
          <a:bodyPr>
            <a:normAutofit fontScale="85000" lnSpcReduction="20000"/>
          </a:bodyPr>
          <a:lstStyle/>
          <a:p>
            <a:pPr eaLnBrk="1" hangingPunct="1"/>
            <a:r>
              <a:rPr lang="ja-JP" altLang="en-US" dirty="0" smtClean="0"/>
              <a:t>憲法２６条　義務教育はこれを無償とする。</a:t>
            </a:r>
          </a:p>
          <a:p>
            <a:pPr eaLnBrk="1" hangingPunct="1"/>
            <a:r>
              <a:rPr lang="ja-JP" altLang="en-US" dirty="0" smtClean="0"/>
              <a:t>教育基本法５条　国又は地方公共団体の設置する学校における義務教育については、授業料を徴収しない。</a:t>
            </a:r>
          </a:p>
          <a:p>
            <a:r>
              <a:rPr lang="ja-JP" altLang="en-US" dirty="0" smtClean="0"/>
              <a:t>学校教育法第五条 </a:t>
            </a:r>
            <a:r>
              <a:rPr lang="ja-JP" altLang="en-US" dirty="0"/>
              <a:t>　学校の設置者は、その設置する学校を管理し、法令に特別の定のある場合を除いては、その学校の経費を負担する</a:t>
            </a:r>
            <a:r>
              <a:rPr lang="ja-JP" altLang="en-US" dirty="0" smtClean="0"/>
              <a:t>。</a:t>
            </a:r>
            <a:endParaRPr lang="ja-JP" altLang="en-US" dirty="0"/>
          </a:p>
          <a:p>
            <a:r>
              <a:rPr lang="ja-JP" altLang="en-US" dirty="0" smtClean="0"/>
              <a:t>同第六条 </a:t>
            </a:r>
            <a:r>
              <a:rPr lang="ja-JP" altLang="en-US" dirty="0"/>
              <a:t>　学校においては、授業料を徴収することができる。ただし、国立又は公立の小学校及び中学校、中等教育学校の前期課程又は特別支援学校の小学部及び中学部における義務教育については、これを徴収することができない。 </a:t>
            </a:r>
            <a:endParaRPr lang="ja-JP" altLang="en-US" dirty="0" smtClean="0"/>
          </a:p>
        </p:txBody>
      </p:sp>
    </p:spTree>
    <p:extLst>
      <p:ext uri="{BB962C8B-B14F-4D97-AF65-F5344CB8AC3E}">
        <p14:creationId xmlns:p14="http://schemas.microsoft.com/office/powerpoint/2010/main" val="11185303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授業料</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授業料とは何か－ふたつの政府見解</a:t>
            </a:r>
          </a:p>
          <a:p>
            <a:pPr lvl="1"/>
            <a:r>
              <a:rPr lang="ja-JP" altLang="en-US" dirty="0" smtClean="0"/>
              <a:t>営造物使用料</a:t>
            </a:r>
          </a:p>
          <a:p>
            <a:pPr lvl="1"/>
            <a:r>
              <a:rPr kumimoji="1" lang="ja-JP" altLang="en-US" dirty="0"/>
              <a:t>反対</a:t>
            </a:r>
            <a:r>
              <a:rPr kumimoji="1" lang="ja-JP" altLang="en-US" dirty="0" smtClean="0"/>
              <a:t>給付のすべて</a:t>
            </a:r>
          </a:p>
          <a:p>
            <a:r>
              <a:rPr lang="ja-JP" altLang="en-US" dirty="0" smtClean="0"/>
              <a:t>私費負担　憲法と教育基本法・学校教育法</a:t>
            </a:r>
          </a:p>
          <a:p>
            <a:r>
              <a:rPr kumimoji="1" lang="ja-JP" altLang="en-US" dirty="0" smtClean="0"/>
              <a:t>教科書代憲法違反</a:t>
            </a:r>
            <a:r>
              <a:rPr kumimoji="1" lang="ja-JP" altLang="en-US" dirty="0"/>
              <a:t>と</a:t>
            </a:r>
            <a:r>
              <a:rPr kumimoji="1" lang="ja-JP" altLang="en-US" dirty="0" smtClean="0"/>
              <a:t>いう訴訟　７１ページ</a:t>
            </a:r>
          </a:p>
          <a:p>
            <a:r>
              <a:rPr lang="ja-JP" altLang="en-US" dirty="0"/>
              <a:t>私費</a:t>
            </a:r>
            <a:r>
              <a:rPr lang="ja-JP" altLang="en-US" dirty="0" smtClean="0"/>
              <a:t>負担は</a:t>
            </a:r>
            <a:r>
              <a:rPr lang="ja-JP" altLang="en-US" dirty="0"/>
              <a:t>受益者</a:t>
            </a:r>
            <a:r>
              <a:rPr lang="ja-JP" altLang="en-US" dirty="0" smtClean="0"/>
              <a:t>負担</a:t>
            </a:r>
            <a:r>
              <a:rPr lang="ja-JP" altLang="en-US" dirty="0"/>
              <a:t>と</a:t>
            </a:r>
            <a:r>
              <a:rPr lang="ja-JP" altLang="en-US" dirty="0" smtClean="0"/>
              <a:t>いう政府見解（しかし、受益者負担の場合には、選択権が原則）</a:t>
            </a:r>
          </a:p>
          <a:p>
            <a:r>
              <a:rPr kumimoji="1" lang="ja-JP" altLang="en-US" dirty="0"/>
              <a:t>私費</a:t>
            </a:r>
            <a:r>
              <a:rPr kumimoji="1" lang="ja-JP" altLang="en-US" dirty="0" smtClean="0"/>
              <a:t>負担が多い</a:t>
            </a:r>
            <a:r>
              <a:rPr kumimoji="1" lang="ja-JP" altLang="en-US" dirty="0"/>
              <a:t>こと</a:t>
            </a:r>
            <a:r>
              <a:rPr kumimoji="1" lang="ja-JP" altLang="en-US" dirty="0" smtClean="0"/>
              <a:t>の</a:t>
            </a:r>
            <a:r>
              <a:rPr kumimoji="1" lang="ja-JP" altLang="en-US" dirty="0"/>
              <a:t>意味</a:t>
            </a:r>
            <a:endParaRPr kumimoji="1" lang="ja-JP" altLang="en-US" dirty="0" smtClean="0"/>
          </a:p>
          <a:p>
            <a:endParaRPr kumimoji="1" lang="ja-JP" altLang="en-US" dirty="0"/>
          </a:p>
        </p:txBody>
      </p:sp>
    </p:spTree>
    <p:extLst>
      <p:ext uri="{BB962C8B-B14F-4D97-AF65-F5344CB8AC3E}">
        <p14:creationId xmlns:p14="http://schemas.microsoft.com/office/powerpoint/2010/main" val="33718181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費用の形態（公費）</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pPr eaLnBrk="1" hangingPunct="1"/>
            <a:r>
              <a:rPr lang="ja-JP" altLang="en-US" dirty="0" smtClean="0"/>
              <a:t>公費＝税金（所得再分配）</a:t>
            </a:r>
          </a:p>
          <a:p>
            <a:pPr lvl="1" eaLnBrk="1" hangingPunct="1"/>
            <a:r>
              <a:rPr lang="ja-JP" altLang="en-US" dirty="0" smtClean="0"/>
              <a:t>新自由主義　否定からバウチャーまで（受益者負担）</a:t>
            </a:r>
          </a:p>
          <a:p>
            <a:pPr lvl="1" eaLnBrk="1" hangingPunct="1"/>
            <a:r>
              <a:rPr lang="ja-JP" altLang="en-US" dirty="0" smtClean="0"/>
              <a:t>福祉国家　教育は公共の仕事（無償）　</a:t>
            </a:r>
          </a:p>
          <a:p>
            <a:pPr eaLnBrk="1" hangingPunct="1"/>
            <a:r>
              <a:rPr lang="ja-JP" altLang="en-US" dirty="0" smtClean="0"/>
              <a:t>設置者負担主義と国家補助</a:t>
            </a:r>
          </a:p>
          <a:p>
            <a:pPr lvl="1" eaLnBrk="1" hangingPunct="1"/>
            <a:r>
              <a:rPr lang="ja-JP" altLang="en-US" dirty="0" smtClean="0"/>
              <a:t>国家主義と地方主義（教育は国か地方か）</a:t>
            </a:r>
          </a:p>
          <a:p>
            <a:pPr lvl="1" eaLnBrk="1" hangingPunct="1"/>
            <a:r>
              <a:rPr lang="ja-JP" altLang="en-US" dirty="0" smtClean="0"/>
              <a:t>義務教育費国庫負担法（公立学校教員給与は、県が負担し、その</a:t>
            </a:r>
            <a:r>
              <a:rPr lang="en-US" altLang="ja-JP" dirty="0" smtClean="0"/>
              <a:t>3</a:t>
            </a:r>
            <a:r>
              <a:rPr lang="ja-JP" altLang="en-US" dirty="0" smtClean="0"/>
              <a:t>分の</a:t>
            </a:r>
            <a:r>
              <a:rPr lang="en-US" altLang="ja-JP" dirty="0" smtClean="0"/>
              <a:t>1</a:t>
            </a:r>
            <a:r>
              <a:rPr lang="ja-JP" altLang="en-US" dirty="0" smtClean="0"/>
              <a:t>を国庫補助）</a:t>
            </a:r>
          </a:p>
          <a:p>
            <a:r>
              <a:rPr lang="ja-JP" altLang="en-US" dirty="0" smtClean="0"/>
              <a:t>公立学校と私立学校の負担差は妥当</a:t>
            </a:r>
            <a:r>
              <a:rPr lang="ja-JP" altLang="en-US" dirty="0"/>
              <a:t>なのか</a:t>
            </a:r>
            <a:endParaRPr lang="ja-JP" altLang="en-US" dirty="0" smtClean="0"/>
          </a:p>
          <a:p>
            <a:pPr eaLnBrk="1" hangingPunct="1"/>
            <a:endParaRPr lang="ja-JP" altLang="en-US" dirty="0" smtClean="0"/>
          </a:p>
          <a:p>
            <a:pPr eaLnBrk="1" hangingPunct="1">
              <a:buFontTx/>
              <a:buNone/>
            </a:pPr>
            <a:r>
              <a:rPr lang="ja-JP" altLang="en-US" dirty="0" smtClean="0"/>
              <a:t>　　　</a:t>
            </a:r>
          </a:p>
        </p:txBody>
      </p:sp>
    </p:spTree>
    <p:extLst>
      <p:ext uri="{BB962C8B-B14F-4D97-AF65-F5344CB8AC3E}">
        <p14:creationId xmlns:p14="http://schemas.microsoft.com/office/powerpoint/2010/main" val="7102710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費用の形態（共同・私費）</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社会化された費用（国家権力ではなく、民間の力の集約　国家負担にすべきか　ｃｆ　慰安婦基金）　</a:t>
            </a:r>
          </a:p>
          <a:p>
            <a:pPr lvl="1"/>
            <a:r>
              <a:rPr lang="ja-JP" altLang="en-US" dirty="0" smtClean="0"/>
              <a:t>民間奨学金（特待生はよい制度か？他の学生が負担する）</a:t>
            </a:r>
          </a:p>
          <a:p>
            <a:pPr lvl="1"/>
            <a:r>
              <a:rPr lang="ja-JP" altLang="en-US" dirty="0" smtClean="0"/>
              <a:t>寄付金（あしなが奨学金）</a:t>
            </a:r>
          </a:p>
          <a:p>
            <a:pPr eaLnBrk="1" hangingPunct="1"/>
            <a:r>
              <a:rPr lang="ja-JP" altLang="en-US" dirty="0" smtClean="0"/>
              <a:t>私費　受益者負担はどこまでが・誰が</a:t>
            </a:r>
          </a:p>
          <a:p>
            <a:pPr eaLnBrk="1" hangingPunct="1"/>
            <a:r>
              <a:rPr lang="ja-JP" altLang="en-US" dirty="0" smtClean="0"/>
              <a:t>オランダの原則（公私の平等）</a:t>
            </a:r>
          </a:p>
          <a:p>
            <a:endParaRPr kumimoji="1" lang="ja-JP" altLang="en-US" dirty="0"/>
          </a:p>
        </p:txBody>
      </p:sp>
    </p:spTree>
    <p:extLst>
      <p:ext uri="{BB962C8B-B14F-4D97-AF65-F5344CB8AC3E}">
        <p14:creationId xmlns:p14="http://schemas.microsoft.com/office/powerpoint/2010/main" val="7676446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ja-JP" altLang="en-US" smtClean="0"/>
              <a:t>私費負担の問題</a:t>
            </a:r>
          </a:p>
        </p:txBody>
      </p:sp>
      <p:sp>
        <p:nvSpPr>
          <p:cNvPr id="8195" name="Rectangle 3"/>
          <p:cNvSpPr>
            <a:spLocks noGrp="1" noChangeArrowheads="1"/>
          </p:cNvSpPr>
          <p:nvPr>
            <p:ph type="body" idx="1"/>
          </p:nvPr>
        </p:nvSpPr>
        <p:spPr/>
        <p:txBody>
          <a:bodyPr/>
          <a:lstStyle/>
          <a:p>
            <a:pPr eaLnBrk="1" hangingPunct="1"/>
            <a:r>
              <a:rPr lang="ja-JP" altLang="en-US" smtClean="0"/>
              <a:t>日本の私学の特殊性　特別な学校ではない</a:t>
            </a:r>
          </a:p>
          <a:p>
            <a:pPr eaLnBrk="1" hangingPunct="1"/>
            <a:r>
              <a:rPr lang="ja-JP" altLang="en-US" smtClean="0"/>
              <a:t>しかし、公立学校より大きな負担がある</a:t>
            </a:r>
          </a:p>
          <a:p>
            <a:pPr eaLnBrk="1" hangingPunct="1"/>
            <a:r>
              <a:rPr lang="ja-JP" altLang="en-US" smtClean="0"/>
              <a:t>「義務教育は無償」という規程の問題</a:t>
            </a:r>
          </a:p>
          <a:p>
            <a:pPr eaLnBrk="1" hangingPunct="1"/>
            <a:r>
              <a:rPr lang="ja-JP" altLang="en-US" smtClean="0"/>
              <a:t>塾・ダブルスクールの問題</a:t>
            </a:r>
          </a:p>
        </p:txBody>
      </p:sp>
    </p:spTree>
    <p:extLst>
      <p:ext uri="{BB962C8B-B14F-4D97-AF65-F5344CB8AC3E}">
        <p14:creationId xmlns:p14="http://schemas.microsoft.com/office/powerpoint/2010/main" val="3562785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ja-JP" altLang="en-US" dirty="0" smtClean="0"/>
              <a:t>給食費を考える</a:t>
            </a:r>
          </a:p>
        </p:txBody>
      </p:sp>
      <p:sp>
        <p:nvSpPr>
          <p:cNvPr id="6147" name="Rectangle 3"/>
          <p:cNvSpPr>
            <a:spLocks noGrp="1" noChangeArrowheads="1"/>
          </p:cNvSpPr>
          <p:nvPr>
            <p:ph type="body" idx="1"/>
          </p:nvPr>
        </p:nvSpPr>
        <p:spPr/>
        <p:txBody>
          <a:bodyPr/>
          <a:lstStyle/>
          <a:p>
            <a:pPr eaLnBrk="1" hangingPunct="1"/>
            <a:r>
              <a:rPr lang="ja-JP" altLang="en-US" dirty="0" smtClean="0"/>
              <a:t>給食は「教育」か「私生活」</a:t>
            </a:r>
            <a:r>
              <a:rPr lang="ja-JP" altLang="en-US" dirty="0" err="1" smtClean="0"/>
              <a:t>か</a:t>
            </a:r>
            <a:endParaRPr lang="ja-JP" altLang="en-US" dirty="0" smtClean="0"/>
          </a:p>
          <a:p>
            <a:pPr eaLnBrk="1" hangingPunct="1">
              <a:buFontTx/>
              <a:buNone/>
            </a:pPr>
            <a:r>
              <a:rPr lang="ja-JP" altLang="en-US" dirty="0" smtClean="0"/>
              <a:t>　「教育」なら何を教えるのか　集団生活・食育</a:t>
            </a:r>
          </a:p>
          <a:p>
            <a:pPr eaLnBrk="1" hangingPunct="1"/>
            <a:r>
              <a:rPr lang="ja-JP" altLang="en-US" dirty="0" smtClean="0"/>
              <a:t>給食は「義務」か「選択」か。</a:t>
            </a:r>
          </a:p>
          <a:p>
            <a:pPr eaLnBrk="1" hangingPunct="1"/>
            <a:r>
              <a:rPr lang="ja-JP" altLang="en-US" dirty="0" smtClean="0"/>
              <a:t>給食費は、当事者負担（受益者負担）か公費か</a:t>
            </a:r>
          </a:p>
          <a:p>
            <a:pPr eaLnBrk="1" hangingPunct="1"/>
            <a:r>
              <a:rPr lang="ja-JP" altLang="en-US" dirty="0" smtClean="0"/>
              <a:t>給食費未払いをどう考えるか（現状では、義務で私費負担　受益者負担は、受益しない自由を含むのが通常だが）</a:t>
            </a:r>
          </a:p>
          <a:p>
            <a:pPr eaLnBrk="1" hangingPunct="1"/>
            <a:endParaRPr lang="en-US" altLang="ja-JP" dirty="0" smtClean="0"/>
          </a:p>
        </p:txBody>
      </p:sp>
    </p:spTree>
    <p:extLst>
      <p:ext uri="{BB962C8B-B14F-4D97-AF65-F5344CB8AC3E}">
        <p14:creationId xmlns:p14="http://schemas.microsoft.com/office/powerpoint/2010/main" val="1485213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ja-JP" altLang="en-US" smtClean="0"/>
              <a:t>費用とは何か</a:t>
            </a:r>
          </a:p>
        </p:txBody>
      </p:sp>
      <p:sp>
        <p:nvSpPr>
          <p:cNvPr id="5123" name="Rectangle 3"/>
          <p:cNvSpPr>
            <a:spLocks noGrp="1" noChangeArrowheads="1"/>
          </p:cNvSpPr>
          <p:nvPr>
            <p:ph type="body" idx="1"/>
          </p:nvPr>
        </p:nvSpPr>
        <p:spPr/>
        <p:txBody>
          <a:bodyPr>
            <a:normAutofit fontScale="85000" lnSpcReduction="20000"/>
          </a:bodyPr>
          <a:lstStyle/>
          <a:p>
            <a:pPr eaLnBrk="1" hangingPunct="1"/>
            <a:r>
              <a:rPr lang="ja-JP" altLang="en-US" dirty="0" smtClean="0"/>
              <a:t>「お金（貨幣）」とは何か</a:t>
            </a:r>
          </a:p>
          <a:p>
            <a:pPr eaLnBrk="1" hangingPunct="1">
              <a:buFontTx/>
              <a:buNone/>
            </a:pPr>
            <a:r>
              <a:rPr lang="ja-JP" altLang="en-US" dirty="0" smtClean="0"/>
              <a:t>　　　マルクスの物神化論（人と人の関係が人と貨幣の関係として現れる）</a:t>
            </a:r>
          </a:p>
          <a:p>
            <a:pPr eaLnBrk="1" hangingPunct="1">
              <a:buFontTx/>
              <a:buNone/>
            </a:pPr>
            <a:r>
              <a:rPr lang="ja-JP" altLang="en-US" dirty="0" smtClean="0"/>
              <a:t>　ｃｆ　近所の子どもに勉強を教えるとき、謝礼を受け取るか、考えてみよう。</a:t>
            </a:r>
          </a:p>
          <a:p>
            <a:pPr eaLnBrk="1" hangingPunct="1">
              <a:buFontTx/>
              <a:buNone/>
            </a:pPr>
            <a:r>
              <a:rPr lang="ja-JP" altLang="en-US" dirty="0"/>
              <a:t>　</a:t>
            </a:r>
            <a:r>
              <a:rPr lang="ja-JP" altLang="en-US" dirty="0" smtClean="0"/>
              <a:t>　　　　　　⇩</a:t>
            </a:r>
          </a:p>
          <a:p>
            <a:pPr eaLnBrk="1" hangingPunct="1">
              <a:buFontTx/>
              <a:buNone/>
            </a:pPr>
            <a:r>
              <a:rPr lang="ja-JP" altLang="en-US" dirty="0" smtClean="0"/>
              <a:t>考え</a:t>
            </a:r>
            <a:r>
              <a:rPr lang="ja-JP" altLang="en-US" dirty="0"/>
              <a:t>たいこと　　</a:t>
            </a:r>
            <a:r>
              <a:rPr lang="ja-JP" altLang="en-US" dirty="0" smtClean="0"/>
              <a:t>もっと公費を？</a:t>
            </a:r>
          </a:p>
          <a:p>
            <a:pPr eaLnBrk="1" hangingPunct="1">
              <a:buFontTx/>
              <a:buNone/>
            </a:pPr>
            <a:r>
              <a:rPr lang="ja-JP" altLang="en-US" dirty="0"/>
              <a:t>　</a:t>
            </a:r>
            <a:r>
              <a:rPr lang="ja-JP" altLang="en-US" dirty="0" smtClean="0"/>
              <a:t>　　　　　　　　　可処分所得の増大を？</a:t>
            </a:r>
          </a:p>
          <a:p>
            <a:pPr eaLnBrk="1" hangingPunct="1"/>
            <a:endParaRPr lang="ja-JP" altLang="en-US" dirty="0" smtClean="0"/>
          </a:p>
          <a:p>
            <a:pPr eaLnBrk="1" hangingPunct="1">
              <a:buFontTx/>
              <a:buNone/>
            </a:pPr>
            <a:r>
              <a:rPr lang="ja-JP" altLang="en-US" dirty="0" smtClean="0"/>
              <a:t>　　　</a:t>
            </a:r>
          </a:p>
          <a:p>
            <a:pPr eaLnBrk="1" hangingPunct="1">
              <a:buFontTx/>
              <a:buNone/>
            </a:pPr>
            <a:r>
              <a:rPr lang="ja-JP" altLang="en-US" dirty="0" smtClean="0"/>
              <a:t>　　　</a:t>
            </a:r>
          </a:p>
        </p:txBody>
      </p:sp>
    </p:spTree>
    <p:extLst>
      <p:ext uri="{BB962C8B-B14F-4D97-AF65-F5344CB8AC3E}">
        <p14:creationId xmlns:p14="http://schemas.microsoft.com/office/powerpoint/2010/main" val="39441573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何故教育に費用が発生するのか</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lang="ja-JP" altLang="en-US" dirty="0" smtClean="0"/>
              <a:t>最初の教育＝労働の中での実地指導</a:t>
            </a:r>
            <a:endParaRPr lang="en-US" altLang="ja-JP" dirty="0" smtClean="0"/>
          </a:p>
          <a:p>
            <a:pPr lvl="1"/>
            <a:r>
              <a:rPr kumimoji="1" lang="ja-JP" altLang="en-US" dirty="0" smtClean="0"/>
              <a:t>指導者は労働による成果：費用徴集は不要</a:t>
            </a:r>
          </a:p>
          <a:p>
            <a:pPr lvl="1"/>
            <a:r>
              <a:rPr kumimoji="1" lang="ja-JP" altLang="en-US" dirty="0" smtClean="0"/>
              <a:t>学習者も若干の労働的成果がある</a:t>
            </a:r>
          </a:p>
          <a:p>
            <a:r>
              <a:rPr lang="ja-JP" altLang="en-US" dirty="0" smtClean="0"/>
              <a:t>学校が発生＝専門職としての教師の成立</a:t>
            </a:r>
          </a:p>
          <a:p>
            <a:pPr lvl="1"/>
            <a:r>
              <a:rPr kumimoji="1" lang="ja-JP" altLang="en-US" dirty="0" smtClean="0"/>
              <a:t>教師の</a:t>
            </a:r>
            <a:r>
              <a:rPr kumimoji="1" lang="ja-JP" altLang="en-US" dirty="0"/>
              <a:t>生計費</a:t>
            </a:r>
            <a:r>
              <a:rPr kumimoji="1" lang="ja-JP" altLang="en-US" dirty="0" smtClean="0"/>
              <a:t>・建物・教材等の費用が発生</a:t>
            </a:r>
          </a:p>
          <a:p>
            <a:pPr lvl="1"/>
            <a:r>
              <a:rPr lang="ja-JP" altLang="en-US" dirty="0"/>
              <a:t>教師</a:t>
            </a:r>
            <a:r>
              <a:rPr lang="ja-JP" altLang="en-US" dirty="0" smtClean="0"/>
              <a:t>・学生は支配階級に属するため、費用は被支配階級の労働の成果を収奪</a:t>
            </a:r>
          </a:p>
          <a:p>
            <a:r>
              <a:rPr kumimoji="1" lang="ja-JP" altLang="en-US" dirty="0" smtClean="0"/>
              <a:t>経済の発展</a:t>
            </a:r>
            <a:r>
              <a:rPr kumimoji="1" lang="ja-JP" altLang="en-US" dirty="0"/>
              <a:t>に</a:t>
            </a:r>
            <a:r>
              <a:rPr kumimoji="1" lang="ja-JP" altLang="en-US" dirty="0" smtClean="0"/>
              <a:t>よる庶民</a:t>
            </a:r>
            <a:r>
              <a:rPr kumimoji="1" lang="ja-JP" altLang="en-US" dirty="0"/>
              <a:t>へ</a:t>
            </a:r>
            <a:r>
              <a:rPr kumimoji="1" lang="ja-JP" altLang="en-US" dirty="0" smtClean="0"/>
              <a:t>の学校の拡大</a:t>
            </a:r>
          </a:p>
          <a:p>
            <a:pPr lvl="1"/>
            <a:r>
              <a:rPr lang="ja-JP" altLang="en-US" dirty="0" smtClean="0"/>
              <a:t>学習者の授業料が</a:t>
            </a:r>
            <a:r>
              <a:rPr lang="ja-JP" altLang="en-US" dirty="0"/>
              <a:t>発生</a:t>
            </a:r>
            <a:endParaRPr kumimoji="1" lang="ja-JP" altLang="en-US" dirty="0"/>
          </a:p>
        </p:txBody>
      </p:sp>
    </p:spTree>
    <p:extLst>
      <p:ext uri="{BB962C8B-B14F-4D97-AF65-F5344CB8AC3E}">
        <p14:creationId xmlns:p14="http://schemas.microsoft.com/office/powerpoint/2010/main" val="3390473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義務教育制度成立と</a:t>
            </a:r>
            <a:br>
              <a:rPr kumimoji="1" lang="ja-JP" altLang="en-US" dirty="0" smtClean="0"/>
            </a:br>
            <a:r>
              <a:rPr kumimoji="1" lang="ja-JP" altLang="en-US" dirty="0" smtClean="0"/>
              <a:t>費用関係の根本的変化</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身分制教育制度の費用負担</a:t>
            </a:r>
          </a:p>
          <a:p>
            <a:pPr lvl="1"/>
            <a:r>
              <a:rPr lang="ja-JP" altLang="en-US" dirty="0"/>
              <a:t>支配階級　</a:t>
            </a:r>
            <a:r>
              <a:rPr lang="ja-JP" altLang="en-US" dirty="0" smtClean="0"/>
              <a:t>租税（労働する人からの収奪）より</a:t>
            </a:r>
          </a:p>
          <a:p>
            <a:pPr lvl="1"/>
            <a:r>
              <a:rPr kumimoji="1" lang="ja-JP" altLang="en-US" dirty="0" smtClean="0"/>
              <a:t>庶民　　　　自己負担</a:t>
            </a:r>
          </a:p>
          <a:p>
            <a:r>
              <a:rPr lang="ja-JP" altLang="en-US" dirty="0" smtClean="0"/>
              <a:t>義務教育制度</a:t>
            </a:r>
          </a:p>
          <a:p>
            <a:pPr lvl="1"/>
            <a:r>
              <a:rPr kumimoji="1" lang="ja-JP" altLang="en-US" dirty="0" smtClean="0"/>
              <a:t>租税と自己負担の組み合わせ</a:t>
            </a:r>
            <a:endParaRPr kumimoji="1" lang="en-US" altLang="ja-JP" dirty="0" smtClean="0"/>
          </a:p>
          <a:p>
            <a:pPr lvl="1"/>
            <a:r>
              <a:rPr kumimoji="1" lang="ja-JP" altLang="en-US" dirty="0" smtClean="0"/>
              <a:t>大衆教育　公費による強制教育に転換</a:t>
            </a:r>
          </a:p>
          <a:p>
            <a:pPr lvl="1"/>
            <a:r>
              <a:rPr lang="ja-JP" altLang="en-US" dirty="0" smtClean="0"/>
              <a:t>中等</a:t>
            </a:r>
            <a:r>
              <a:rPr lang="ja-JP" altLang="en-US" dirty="0"/>
              <a:t>教育　</a:t>
            </a:r>
            <a:r>
              <a:rPr lang="ja-JP" altLang="en-US" dirty="0" smtClean="0"/>
              <a:t>公費と私費（私費は選別的意味も）</a:t>
            </a:r>
            <a:endParaRPr kumimoji="1" lang="ja-JP" altLang="en-US" dirty="0" smtClean="0"/>
          </a:p>
          <a:p>
            <a:pPr lvl="1"/>
            <a:r>
              <a:rPr kumimoji="1" lang="ja-JP" altLang="en-US" dirty="0" smtClean="0"/>
              <a:t>エリート教育（膨大な公費と高額な私費）</a:t>
            </a:r>
          </a:p>
          <a:p>
            <a:endParaRPr kumimoji="1" lang="ja-JP" altLang="en-US" dirty="0"/>
          </a:p>
        </p:txBody>
      </p:sp>
    </p:spTree>
    <p:extLst>
      <p:ext uri="{BB962C8B-B14F-4D97-AF65-F5344CB8AC3E}">
        <p14:creationId xmlns:p14="http://schemas.microsoft.com/office/powerpoint/2010/main" val="2324575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何故公費を支出するのか１</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公共財だから　？</a:t>
            </a:r>
            <a:endParaRPr kumimoji="1" lang="ja-JP" altLang="en-US" dirty="0"/>
          </a:p>
        </p:txBody>
      </p:sp>
      <p:graphicFrame>
        <p:nvGraphicFramePr>
          <p:cNvPr id="4" name="表 3"/>
          <p:cNvGraphicFramePr>
            <a:graphicFrameLocks noGrp="1"/>
          </p:cNvGraphicFramePr>
          <p:nvPr>
            <p:extLst/>
          </p:nvPr>
        </p:nvGraphicFramePr>
        <p:xfrm>
          <a:off x="1331640" y="2276872"/>
          <a:ext cx="6096000" cy="2160240"/>
        </p:xfrm>
        <a:graphic>
          <a:graphicData uri="http://schemas.openxmlformats.org/drawingml/2006/table">
            <a:tbl>
              <a:tblPr firstRow="1" bandRow="1">
                <a:tableStyleId>{5C22544A-7EE6-4342-B048-85BDC9FD1C3A}</a:tableStyleId>
              </a:tblPr>
              <a:tblGrid>
                <a:gridCol w="2032000"/>
                <a:gridCol w="2032000"/>
                <a:gridCol w="2032000"/>
              </a:tblGrid>
              <a:tr h="567871">
                <a:tc>
                  <a:txBody>
                    <a:bodyPr/>
                    <a:lstStyle/>
                    <a:p>
                      <a:endParaRPr kumimoji="1" lang="ja-JP" altLang="en-US" dirty="0"/>
                    </a:p>
                  </a:txBody>
                  <a:tcPr/>
                </a:tc>
                <a:tc>
                  <a:txBody>
                    <a:bodyPr/>
                    <a:lstStyle/>
                    <a:p>
                      <a:r>
                        <a:rPr kumimoji="1" lang="ja-JP" altLang="en-US" dirty="0" smtClean="0"/>
                        <a:t>排除性</a:t>
                      </a:r>
                      <a:endParaRPr kumimoji="1" lang="ja-JP" altLang="en-US" dirty="0"/>
                    </a:p>
                  </a:txBody>
                  <a:tcPr/>
                </a:tc>
                <a:tc>
                  <a:txBody>
                    <a:bodyPr/>
                    <a:lstStyle/>
                    <a:p>
                      <a:r>
                        <a:rPr kumimoji="1" lang="ja-JP" altLang="en-US" dirty="0" smtClean="0"/>
                        <a:t>非排除性</a:t>
                      </a:r>
                      <a:endParaRPr kumimoji="1" lang="ja-JP" altLang="en-US" dirty="0"/>
                    </a:p>
                  </a:txBody>
                  <a:tcPr/>
                </a:tc>
              </a:tr>
              <a:tr h="655682">
                <a:tc>
                  <a:txBody>
                    <a:bodyPr/>
                    <a:lstStyle/>
                    <a:p>
                      <a:r>
                        <a:rPr kumimoji="1" lang="ja-JP" altLang="en-US" dirty="0" smtClean="0"/>
                        <a:t>競合性</a:t>
                      </a:r>
                      <a:endParaRPr kumimoji="1" lang="ja-JP" altLang="en-US" dirty="0"/>
                    </a:p>
                  </a:txBody>
                  <a:tcPr/>
                </a:tc>
                <a:tc>
                  <a:txBody>
                    <a:bodyPr/>
                    <a:lstStyle/>
                    <a:p>
                      <a:r>
                        <a:rPr kumimoji="1" lang="ja-JP" altLang="en-US" dirty="0" smtClean="0"/>
                        <a:t>衣食住・使用物（私的財）</a:t>
                      </a:r>
                      <a:endParaRPr kumimoji="1" lang="ja-JP" altLang="en-US" dirty="0"/>
                    </a:p>
                  </a:txBody>
                  <a:tcPr/>
                </a:tc>
                <a:tc>
                  <a:txBody>
                    <a:bodyPr/>
                    <a:lstStyle/>
                    <a:p>
                      <a:r>
                        <a:rPr kumimoji="1" lang="ja-JP" altLang="en-US" dirty="0" smtClean="0"/>
                        <a:t>自然資源（コモンプール財）</a:t>
                      </a:r>
                      <a:endParaRPr kumimoji="1" lang="ja-JP" altLang="en-US" dirty="0"/>
                    </a:p>
                  </a:txBody>
                  <a:tcPr/>
                </a:tc>
              </a:tr>
              <a:tr h="936687">
                <a:tc>
                  <a:txBody>
                    <a:bodyPr/>
                    <a:lstStyle/>
                    <a:p>
                      <a:r>
                        <a:rPr kumimoji="1" lang="ja-JP" altLang="en-US" dirty="0" smtClean="0"/>
                        <a:t>非競合性</a:t>
                      </a:r>
                      <a:endParaRPr kumimoji="1" lang="ja-JP" altLang="en-US" dirty="0"/>
                    </a:p>
                  </a:txBody>
                  <a:tcPr/>
                </a:tc>
                <a:tc>
                  <a:txBody>
                    <a:bodyPr/>
                    <a:lstStyle/>
                    <a:p>
                      <a:r>
                        <a:rPr kumimoji="1" lang="ja-JP" altLang="en-US" dirty="0" smtClean="0"/>
                        <a:t>映画・私立公園・デジタル放送（クラブ財）</a:t>
                      </a:r>
                      <a:endParaRPr kumimoji="1" lang="ja-JP" altLang="en-US" dirty="0"/>
                    </a:p>
                  </a:txBody>
                  <a:tcPr/>
                </a:tc>
                <a:tc>
                  <a:txBody>
                    <a:bodyPr/>
                    <a:lstStyle/>
                    <a:p>
                      <a:r>
                        <a:rPr kumimoji="1" lang="ja-JP" altLang="en-US" dirty="0" smtClean="0"/>
                        <a:t>空気・道路・外交・国防（公共財）</a:t>
                      </a:r>
                      <a:endParaRPr kumimoji="1" lang="ja-JP" altLang="en-US" dirty="0"/>
                    </a:p>
                  </a:txBody>
                  <a:tcPr/>
                </a:tc>
              </a:tr>
            </a:tbl>
          </a:graphicData>
        </a:graphic>
      </p:graphicFrame>
      <p:sp>
        <p:nvSpPr>
          <p:cNvPr id="5" name="テキスト ボックス 4"/>
          <p:cNvSpPr txBox="1"/>
          <p:nvPr/>
        </p:nvSpPr>
        <p:spPr>
          <a:xfrm>
            <a:off x="1115616" y="4797152"/>
            <a:ext cx="6481261" cy="923330"/>
          </a:xfrm>
          <a:prstGeom prst="rect">
            <a:avLst/>
          </a:prstGeom>
          <a:noFill/>
        </p:spPr>
        <p:txBody>
          <a:bodyPr wrap="none" rtlCol="0">
            <a:spAutoFit/>
          </a:bodyPr>
          <a:lstStyle/>
          <a:p>
            <a:r>
              <a:rPr kumimoji="1" lang="ja-JP" altLang="en-US" dirty="0" smtClean="0"/>
              <a:t>競合性　誰かが使用・消費</a:t>
            </a:r>
            <a:r>
              <a:rPr lang="ja-JP" altLang="en-US" dirty="0"/>
              <a:t>する</a:t>
            </a:r>
            <a:r>
              <a:rPr lang="ja-JP" altLang="en-US" dirty="0" smtClean="0"/>
              <a:t>と他人は使用・消費できない。</a:t>
            </a:r>
            <a:endParaRPr lang="en-US" altLang="ja-JP" dirty="0" smtClean="0"/>
          </a:p>
          <a:p>
            <a:r>
              <a:rPr kumimoji="1" lang="ja-JP" altLang="en-US" dirty="0" smtClean="0"/>
              <a:t>排除性　特定の人以外の使用を排除することが不可能であるか、</a:t>
            </a:r>
            <a:endParaRPr kumimoji="1" lang="en-US" altLang="ja-JP" dirty="0" smtClean="0"/>
          </a:p>
          <a:p>
            <a:r>
              <a:rPr kumimoji="1" lang="ja-JP" altLang="en-US" dirty="0" smtClean="0"/>
              <a:t>可能でもそのための費用が高い。</a:t>
            </a:r>
            <a:endParaRPr kumimoji="1" lang="ja-JP" altLang="en-US" dirty="0"/>
          </a:p>
        </p:txBody>
      </p:sp>
    </p:spTree>
    <p:extLst>
      <p:ext uri="{BB962C8B-B14F-4D97-AF65-F5344CB8AC3E}">
        <p14:creationId xmlns:p14="http://schemas.microsoft.com/office/powerpoint/2010/main" val="21641760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なぜ公費を支出するのか２</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dirty="0" smtClean="0"/>
              <a:t>公共性がある。全体あるいは極めて多くの人に利益となる。→教育は公共性を理由として、公費支出されていることが多い。</a:t>
            </a:r>
            <a:endParaRPr kumimoji="1" lang="en-US" altLang="ja-JP" dirty="0" smtClean="0"/>
          </a:p>
          <a:p>
            <a:r>
              <a:rPr lang="ja-JP" altLang="en-US" dirty="0" smtClean="0"/>
              <a:t>論点</a:t>
            </a:r>
            <a:endParaRPr lang="en-US" altLang="ja-JP" dirty="0" smtClean="0"/>
          </a:p>
          <a:p>
            <a:pPr lvl="1"/>
            <a:r>
              <a:rPr lang="ja-JP" altLang="en-US" dirty="0" smtClean="0"/>
              <a:t>利益享受の範囲は多様（</a:t>
            </a:r>
            <a:r>
              <a:rPr lang="en-US" altLang="ja-JP" dirty="0" smtClean="0"/>
              <a:t>ex </a:t>
            </a:r>
            <a:r>
              <a:rPr lang="ja-JP" altLang="en-US" dirty="0" smtClean="0"/>
              <a:t>公立学校通学者と私立学校通学者・空港騒音飛行機に乗る人と乗らない人）</a:t>
            </a:r>
            <a:endParaRPr lang="en-US" altLang="ja-JP" dirty="0" smtClean="0"/>
          </a:p>
          <a:p>
            <a:pPr lvl="1"/>
            <a:r>
              <a:rPr lang="ja-JP" altLang="en-US" dirty="0"/>
              <a:t>対象</a:t>
            </a:r>
            <a:r>
              <a:rPr lang="ja-JP" altLang="en-US" dirty="0" smtClean="0"/>
              <a:t>が同一なのに公費・私費（教科書を問題集・小中と高校の教科書）</a:t>
            </a:r>
            <a:endParaRPr lang="en-US" altLang="ja-JP" dirty="0" smtClean="0"/>
          </a:p>
          <a:p>
            <a:endParaRPr kumimoji="1" lang="ja-JP" altLang="en-US" dirty="0"/>
          </a:p>
        </p:txBody>
      </p:sp>
    </p:spTree>
    <p:extLst>
      <p:ext uri="{BB962C8B-B14F-4D97-AF65-F5344CB8AC3E}">
        <p14:creationId xmlns:p14="http://schemas.microsoft.com/office/powerpoint/2010/main" val="12715483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なぜ公費を支出するのか３</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国家が義務として課す＞国民の権利</a:t>
            </a:r>
            <a:endParaRPr kumimoji="1" lang="en-US" altLang="ja-JP" dirty="0" smtClean="0"/>
          </a:p>
          <a:p>
            <a:pPr lvl="1"/>
            <a:r>
              <a:rPr lang="ja-JP" altLang="en-US" dirty="0" smtClean="0"/>
              <a:t>義務　公立義務教育の授業料無償（国家が）</a:t>
            </a:r>
            <a:endParaRPr lang="en-US" altLang="ja-JP" dirty="0" smtClean="0"/>
          </a:p>
          <a:p>
            <a:pPr lvl="1"/>
            <a:r>
              <a:rPr kumimoji="1" lang="ja-JP" altLang="en-US" dirty="0" smtClean="0"/>
              <a:t>権利　選挙権の行使・社会福祉</a:t>
            </a:r>
            <a:endParaRPr kumimoji="1" lang="en-US" altLang="ja-JP" dirty="0" smtClean="0"/>
          </a:p>
          <a:p>
            <a:r>
              <a:rPr lang="ja-JP" altLang="en-US" dirty="0" smtClean="0"/>
              <a:t>論点</a:t>
            </a:r>
            <a:endParaRPr lang="en-US" altLang="ja-JP" dirty="0" smtClean="0"/>
          </a:p>
          <a:p>
            <a:pPr lvl="1"/>
            <a:r>
              <a:rPr kumimoji="1" lang="ja-JP" altLang="en-US" dirty="0" smtClean="0"/>
              <a:t>義務教育でも私立はなぜ授業料をとってもいいのか</a:t>
            </a:r>
            <a:endParaRPr kumimoji="1" lang="en-US" altLang="ja-JP" dirty="0" smtClean="0"/>
          </a:p>
          <a:p>
            <a:pPr lvl="1"/>
            <a:r>
              <a:rPr kumimoji="1" lang="ja-JP" altLang="en-US" dirty="0" smtClean="0"/>
              <a:t>被選挙権の行使はなぜ無料ではないのか（供託金）</a:t>
            </a:r>
            <a:endParaRPr kumimoji="1" lang="ja-JP" altLang="en-US" dirty="0"/>
          </a:p>
        </p:txBody>
      </p:sp>
    </p:spTree>
    <p:extLst>
      <p:ext uri="{BB962C8B-B14F-4D97-AF65-F5344CB8AC3E}">
        <p14:creationId xmlns:p14="http://schemas.microsoft.com/office/powerpoint/2010/main" val="40841889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原則と政治で決まる</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公共料金の決定</a:t>
            </a:r>
            <a:endParaRPr kumimoji="1" lang="en-US" altLang="ja-JP" dirty="0" smtClean="0"/>
          </a:p>
          <a:p>
            <a:r>
              <a:rPr lang="ja-JP" altLang="en-US" dirty="0" smtClean="0"/>
              <a:t>高校授業料無償化（朝鮮高校の排除・全員型から経済力型への転換）</a:t>
            </a:r>
            <a:endParaRPr lang="en-US" altLang="ja-JP" dirty="0" smtClean="0"/>
          </a:p>
          <a:p>
            <a:r>
              <a:rPr kumimoji="1" lang="ja-JP" altLang="en-US" dirty="0"/>
              <a:t>奨学</a:t>
            </a:r>
            <a:r>
              <a:rPr kumimoji="1" lang="ja-JP" altLang="en-US" dirty="0" smtClean="0"/>
              <a:t>金　教職</a:t>
            </a:r>
            <a:r>
              <a:rPr lang="ja-JP" altLang="en-US" dirty="0" smtClean="0"/>
              <a:t>の免除→廃止→復活の提言</a:t>
            </a:r>
            <a:endParaRPr lang="en-US" altLang="ja-JP" dirty="0" smtClean="0"/>
          </a:p>
          <a:p>
            <a:r>
              <a:rPr kumimoji="1" lang="ja-JP" altLang="en-US" dirty="0" smtClean="0"/>
              <a:t>教科書無償化</a:t>
            </a:r>
          </a:p>
          <a:p>
            <a:r>
              <a:rPr lang="ja-JP" altLang="en-US" dirty="0" smtClean="0"/>
              <a:t>補助金行政　パソコン・タブレット購入補助</a:t>
            </a:r>
            <a:endParaRPr kumimoji="1" lang="ja-JP" altLang="en-US" dirty="0"/>
          </a:p>
        </p:txBody>
      </p:sp>
    </p:spTree>
    <p:extLst>
      <p:ext uri="{BB962C8B-B14F-4D97-AF65-F5344CB8AC3E}">
        <p14:creationId xmlns:p14="http://schemas.microsoft.com/office/powerpoint/2010/main" val="98174025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437</TotalTime>
  <Words>419</Words>
  <Application>Microsoft Office PowerPoint</Application>
  <PresentationFormat>画面に合わせる (4:3)</PresentationFormat>
  <Paragraphs>103</Paragraphs>
  <Slides>14</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14</vt:i4>
      </vt:variant>
    </vt:vector>
  </HeadingPairs>
  <TitlesOfParts>
    <vt:vector size="18" baseType="lpstr">
      <vt:lpstr>ＭＳ Ｐゴシック</vt:lpstr>
      <vt:lpstr>Arial</vt:lpstr>
      <vt:lpstr>Calibri</vt:lpstr>
      <vt:lpstr>Office テーマ</vt:lpstr>
      <vt:lpstr>教育財政</vt:lpstr>
      <vt:lpstr>給食費を考える</vt:lpstr>
      <vt:lpstr>費用とは何か</vt:lpstr>
      <vt:lpstr>何故教育に費用が発生するのか</vt:lpstr>
      <vt:lpstr>義務教育制度成立と 費用関係の根本的変化</vt:lpstr>
      <vt:lpstr>何故公費を支出するのか１</vt:lpstr>
      <vt:lpstr>なぜ公費を支出するのか２</vt:lpstr>
      <vt:lpstr>なぜ公費を支出するのか３</vt:lpstr>
      <vt:lpstr>原則と政治で決まる</vt:lpstr>
      <vt:lpstr>憲法と教育法令の費用規定</vt:lpstr>
      <vt:lpstr>授業料</vt:lpstr>
      <vt:lpstr>費用の形態（公費）</vt:lpstr>
      <vt:lpstr>費用の形態（共同・私費）</vt:lpstr>
      <vt:lpstr>私費負担の問題</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教育財政</dc:title>
  <dc:creator>wakei</dc:creator>
  <cp:lastModifiedBy>wakei</cp:lastModifiedBy>
  <cp:revision>26</cp:revision>
  <dcterms:created xsi:type="dcterms:W3CDTF">2012-06-06T12:13:01Z</dcterms:created>
  <dcterms:modified xsi:type="dcterms:W3CDTF">2017-06-21T09:25:39Z</dcterms:modified>
</cp:coreProperties>
</file>