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16" r:id="rId4"/>
    <p:sldId id="288" r:id="rId5"/>
    <p:sldId id="293" r:id="rId6"/>
    <p:sldId id="317" r:id="rId7"/>
    <p:sldId id="318" r:id="rId8"/>
    <p:sldId id="307" r:id="rId9"/>
    <p:sldId id="308" r:id="rId10"/>
    <p:sldId id="294" r:id="rId11"/>
    <p:sldId id="309" r:id="rId12"/>
    <p:sldId id="301" r:id="rId13"/>
    <p:sldId id="302" r:id="rId14"/>
    <p:sldId id="304" r:id="rId15"/>
    <p:sldId id="315" r:id="rId16"/>
    <p:sldId id="305" r:id="rId17"/>
    <p:sldId id="306" r:id="rId18"/>
    <p:sldId id="314"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2" autoAdjust="0"/>
    <p:restoredTop sz="94660"/>
  </p:normalViewPr>
  <p:slideViewPr>
    <p:cSldViewPr>
      <p:cViewPr varScale="1">
        <p:scale>
          <a:sx n="94" d="100"/>
          <a:sy n="94" d="100"/>
        </p:scale>
        <p:origin x="6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2018/6/20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2018/6/20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教育課程と行政	</a:t>
            </a:r>
          </a:p>
        </p:txBody>
      </p:sp>
      <p:sp>
        <p:nvSpPr>
          <p:cNvPr id="3" name="サブタイトル 2"/>
          <p:cNvSpPr>
            <a:spLocks noGrp="1"/>
          </p:cNvSpPr>
          <p:nvPr>
            <p:ph type="subTitle" idx="1"/>
          </p:nvPr>
        </p:nvSpPr>
        <p:spPr/>
        <p:txBody>
          <a:bodyPr/>
          <a:lstStyle/>
          <a:p>
            <a:r>
              <a:rPr kumimoji="1" lang="ja-JP" altLang="en-US" dirty="0"/>
              <a:t>２１世紀、ポストモダンの</a:t>
            </a:r>
          </a:p>
          <a:p>
            <a:r>
              <a:rPr lang="ja-JP" altLang="en-US" dirty="0"/>
              <a:t>教育課程行政を考える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道徳の教科化</a:t>
            </a:r>
          </a:p>
        </p:txBody>
      </p:sp>
      <p:sp>
        <p:nvSpPr>
          <p:cNvPr id="3" name="コンテンツ プレースホルダー 2"/>
          <p:cNvSpPr>
            <a:spLocks noGrp="1"/>
          </p:cNvSpPr>
          <p:nvPr>
            <p:ph idx="1"/>
          </p:nvPr>
        </p:nvSpPr>
        <p:spPr/>
        <p:txBody>
          <a:bodyPr>
            <a:normAutofit lnSpcReduction="10000"/>
          </a:bodyPr>
          <a:lstStyle/>
          <a:p>
            <a:r>
              <a:rPr lang="ja-JP" altLang="en-US" dirty="0"/>
              <a:t>安倍内閣の「道徳教科化」提言（教育再生実行委員会の提言による）</a:t>
            </a:r>
          </a:p>
          <a:p>
            <a:pPr lvl="1"/>
            <a:r>
              <a:rPr kumimoji="1" lang="ja-JP" altLang="en-US" dirty="0"/>
              <a:t>いじめ問題が深刻になっているため、道徳教育の教科化が必要という論理</a:t>
            </a:r>
          </a:p>
          <a:p>
            <a:pPr lvl="1"/>
            <a:r>
              <a:rPr lang="ja-JP" altLang="en-US" dirty="0"/>
              <a:t>大津の事件を引き合いにだしているが、実態は。</a:t>
            </a:r>
          </a:p>
          <a:p>
            <a:pPr lvl="1"/>
            <a:r>
              <a:rPr kumimoji="1" lang="ja-JP" altLang="en-US" dirty="0"/>
              <a:t>大津の中学は文部科学省の道徳教育推進校の指定を３年間受けていた。その翌年の事件</a:t>
            </a:r>
          </a:p>
          <a:p>
            <a:r>
              <a:rPr lang="ja-JP" altLang="en-US" dirty="0"/>
              <a:t>表向きの「教育内容」と「実態」のずれ（隠れたキリキュラム論）</a:t>
            </a:r>
            <a:endParaRPr kumimoji="1" lang="ja-JP" altLang="en-US" dirty="0"/>
          </a:p>
        </p:txBody>
      </p:sp>
    </p:spTree>
    <p:extLst>
      <p:ext uri="{BB962C8B-B14F-4D97-AF65-F5344CB8AC3E}">
        <p14:creationId xmlns:p14="http://schemas.microsoft.com/office/powerpoint/2010/main" val="376838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近年の指導要領での変化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ゆとり路線の放棄（学力低下論・</a:t>
            </a:r>
            <a:r>
              <a:rPr kumimoji="1" lang="en-US" altLang="ja-JP" dirty="0"/>
              <a:t>PISA</a:t>
            </a:r>
            <a:r>
              <a:rPr kumimoji="1" lang="ja-JP" altLang="en-US" dirty="0"/>
              <a:t>の影響）</a:t>
            </a:r>
          </a:p>
          <a:p>
            <a:pPr lvl="1"/>
            <a:r>
              <a:rPr lang="ja-JP" altLang="en-US" dirty="0"/>
              <a:t>学習量の増大、道徳の強化、外国語（英語）活動、言語活動・・</a:t>
            </a:r>
          </a:p>
          <a:p>
            <a:r>
              <a:rPr kumimoji="1" lang="ja-JP" altLang="en-US" dirty="0"/>
              <a:t>次期（アクティブ路線）</a:t>
            </a:r>
          </a:p>
          <a:p>
            <a:pPr lvl="1"/>
            <a:r>
              <a:rPr lang="ja-JP" altLang="en-US" dirty="0"/>
              <a:t>道徳の教科化・英語の教科としての導入・武道の増加</a:t>
            </a:r>
            <a:endParaRPr kumimoji="1" lang="ja-JP" altLang="en-US" dirty="0"/>
          </a:p>
        </p:txBody>
      </p:sp>
    </p:spTree>
    <p:extLst>
      <p:ext uri="{BB962C8B-B14F-4D97-AF65-F5344CB8AC3E}">
        <p14:creationId xmlns:p14="http://schemas.microsoft.com/office/powerpoint/2010/main" val="79438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２１世紀の教育課題？</a:t>
            </a:r>
          </a:p>
        </p:txBody>
      </p:sp>
      <p:sp>
        <p:nvSpPr>
          <p:cNvPr id="3" name="コンテンツ プレースホルダー 2"/>
          <p:cNvSpPr>
            <a:spLocks noGrp="1"/>
          </p:cNvSpPr>
          <p:nvPr>
            <p:ph idx="1"/>
          </p:nvPr>
        </p:nvSpPr>
        <p:spPr/>
        <p:txBody>
          <a:bodyPr>
            <a:normAutofit lnSpcReduction="10000"/>
          </a:bodyPr>
          <a:lstStyle/>
          <a:p>
            <a:r>
              <a:rPr kumimoji="1" lang="ja-JP" altLang="en-US" dirty="0"/>
              <a:t>教育に与えている社会的変化</a:t>
            </a:r>
          </a:p>
          <a:p>
            <a:pPr lvl="1"/>
            <a:r>
              <a:rPr kumimoji="1" lang="ja-JP" altLang="en-US" dirty="0"/>
              <a:t>途上国の経済的追い上げ（</a:t>
            </a:r>
            <a:r>
              <a:rPr kumimoji="1" lang="en-US" altLang="ja-JP" dirty="0"/>
              <a:t>catch up)</a:t>
            </a:r>
            <a:endParaRPr kumimoji="1" lang="ja-JP" altLang="en-US" dirty="0"/>
          </a:p>
          <a:p>
            <a:pPr lvl="1"/>
            <a:r>
              <a:rPr lang="ja-JP" altLang="en-US" dirty="0"/>
              <a:t>インターネットの普及</a:t>
            </a:r>
          </a:p>
          <a:p>
            <a:pPr lvl="1"/>
            <a:r>
              <a:rPr lang="ja-JP" altLang="en-US" dirty="0"/>
              <a:t>第三次人工知能ブーム→実用化→職業淘汰</a:t>
            </a:r>
          </a:p>
          <a:p>
            <a:pPr lvl="1"/>
            <a:r>
              <a:rPr kumimoji="1" lang="ja-JP" altLang="en-US" dirty="0"/>
              <a:t>移民・難民等の人口移動</a:t>
            </a:r>
          </a:p>
          <a:p>
            <a:pPr lvl="1"/>
            <a:r>
              <a:rPr lang="ja-JP" altLang="en-US" dirty="0"/>
              <a:t>地球規模の環境問題</a:t>
            </a:r>
          </a:p>
          <a:p>
            <a:r>
              <a:rPr lang="ja-JP" altLang="en-US" dirty="0"/>
              <a:t>教育の側の対応</a:t>
            </a:r>
          </a:p>
          <a:p>
            <a:pPr lvl="1"/>
            <a:r>
              <a:rPr lang="en-US" altLang="ja-JP" dirty="0"/>
              <a:t>PISA</a:t>
            </a:r>
            <a:endParaRPr lang="ja-JP" altLang="en-US" dirty="0"/>
          </a:p>
          <a:p>
            <a:pPr lvl="1"/>
            <a:r>
              <a:rPr lang="ja-JP" altLang="en-US" dirty="0"/>
              <a:t>教育改革</a:t>
            </a:r>
          </a:p>
          <a:p>
            <a:endParaRPr kumimoji="1" lang="ja-JP" altLang="en-US" dirty="0"/>
          </a:p>
        </p:txBody>
      </p:sp>
    </p:spTree>
    <p:extLst>
      <p:ext uri="{BB962C8B-B14F-4D97-AF65-F5344CB8AC3E}">
        <p14:creationId xmlns:p14="http://schemas.microsoft.com/office/powerpoint/2010/main" val="386209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先進国が迎えている状況</a:t>
            </a:r>
          </a:p>
        </p:txBody>
      </p:sp>
      <p:sp>
        <p:nvSpPr>
          <p:cNvPr id="3" name="コンテンツ プレースホルダー 2"/>
          <p:cNvSpPr>
            <a:spLocks noGrp="1"/>
          </p:cNvSpPr>
          <p:nvPr>
            <p:ph idx="1"/>
          </p:nvPr>
        </p:nvSpPr>
        <p:spPr/>
        <p:txBody>
          <a:bodyPr/>
          <a:lstStyle/>
          <a:p>
            <a:r>
              <a:rPr kumimoji="1" lang="ja-JP" altLang="en-US" dirty="0"/>
              <a:t>「知識基盤社会」論</a:t>
            </a:r>
          </a:p>
          <a:p>
            <a:pPr lvl="1"/>
            <a:r>
              <a:rPr lang="ja-JP" altLang="en-US" dirty="0"/>
              <a:t>生産性による競争ではなく、創造性による競争－新しい要素の商品（知的財産）→創造性の育成が課題</a:t>
            </a:r>
            <a:endParaRPr kumimoji="1" lang="ja-JP" altLang="en-US" dirty="0"/>
          </a:p>
          <a:p>
            <a:r>
              <a:rPr lang="ja-JP" altLang="en-US" dirty="0"/>
              <a:t>ポストモダン論</a:t>
            </a:r>
          </a:p>
          <a:p>
            <a:pPr lvl="1"/>
            <a:r>
              <a:rPr kumimoji="1" lang="ja-JP" altLang="en-US" dirty="0"/>
              <a:t>普段の技術革新→新しい事態への適応能力</a:t>
            </a:r>
          </a:p>
          <a:p>
            <a:r>
              <a:rPr lang="ja-JP" altLang="en-US" dirty="0"/>
              <a:t>多数の消滅する職業</a:t>
            </a:r>
          </a:p>
          <a:p>
            <a:pPr lvl="1"/>
            <a:r>
              <a:rPr lang="ja-JP" altLang="en-US" dirty="0"/>
              <a:t>新たな職のための</a:t>
            </a:r>
            <a:r>
              <a:rPr kumimoji="1" lang="ja-JP" altLang="en-US" dirty="0"/>
              <a:t>職業教育</a:t>
            </a:r>
          </a:p>
        </p:txBody>
      </p:sp>
    </p:spTree>
    <p:extLst>
      <p:ext uri="{BB962C8B-B14F-4D97-AF65-F5344CB8AC3E}">
        <p14:creationId xmlns:p14="http://schemas.microsoft.com/office/powerpoint/2010/main" val="55142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PISA</a:t>
            </a:r>
            <a:r>
              <a:rPr kumimoji="1" lang="ja-JP" altLang="en-US" dirty="0"/>
              <a:t>が意味するもの</a:t>
            </a:r>
          </a:p>
        </p:txBody>
      </p:sp>
      <p:sp>
        <p:nvSpPr>
          <p:cNvPr id="3" name="コンテンツ プレースホルダー 2"/>
          <p:cNvSpPr>
            <a:spLocks noGrp="1"/>
          </p:cNvSpPr>
          <p:nvPr>
            <p:ph idx="1"/>
          </p:nvPr>
        </p:nvSpPr>
        <p:spPr/>
        <p:txBody>
          <a:bodyPr>
            <a:normAutofit lnSpcReduction="10000"/>
          </a:bodyPr>
          <a:lstStyle/>
          <a:p>
            <a:r>
              <a:rPr kumimoji="1" lang="ja-JP" altLang="en-US" dirty="0"/>
              <a:t>国際学力テスト</a:t>
            </a:r>
          </a:p>
          <a:p>
            <a:pPr lvl="1"/>
            <a:r>
              <a:rPr kumimoji="1" lang="ja-JP" altLang="en-US" dirty="0"/>
              <a:t>国際教育到達度評価学会が実施する数学・理科テストが１９６４年から実施⇒１９９５年から国際数学・理科教育動向調査</a:t>
            </a:r>
            <a:r>
              <a:rPr kumimoji="1" lang="en-US" altLang="ja-JP" dirty="0"/>
              <a:t>(TIMSS)</a:t>
            </a:r>
            <a:r>
              <a:rPr kumimoji="1" lang="ja-JP" altLang="en-US" dirty="0"/>
              <a:t>として</a:t>
            </a:r>
          </a:p>
          <a:p>
            <a:pPr lvl="1"/>
            <a:r>
              <a:rPr lang="en-US" altLang="ja-JP" dirty="0"/>
              <a:t>PISA(OECD</a:t>
            </a:r>
            <a:r>
              <a:rPr lang="ja-JP" altLang="en-US" dirty="0"/>
              <a:t>が実施</a:t>
            </a:r>
            <a:r>
              <a:rPr lang="en-US" altLang="ja-JP" dirty="0"/>
              <a:t>)</a:t>
            </a:r>
            <a:r>
              <a:rPr lang="ja-JP" altLang="en-US" dirty="0"/>
              <a:t>が２０００年から</a:t>
            </a:r>
          </a:p>
          <a:p>
            <a:r>
              <a:rPr lang="en-US" altLang="ja-JP" dirty="0"/>
              <a:t>1980’s</a:t>
            </a:r>
            <a:r>
              <a:rPr lang="ja-JP" altLang="en-US" dirty="0"/>
              <a:t>以後グローバリゼーションが進行</a:t>
            </a:r>
          </a:p>
          <a:p>
            <a:pPr lvl="1"/>
            <a:r>
              <a:rPr lang="ja-JP" altLang="en-US" dirty="0"/>
              <a:t>先進国の格差拡大・途上国の経済発展</a:t>
            </a:r>
          </a:p>
          <a:p>
            <a:r>
              <a:rPr lang="ja-JP" altLang="en-US" dirty="0"/>
              <a:t>先進国の危機感から２１世紀型能力の模索</a:t>
            </a:r>
          </a:p>
          <a:p>
            <a:pPr lvl="1"/>
            <a:r>
              <a:rPr lang="ja-JP" altLang="en-US" dirty="0"/>
              <a:t>多くの先進国が低学力⇒</a:t>
            </a:r>
            <a:r>
              <a:rPr lang="en-US" altLang="ja-JP" dirty="0"/>
              <a:t>PISA</a:t>
            </a:r>
            <a:r>
              <a:rPr lang="ja-JP" altLang="en-US" dirty="0"/>
              <a:t>ショック</a:t>
            </a:r>
          </a:p>
          <a:p>
            <a:endParaRPr kumimoji="1" lang="ja-JP" altLang="en-US" dirty="0"/>
          </a:p>
        </p:txBody>
      </p:sp>
    </p:spTree>
    <p:extLst>
      <p:ext uri="{BB962C8B-B14F-4D97-AF65-F5344CB8AC3E}">
        <p14:creationId xmlns:p14="http://schemas.microsoft.com/office/powerpoint/2010/main" val="1708723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19121516"/>
              </p:ext>
            </p:extLst>
          </p:nvPr>
        </p:nvGraphicFramePr>
        <p:xfrm>
          <a:off x="179514" y="908723"/>
          <a:ext cx="4032447" cy="3240356"/>
        </p:xfrm>
        <a:graphic>
          <a:graphicData uri="http://schemas.openxmlformats.org/drawingml/2006/table">
            <a:tbl>
              <a:tblPr/>
              <a:tblGrid>
                <a:gridCol w="136095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806491">
                  <a:extLst>
                    <a:ext uri="{9D8B030D-6E8A-4147-A177-3AD203B41FA5}">
                      <a16:colId xmlns:a16="http://schemas.microsoft.com/office/drawing/2014/main" val="20002"/>
                    </a:ext>
                  </a:extLst>
                </a:gridCol>
                <a:gridCol w="856894">
                  <a:extLst>
                    <a:ext uri="{9D8B030D-6E8A-4147-A177-3AD203B41FA5}">
                      <a16:colId xmlns:a16="http://schemas.microsoft.com/office/drawing/2014/main" val="20003"/>
                    </a:ext>
                  </a:extLst>
                </a:gridCol>
              </a:tblGrid>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a:t>
                      </a: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2000/31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2003/40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42658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2006/57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2009/65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2012/65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2015/56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100206175"/>
              </p:ext>
            </p:extLst>
          </p:nvPr>
        </p:nvGraphicFramePr>
        <p:xfrm>
          <a:off x="4716016" y="908721"/>
          <a:ext cx="3456384" cy="3240360"/>
        </p:xfrm>
        <a:graphic>
          <a:graphicData uri="http://schemas.openxmlformats.org/drawingml/2006/table">
            <a:tbl>
              <a:tblPr/>
              <a:tblGrid>
                <a:gridCol w="1256868">
                  <a:extLst>
                    <a:ext uri="{9D8B030D-6E8A-4147-A177-3AD203B41FA5}">
                      <a16:colId xmlns:a16="http://schemas.microsoft.com/office/drawing/2014/main" val="20000"/>
                    </a:ext>
                  </a:extLst>
                </a:gridCol>
                <a:gridCol w="1111844">
                  <a:extLst>
                    <a:ext uri="{9D8B030D-6E8A-4147-A177-3AD203B41FA5}">
                      <a16:colId xmlns:a16="http://schemas.microsoft.com/office/drawing/2014/main" val="20001"/>
                    </a:ext>
                  </a:extLst>
                </a:gridCol>
                <a:gridCol w="1087672">
                  <a:extLst>
                    <a:ext uri="{9D8B030D-6E8A-4147-A177-3AD203B41FA5}">
                      <a16:colId xmlns:a16="http://schemas.microsoft.com/office/drawing/2014/main" val="20002"/>
                    </a:ext>
                  </a:extLst>
                </a:gridCol>
              </a:tblGrid>
              <a:tr h="40504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gridSpan="2">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フィンランド</a:t>
                      </a:r>
                    </a:p>
                  </a:txBody>
                  <a:tcPr marL="9525" marR="9525" marT="9525" marB="0" anchor="ctr">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40504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24014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ＯＥＣＤの</a:t>
            </a:r>
            <a:r>
              <a:rPr kumimoji="1" lang="en-US" altLang="ja-JP" dirty="0"/>
              <a:t>Key Competencies</a:t>
            </a:r>
            <a:endParaRPr kumimoji="1" lang="ja-JP" altLang="en-US" dirty="0"/>
          </a:p>
        </p:txBody>
      </p:sp>
      <p:sp>
        <p:nvSpPr>
          <p:cNvPr id="3" name="コンテンツ プレースホルダー 2"/>
          <p:cNvSpPr>
            <a:spLocks noGrp="1"/>
          </p:cNvSpPr>
          <p:nvPr>
            <p:ph idx="1"/>
          </p:nvPr>
        </p:nvSpPr>
        <p:spPr/>
        <p:txBody>
          <a:bodyPr/>
          <a:lstStyle/>
          <a:p>
            <a:r>
              <a:rPr lang="ja-JP" altLang="en-US" dirty="0"/>
              <a:t>相互にツールを使う</a:t>
            </a:r>
          </a:p>
          <a:p>
            <a:pPr lvl="1"/>
            <a:r>
              <a:rPr kumimoji="1" lang="ja-JP" altLang="en-US" dirty="0"/>
              <a:t>言語・シンボル・テキスト、知識・情報、技術</a:t>
            </a:r>
          </a:p>
          <a:p>
            <a:r>
              <a:rPr lang="ja-JP" altLang="en-US" dirty="0"/>
              <a:t>異質な集団での交流</a:t>
            </a:r>
          </a:p>
          <a:p>
            <a:pPr lvl="1"/>
            <a:r>
              <a:rPr kumimoji="1" lang="ja-JP" altLang="en-US" dirty="0"/>
              <a:t>他者との関係、</a:t>
            </a:r>
            <a:r>
              <a:rPr lang="ja-JP" altLang="en-US" dirty="0"/>
              <a:t>チームでの協力、争いの解決</a:t>
            </a:r>
          </a:p>
          <a:p>
            <a:r>
              <a:rPr kumimoji="1" lang="ja-JP" altLang="en-US" dirty="0"/>
              <a:t>自立的な活動</a:t>
            </a:r>
          </a:p>
          <a:p>
            <a:pPr lvl="1"/>
            <a:r>
              <a:rPr lang="ja-JP" altLang="en-US" dirty="0"/>
              <a:t>展望をもって、計画の実行、権利・利害・限界・ニーズを守り主張する</a:t>
            </a:r>
            <a:endParaRPr kumimoji="1" lang="ja-JP" altLang="en-US" dirty="0"/>
          </a:p>
        </p:txBody>
      </p:sp>
    </p:spTree>
    <p:extLst>
      <p:ext uri="{BB962C8B-B14F-4D97-AF65-F5344CB8AC3E}">
        <p14:creationId xmlns:p14="http://schemas.microsoft.com/office/powerpoint/2010/main" val="3373777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21 Century Skills(</a:t>
            </a:r>
            <a:r>
              <a:rPr kumimoji="1" lang="ja-JP" altLang="en-US" dirty="0"/>
              <a:t>アメリカの諸団体</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教科</a:t>
            </a:r>
            <a:r>
              <a:rPr kumimoji="1" lang="en-US" altLang="ja-JP" dirty="0"/>
              <a:t>(</a:t>
            </a:r>
            <a:r>
              <a:rPr kumimoji="1" lang="ja-JP" altLang="en-US" dirty="0">
                <a:solidFill>
                  <a:srgbClr val="FF0000"/>
                </a:solidFill>
              </a:rPr>
              <a:t>グローバル</a:t>
            </a:r>
            <a:r>
              <a:rPr kumimoji="1" lang="ja-JP" altLang="en-US" dirty="0"/>
              <a:t>・経済・公民・健康・環境</a:t>
            </a:r>
            <a:r>
              <a:rPr kumimoji="1" lang="en-US" altLang="ja-JP" dirty="0"/>
              <a:t>)</a:t>
            </a:r>
            <a:endParaRPr kumimoji="1" lang="ja-JP" altLang="en-US" dirty="0"/>
          </a:p>
          <a:p>
            <a:r>
              <a:rPr lang="ja-JP" altLang="en-US" dirty="0"/>
              <a:t>学習スキル</a:t>
            </a:r>
            <a:r>
              <a:rPr lang="en-US" altLang="ja-JP" dirty="0"/>
              <a:t>(</a:t>
            </a:r>
            <a:r>
              <a:rPr lang="ja-JP" altLang="en-US" dirty="0"/>
              <a:t>創造性・革新性・</a:t>
            </a:r>
            <a:r>
              <a:rPr lang="ja-JP" altLang="en-US" dirty="0">
                <a:solidFill>
                  <a:srgbClr val="FF0000"/>
                </a:solidFill>
              </a:rPr>
              <a:t>批判的思考・問題解決</a:t>
            </a:r>
            <a:r>
              <a:rPr lang="ja-JP" altLang="en-US" dirty="0"/>
              <a:t>・コミュニケーション</a:t>
            </a:r>
            <a:r>
              <a:rPr lang="en-US" altLang="ja-JP" dirty="0"/>
              <a:t>)</a:t>
            </a:r>
            <a:endParaRPr lang="ja-JP" altLang="en-US" dirty="0"/>
          </a:p>
          <a:p>
            <a:r>
              <a:rPr kumimoji="1" lang="ja-JP" altLang="en-US" dirty="0">
                <a:solidFill>
                  <a:srgbClr val="FF0000"/>
                </a:solidFill>
              </a:rPr>
              <a:t>情報・メディア・テクノロジースキル</a:t>
            </a:r>
          </a:p>
          <a:p>
            <a:r>
              <a:rPr lang="ja-JP" altLang="en-US" dirty="0"/>
              <a:t>ライフ・職業スキル</a:t>
            </a:r>
            <a:r>
              <a:rPr lang="en-US" altLang="ja-JP" dirty="0"/>
              <a:t>(</a:t>
            </a:r>
            <a:r>
              <a:rPr lang="ja-JP" altLang="en-US" dirty="0">
                <a:solidFill>
                  <a:srgbClr val="FF0000"/>
                </a:solidFill>
              </a:rPr>
              <a:t>柔軟性</a:t>
            </a:r>
            <a:r>
              <a:rPr lang="ja-JP" altLang="en-US" dirty="0"/>
              <a:t>・適応性、</a:t>
            </a:r>
            <a:r>
              <a:rPr lang="ja-JP" altLang="en-US" dirty="0">
                <a:solidFill>
                  <a:srgbClr val="FF0000"/>
                </a:solidFill>
              </a:rPr>
              <a:t>進取性</a:t>
            </a:r>
            <a:r>
              <a:rPr lang="ja-JP" altLang="en-US" dirty="0"/>
              <a:t>・自律性、社会性・</a:t>
            </a:r>
            <a:r>
              <a:rPr lang="ja-JP" altLang="en-US" dirty="0">
                <a:solidFill>
                  <a:srgbClr val="FF0000"/>
                </a:solidFill>
              </a:rPr>
              <a:t>異文化</a:t>
            </a:r>
            <a:r>
              <a:rPr lang="ja-JP" altLang="en-US" dirty="0"/>
              <a:t>、</a:t>
            </a:r>
            <a:r>
              <a:rPr lang="ja-JP" altLang="en-US" dirty="0">
                <a:solidFill>
                  <a:srgbClr val="FF0000"/>
                </a:solidFill>
              </a:rPr>
              <a:t>生産性・アカウンタビリティ</a:t>
            </a:r>
            <a:r>
              <a:rPr lang="ja-JP" altLang="en-US" dirty="0"/>
              <a:t>、指導性・責任感</a:t>
            </a:r>
            <a:r>
              <a:rPr lang="en-US" altLang="ja-JP" dirty="0"/>
              <a:t>)</a:t>
            </a:r>
            <a:endParaRPr lang="ja-JP" altLang="en-US" dirty="0"/>
          </a:p>
          <a:p>
            <a:pPr marL="0" indent="0">
              <a:buNone/>
            </a:pPr>
            <a:r>
              <a:rPr kumimoji="1" lang="ja-JP" altLang="en-US" dirty="0"/>
              <a:t> </a:t>
            </a:r>
            <a:r>
              <a:rPr kumimoji="1" lang="en-US" altLang="ja-JP" dirty="0" err="1"/>
              <a:t>cf</a:t>
            </a:r>
            <a:r>
              <a:rPr kumimoji="1" lang="en-US" altLang="ja-JP" dirty="0"/>
              <a:t> </a:t>
            </a:r>
            <a:r>
              <a:rPr kumimoji="1" lang="ja-JP" altLang="en-US" dirty="0"/>
              <a:t>これらの項目自体が論争課題となっている</a:t>
            </a:r>
          </a:p>
        </p:txBody>
      </p:sp>
    </p:spTree>
    <p:extLst>
      <p:ext uri="{BB962C8B-B14F-4D97-AF65-F5344CB8AC3E}">
        <p14:creationId xmlns:p14="http://schemas.microsoft.com/office/powerpoint/2010/main" val="842035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考えてみよう</a:t>
            </a:r>
          </a:p>
        </p:txBody>
      </p:sp>
      <p:sp>
        <p:nvSpPr>
          <p:cNvPr id="3" name="コンテンツ プレースホルダー 2"/>
          <p:cNvSpPr>
            <a:spLocks noGrp="1"/>
          </p:cNvSpPr>
          <p:nvPr>
            <p:ph idx="1"/>
          </p:nvPr>
        </p:nvSpPr>
        <p:spPr/>
        <p:txBody>
          <a:bodyPr/>
          <a:lstStyle/>
          <a:p>
            <a:r>
              <a:rPr kumimoji="1" lang="ja-JP" altLang="en-US" dirty="0"/>
              <a:t>教科書のあり方</a:t>
            </a:r>
          </a:p>
          <a:p>
            <a:r>
              <a:rPr lang="ja-JP" altLang="en-US" dirty="0"/>
              <a:t>インターネットと教育</a:t>
            </a:r>
          </a:p>
          <a:p>
            <a:r>
              <a:rPr kumimoji="1" lang="ja-JP" altLang="en-US"/>
              <a:t>国家・地方・学校・個人</a:t>
            </a:r>
            <a:endParaRPr kumimoji="1" lang="ja-JP" altLang="en-US" dirty="0"/>
          </a:p>
          <a:p>
            <a:endParaRPr kumimoji="1" lang="ja-JP" altLang="en-US" dirty="0"/>
          </a:p>
        </p:txBody>
      </p:sp>
    </p:spTree>
    <p:extLst>
      <p:ext uri="{BB962C8B-B14F-4D97-AF65-F5344CB8AC3E}">
        <p14:creationId xmlns:p14="http://schemas.microsoft.com/office/powerpoint/2010/main" val="413794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教育内容を決めるもの</a:t>
            </a:r>
          </a:p>
        </p:txBody>
      </p:sp>
      <p:sp>
        <p:nvSpPr>
          <p:cNvPr id="3" name="コンテンツ プレースホルダー 2"/>
          <p:cNvSpPr>
            <a:spLocks noGrp="1"/>
          </p:cNvSpPr>
          <p:nvPr>
            <p:ph idx="1"/>
          </p:nvPr>
        </p:nvSpPr>
        <p:spPr/>
        <p:txBody>
          <a:bodyPr>
            <a:normAutofit lnSpcReduction="10000"/>
          </a:bodyPr>
          <a:lstStyle/>
          <a:p>
            <a:r>
              <a:rPr kumimoji="1" lang="ja-JP" altLang="en-US" dirty="0"/>
              <a:t>教育内容への要請</a:t>
            </a:r>
          </a:p>
          <a:p>
            <a:pPr lvl="1"/>
            <a:r>
              <a:rPr kumimoji="1" lang="ja-JP" altLang="en-US" dirty="0"/>
              <a:t>社会生活全体：言語・数学・社会・身体</a:t>
            </a:r>
          </a:p>
          <a:p>
            <a:pPr lvl="1"/>
            <a:r>
              <a:rPr lang="ja-JP" altLang="en-US" dirty="0"/>
              <a:t>社会の仕組み：法律・道徳・規範・習慣</a:t>
            </a:r>
            <a:endParaRPr kumimoji="1" lang="ja-JP" altLang="en-US" dirty="0"/>
          </a:p>
          <a:p>
            <a:pPr lvl="1"/>
            <a:r>
              <a:rPr lang="ja-JP" altLang="en-US" dirty="0"/>
              <a:t>職業：職業的スキル・知識（科学）</a:t>
            </a:r>
          </a:p>
          <a:p>
            <a:r>
              <a:rPr kumimoji="1" lang="ja-JP" altLang="en-US" dirty="0"/>
              <a:t>学校教育への導入（通常は以下の混合）</a:t>
            </a:r>
          </a:p>
          <a:p>
            <a:pPr lvl="1"/>
            <a:r>
              <a:rPr lang="ja-JP" altLang="en-US" dirty="0"/>
              <a:t>社会の諸組織が組織内（企業内）、職業学校設立、学校教育への要請</a:t>
            </a:r>
          </a:p>
          <a:p>
            <a:pPr lvl="1"/>
            <a:r>
              <a:rPr kumimoji="1" lang="ja-JP" altLang="en-US" dirty="0"/>
              <a:t>国家基準を制定</a:t>
            </a:r>
          </a:p>
          <a:p>
            <a:r>
              <a:rPr lang="ja-JP" altLang="en-US" dirty="0"/>
              <a:t>近年国際的影響（</a:t>
            </a:r>
            <a:r>
              <a:rPr lang="en-US" altLang="ja-JP" dirty="0"/>
              <a:t>PISA</a:t>
            </a:r>
            <a:r>
              <a:rPr lang="ja-JP" altLang="en-US" dirty="0"/>
              <a:t>）</a:t>
            </a:r>
            <a:endParaRPr kumimoji="1" lang="ja-JP" altLang="en-US" dirty="0"/>
          </a:p>
        </p:txBody>
      </p:sp>
    </p:spTree>
    <p:extLst>
      <p:ext uri="{BB962C8B-B14F-4D97-AF65-F5344CB8AC3E}">
        <p14:creationId xmlns:p14="http://schemas.microsoft.com/office/powerpoint/2010/main" val="231171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C2D367-2CF8-453E-BF67-F0A48EFD4229}"/>
              </a:ext>
            </a:extLst>
          </p:cNvPr>
          <p:cNvSpPr>
            <a:spLocks noGrp="1"/>
          </p:cNvSpPr>
          <p:nvPr>
            <p:ph type="title"/>
          </p:nvPr>
        </p:nvSpPr>
        <p:spPr/>
        <p:txBody>
          <a:bodyPr/>
          <a:lstStyle/>
          <a:p>
            <a:r>
              <a:rPr kumimoji="1" lang="ja-JP" altLang="en-US" dirty="0"/>
              <a:t> 教育課程の欧米の流れ</a:t>
            </a:r>
          </a:p>
        </p:txBody>
      </p:sp>
      <p:sp>
        <p:nvSpPr>
          <p:cNvPr id="3" name="コンテンツ プレースホルダー 2">
            <a:extLst>
              <a:ext uri="{FF2B5EF4-FFF2-40B4-BE49-F238E27FC236}">
                <a16:creationId xmlns:a16="http://schemas.microsoft.com/office/drawing/2014/main" id="{94B004F7-2BCA-4CD9-8412-6EC10D5103F7}"/>
              </a:ext>
            </a:extLst>
          </p:cNvPr>
          <p:cNvSpPr>
            <a:spLocks noGrp="1"/>
          </p:cNvSpPr>
          <p:nvPr>
            <p:ph idx="1"/>
          </p:nvPr>
        </p:nvSpPr>
        <p:spPr/>
        <p:txBody>
          <a:bodyPr>
            <a:normAutofit lnSpcReduction="10000"/>
          </a:bodyPr>
          <a:lstStyle/>
          <a:p>
            <a:r>
              <a:rPr kumimoji="1" lang="ja-JP" altLang="en-US" dirty="0"/>
              <a:t>戦後の段階で多くは国家基準がなかった。</a:t>
            </a:r>
            <a:r>
              <a:rPr kumimoji="1" lang="en-US" altLang="ja-JP" dirty="0"/>
              <a:t>(</a:t>
            </a:r>
            <a:r>
              <a:rPr kumimoji="1" lang="ja-JP" altLang="en-US" dirty="0"/>
              <a:t>フランスが例外</a:t>
            </a:r>
            <a:r>
              <a:rPr kumimoji="1" lang="en-US" altLang="ja-JP" dirty="0"/>
              <a:t>)</a:t>
            </a:r>
            <a:endParaRPr kumimoji="1" lang="ja-JP" altLang="en-US" dirty="0"/>
          </a:p>
          <a:p>
            <a:r>
              <a:rPr kumimoji="1" lang="ja-JP" altLang="en-US" dirty="0"/>
              <a:t>８０年代にイギリスがナショナルカリキュラム、９０年代にオランダや北欧が続く。</a:t>
            </a:r>
          </a:p>
          <a:p>
            <a:r>
              <a:rPr kumimoji="1" lang="ja-JP" altLang="en-US" dirty="0"/>
              <a:t>９０年代からドイツ・アメリカが標準化の動き</a:t>
            </a:r>
            <a:r>
              <a:rPr kumimoji="1" lang="en-US" altLang="ja-JP" dirty="0"/>
              <a:t>(</a:t>
            </a:r>
            <a:r>
              <a:rPr kumimoji="1" lang="ja-JP" altLang="en-US" dirty="0"/>
              <a:t>ドイツ・アメリカは州の権限なので、州には地域的な基準はあった</a:t>
            </a:r>
            <a:r>
              <a:rPr kumimoji="1" lang="en-US" altLang="ja-JP" dirty="0"/>
              <a:t>)</a:t>
            </a:r>
            <a:endParaRPr kumimoji="1" lang="ja-JP" altLang="en-US" dirty="0"/>
          </a:p>
          <a:p>
            <a:r>
              <a:rPr kumimoji="1" lang="ja-JP" altLang="en-US" dirty="0"/>
              <a:t>ドイツ以外は教科書検定制度はない。</a:t>
            </a:r>
          </a:p>
          <a:p>
            <a:r>
              <a:rPr kumimoji="1" lang="ja-JP" altLang="en-US" dirty="0"/>
              <a:t>２１世紀には、未来の内容への模索が開始</a:t>
            </a:r>
          </a:p>
          <a:p>
            <a:endParaRPr kumimoji="1" lang="ja-JP" altLang="en-US" dirty="0"/>
          </a:p>
        </p:txBody>
      </p:sp>
    </p:spTree>
    <p:extLst>
      <p:ext uri="{BB962C8B-B14F-4D97-AF65-F5344CB8AC3E}">
        <p14:creationId xmlns:p14="http://schemas.microsoft.com/office/powerpoint/2010/main" val="56160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現行の日本の教育課程行政</a:t>
            </a:r>
          </a:p>
        </p:txBody>
      </p:sp>
      <p:sp>
        <p:nvSpPr>
          <p:cNvPr id="3" name="コンテンツ プレースホルダー 2"/>
          <p:cNvSpPr>
            <a:spLocks noGrp="1"/>
          </p:cNvSpPr>
          <p:nvPr>
            <p:ph idx="1"/>
          </p:nvPr>
        </p:nvSpPr>
        <p:spPr/>
        <p:txBody>
          <a:bodyPr/>
          <a:lstStyle/>
          <a:p>
            <a:r>
              <a:rPr kumimoji="1" lang="ja-JP" altLang="en-US" dirty="0"/>
              <a:t>学習指導要領  </a:t>
            </a:r>
          </a:p>
          <a:p>
            <a:pPr lvl="1"/>
            <a:r>
              <a:rPr kumimoji="1" lang="ja-JP" altLang="en-US" dirty="0"/>
              <a:t>小中高教育内容の国家基準</a:t>
            </a:r>
          </a:p>
          <a:p>
            <a:pPr lvl="1"/>
            <a:r>
              <a:rPr lang="ja-JP" altLang="en-US" dirty="0"/>
              <a:t>１０年で改定・理念も変化（最大・標準・最小）</a:t>
            </a:r>
            <a:endParaRPr kumimoji="1" lang="ja-JP" altLang="en-US" dirty="0"/>
          </a:p>
          <a:p>
            <a:r>
              <a:rPr lang="ja-JP" altLang="en-US" dirty="0"/>
              <a:t>教科書検定　文部科学省の検定合格が必要</a:t>
            </a:r>
          </a:p>
          <a:p>
            <a:r>
              <a:rPr kumimoji="1" lang="ja-JP" altLang="en-US" dirty="0"/>
              <a:t>教科書採択　採択協議会→教育委員会</a:t>
            </a:r>
          </a:p>
          <a:p>
            <a:pPr lvl="1"/>
            <a:r>
              <a:rPr lang="ja-JP" altLang="en-US" dirty="0"/>
              <a:t>公立小中学校は市内同一教科書</a:t>
            </a:r>
            <a:endParaRPr kumimoji="1" lang="ja-JP" altLang="en-US" dirty="0"/>
          </a:p>
          <a:p>
            <a:r>
              <a:rPr lang="ja-JP" altLang="en-US" dirty="0"/>
              <a:t>学校での教育課程編成は　校長の権限</a:t>
            </a:r>
          </a:p>
        </p:txBody>
      </p:sp>
    </p:spTree>
    <p:extLst>
      <p:ext uri="{BB962C8B-B14F-4D97-AF65-F5344CB8AC3E}">
        <p14:creationId xmlns:p14="http://schemas.microsoft.com/office/powerpoint/2010/main" val="302100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学習指導要領の法的性格の変遷</a:t>
            </a:r>
          </a:p>
        </p:txBody>
      </p:sp>
      <p:sp>
        <p:nvSpPr>
          <p:cNvPr id="3" name="コンテンツ プレースホルダ 2"/>
          <p:cNvSpPr>
            <a:spLocks noGrp="1"/>
          </p:cNvSpPr>
          <p:nvPr>
            <p:ph idx="1"/>
          </p:nvPr>
        </p:nvSpPr>
        <p:spPr/>
        <p:txBody>
          <a:bodyPr/>
          <a:lstStyle/>
          <a:p>
            <a:r>
              <a:rPr kumimoji="1" lang="ja-JP" altLang="en-US" dirty="0"/>
              <a:t>学習指導要領はアメリカによる戦後改革によってできた。当初は「試案」</a:t>
            </a:r>
          </a:p>
          <a:p>
            <a:r>
              <a:rPr lang="ja-JP" altLang="en-US" dirty="0"/>
              <a:t>１９５８年より法的拘束力があると主張</a:t>
            </a:r>
          </a:p>
          <a:p>
            <a:r>
              <a:rPr kumimoji="1" lang="ja-JP" altLang="en-US" dirty="0"/>
              <a:t>教科書訴訟・学力テスト訴訟での争点</a:t>
            </a:r>
          </a:p>
          <a:p>
            <a:r>
              <a:rPr lang="ja-JP" altLang="en-US" dirty="0"/>
              <a:t>学力テスト最高裁判決により、当面決着（法的拘束力を認められる</a:t>
            </a:r>
            <a:r>
              <a:rPr lang="ja-JP" altLang="en-US"/>
              <a:t>が、大綱的なものでなければならない。</a:t>
            </a:r>
            <a:endParaRPr kumimoji="1" lang="ja-JP" altLang="en-US"/>
          </a:p>
        </p:txBody>
      </p:sp>
    </p:spTree>
    <p:extLst>
      <p:ext uri="{BB962C8B-B14F-4D97-AF65-F5344CB8AC3E}">
        <p14:creationId xmlns:p14="http://schemas.microsoft.com/office/powerpoint/2010/main" val="128524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887C1-0635-4C72-9FC1-CB3AA33B25F9}"/>
              </a:ext>
            </a:extLst>
          </p:cNvPr>
          <p:cNvSpPr>
            <a:spLocks noGrp="1"/>
          </p:cNvSpPr>
          <p:nvPr>
            <p:ph type="title"/>
          </p:nvPr>
        </p:nvSpPr>
        <p:spPr/>
        <p:txBody>
          <a:bodyPr/>
          <a:lstStyle/>
          <a:p>
            <a:r>
              <a:rPr kumimoji="1" lang="ja-JP" altLang="en-US" dirty="0"/>
              <a:t>教科書訴訟とは</a:t>
            </a:r>
          </a:p>
        </p:txBody>
      </p:sp>
      <p:sp>
        <p:nvSpPr>
          <p:cNvPr id="3" name="コンテンツ プレースホルダー 2">
            <a:extLst>
              <a:ext uri="{FF2B5EF4-FFF2-40B4-BE49-F238E27FC236}">
                <a16:creationId xmlns:a16="http://schemas.microsoft.com/office/drawing/2014/main" id="{7E6B3804-EB5D-41D7-9421-072858E0CA90}"/>
              </a:ext>
            </a:extLst>
          </p:cNvPr>
          <p:cNvSpPr>
            <a:spLocks noGrp="1"/>
          </p:cNvSpPr>
          <p:nvPr>
            <p:ph idx="1"/>
          </p:nvPr>
        </p:nvSpPr>
        <p:spPr/>
        <p:txBody>
          <a:bodyPr>
            <a:normAutofit lnSpcReduction="10000"/>
          </a:bodyPr>
          <a:lstStyle/>
          <a:p>
            <a:r>
              <a:rPr kumimoji="1" lang="ja-JP" altLang="en-US" dirty="0"/>
              <a:t>東京教育大学教授の家永三郎の提訴</a:t>
            </a:r>
          </a:p>
          <a:p>
            <a:r>
              <a:rPr kumimoji="1" lang="ja-JP" altLang="en-US" dirty="0"/>
              <a:t>教科書検定は憲法の禁じる「検閲」か</a:t>
            </a:r>
          </a:p>
          <a:p>
            <a:pPr lvl="1"/>
            <a:r>
              <a:rPr kumimoji="1" lang="ja-JP" altLang="en-US" dirty="0"/>
              <a:t>事実上出版を禁止するので検閲</a:t>
            </a:r>
            <a:r>
              <a:rPr kumimoji="1" lang="en-US" altLang="ja-JP" dirty="0"/>
              <a:t>(</a:t>
            </a:r>
            <a:r>
              <a:rPr kumimoji="1" lang="ja-JP" altLang="en-US" dirty="0"/>
              <a:t>家永</a:t>
            </a:r>
            <a:r>
              <a:rPr kumimoji="1" lang="en-US" altLang="ja-JP" dirty="0"/>
              <a:t>)</a:t>
            </a:r>
            <a:endParaRPr kumimoji="1" lang="ja-JP" altLang="en-US" dirty="0"/>
          </a:p>
          <a:p>
            <a:pPr lvl="1"/>
            <a:r>
              <a:rPr kumimoji="1" lang="ja-JP" altLang="en-US" dirty="0"/>
              <a:t>一般書籍として出版することは可能</a:t>
            </a:r>
            <a:r>
              <a:rPr kumimoji="1" lang="en-US" altLang="ja-JP" dirty="0"/>
              <a:t>(</a:t>
            </a:r>
            <a:r>
              <a:rPr kumimoji="1" lang="ja-JP" altLang="en-US" dirty="0"/>
              <a:t>国</a:t>
            </a:r>
            <a:r>
              <a:rPr kumimoji="1" lang="en-US" altLang="ja-JP" dirty="0"/>
              <a:t>)</a:t>
            </a:r>
            <a:endParaRPr kumimoji="1" lang="ja-JP" altLang="en-US" dirty="0"/>
          </a:p>
          <a:p>
            <a:r>
              <a:rPr kumimoji="1" lang="ja-JP" altLang="en-US" dirty="0"/>
              <a:t>国家は教育内容を詳細に決め、それを強制する権限があるのか</a:t>
            </a:r>
          </a:p>
          <a:p>
            <a:r>
              <a:rPr kumimoji="1" lang="ja-JP" altLang="en-US" dirty="0"/>
              <a:t>教師に教育の自由はあるのか</a:t>
            </a:r>
          </a:p>
          <a:p>
            <a:pPr lvl="1"/>
            <a:r>
              <a:rPr kumimoji="1" lang="ja-JP" altLang="en-US" dirty="0"/>
              <a:t>制限理由があるとすれば、それは何か</a:t>
            </a:r>
            <a:r>
              <a:rPr kumimoji="1" lang="en-US" altLang="ja-JP" dirty="0"/>
              <a:t>(</a:t>
            </a:r>
            <a:r>
              <a:rPr kumimoji="1" lang="en-US" altLang="ja-JP" dirty="0" err="1"/>
              <a:t>cf</a:t>
            </a:r>
            <a:r>
              <a:rPr kumimoji="1" lang="en-US" altLang="ja-JP" dirty="0"/>
              <a:t> </a:t>
            </a:r>
            <a:r>
              <a:rPr kumimoji="1" lang="ja-JP" altLang="en-US" dirty="0"/>
              <a:t>従軍慰安婦の扱い</a:t>
            </a:r>
            <a:r>
              <a:rPr kumimoji="1" lang="en-US" altLang="ja-JP" dirty="0"/>
              <a:t>)</a:t>
            </a:r>
            <a:endParaRPr kumimoji="1" lang="ja-JP" altLang="en-US" dirty="0"/>
          </a:p>
        </p:txBody>
      </p:sp>
    </p:spTree>
    <p:extLst>
      <p:ext uri="{BB962C8B-B14F-4D97-AF65-F5344CB8AC3E}">
        <p14:creationId xmlns:p14="http://schemas.microsoft.com/office/powerpoint/2010/main" val="115073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E58D9B-21CD-4707-8361-961A940977FD}"/>
              </a:ext>
            </a:extLst>
          </p:cNvPr>
          <p:cNvSpPr>
            <a:spLocks noGrp="1"/>
          </p:cNvSpPr>
          <p:nvPr>
            <p:ph type="title"/>
          </p:nvPr>
        </p:nvSpPr>
        <p:spPr/>
        <p:txBody>
          <a:bodyPr/>
          <a:lstStyle/>
          <a:p>
            <a:r>
              <a:rPr kumimoji="1" lang="ja-JP" altLang="en-US" dirty="0"/>
              <a:t>全国学力テスト問題とは</a:t>
            </a:r>
          </a:p>
        </p:txBody>
      </p:sp>
      <p:sp>
        <p:nvSpPr>
          <p:cNvPr id="3" name="コンテンツ プレースホルダー 2">
            <a:extLst>
              <a:ext uri="{FF2B5EF4-FFF2-40B4-BE49-F238E27FC236}">
                <a16:creationId xmlns:a16="http://schemas.microsoft.com/office/drawing/2014/main" id="{26A6DDD5-35E2-4124-A56A-F0D12D5653B3}"/>
              </a:ext>
            </a:extLst>
          </p:cNvPr>
          <p:cNvSpPr>
            <a:spLocks noGrp="1"/>
          </p:cNvSpPr>
          <p:nvPr>
            <p:ph idx="1"/>
          </p:nvPr>
        </p:nvSpPr>
        <p:spPr/>
        <p:txBody>
          <a:bodyPr>
            <a:normAutofit fontScale="92500" lnSpcReduction="10000"/>
          </a:bodyPr>
          <a:lstStyle/>
          <a:p>
            <a:r>
              <a:rPr kumimoji="1" lang="ja-JP" altLang="en-US" dirty="0"/>
              <a:t>国家が教育内容を詳細に決めることの是非</a:t>
            </a:r>
          </a:p>
          <a:p>
            <a:r>
              <a:rPr kumimoji="1" lang="ja-JP" altLang="en-US" dirty="0"/>
              <a:t>国家機関が問題と正解答を決めることは</a:t>
            </a:r>
          </a:p>
          <a:p>
            <a:r>
              <a:rPr kumimoji="1" lang="ja-JP" altLang="en-US" dirty="0"/>
              <a:t>悉皆調査とサンプル調査 </a:t>
            </a:r>
          </a:p>
          <a:p>
            <a:r>
              <a:rPr kumimoji="1" lang="ja-JP" altLang="en-US" dirty="0"/>
              <a:t>結果をどのように公表・開示するのか</a:t>
            </a:r>
          </a:p>
          <a:p>
            <a:pPr lvl="1"/>
            <a:r>
              <a:rPr kumimoji="1" lang="ja-JP" altLang="en-US" dirty="0"/>
              <a:t>個人・学校・市・県</a:t>
            </a:r>
          </a:p>
          <a:p>
            <a:r>
              <a:rPr kumimoji="1" lang="ja-JP" altLang="en-US" dirty="0"/>
              <a:t>過度の競争を惹起する危険性</a:t>
            </a:r>
          </a:p>
          <a:p>
            <a:pPr lvl="1"/>
            <a:r>
              <a:rPr kumimoji="1" lang="ja-JP" altLang="en-US" dirty="0"/>
              <a:t>香川と愛媛の学力競争と不正事件</a:t>
            </a:r>
          </a:p>
          <a:p>
            <a:r>
              <a:rPr kumimoji="1" lang="en-US" altLang="ja-JP" dirty="0"/>
              <a:t>(</a:t>
            </a:r>
            <a:r>
              <a:rPr kumimoji="1" lang="ja-JP" altLang="en-US" dirty="0"/>
              <a:t>６０年代の学テは、不正の多発で中止→２１世紀に復活  国際的学力競争で批判は陰に</a:t>
            </a:r>
            <a:r>
              <a:rPr kumimoji="1" lang="en-US" altLang="ja-JP" dirty="0"/>
              <a:t>)</a:t>
            </a:r>
            <a:endParaRPr kumimoji="1" lang="ja-JP" altLang="en-US" dirty="0"/>
          </a:p>
        </p:txBody>
      </p:sp>
    </p:spTree>
    <p:extLst>
      <p:ext uri="{BB962C8B-B14F-4D97-AF65-F5344CB8AC3E}">
        <p14:creationId xmlns:p14="http://schemas.microsoft.com/office/powerpoint/2010/main" val="400649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教育課程を定めるのは１</a:t>
            </a:r>
          </a:p>
        </p:txBody>
      </p:sp>
      <p:sp>
        <p:nvSpPr>
          <p:cNvPr id="3" name="コンテンツ プレースホルダ 2"/>
          <p:cNvSpPr>
            <a:spLocks noGrp="1"/>
          </p:cNvSpPr>
          <p:nvPr>
            <p:ph idx="1"/>
          </p:nvPr>
        </p:nvSpPr>
        <p:spPr/>
        <p:txBody>
          <a:bodyPr>
            <a:normAutofit fontScale="62500" lnSpcReduction="20000"/>
          </a:bodyPr>
          <a:lstStyle/>
          <a:p>
            <a:r>
              <a:rPr lang="ja-JP" altLang="en-US" dirty="0"/>
              <a:t>学校教育法</a:t>
            </a:r>
          </a:p>
          <a:p>
            <a:pPr lvl="1"/>
            <a:r>
              <a:rPr lang="ja-JP" altLang="en-US" dirty="0"/>
              <a:t>第三十三条 　小学校の教育課程に関する事項は、第二十九条及び第三十条の規定に従い、文部科学大臣が定める。</a:t>
            </a:r>
            <a:endParaRPr kumimoji="1" lang="ja-JP" altLang="en-US" dirty="0"/>
          </a:p>
          <a:p>
            <a:r>
              <a:rPr kumimoji="1" lang="ja-JP" altLang="en-US" dirty="0"/>
              <a:t>学校教育法施行規則</a:t>
            </a:r>
          </a:p>
          <a:p>
            <a:pPr lvl="1"/>
            <a:r>
              <a:rPr lang="ja-JP" altLang="en-US" dirty="0"/>
              <a:t>第五十条</a:t>
            </a:r>
            <a:br>
              <a:rPr lang="ja-JP" altLang="en-US" dirty="0"/>
            </a:br>
            <a:r>
              <a:rPr lang="ja-JP" altLang="en-US" dirty="0"/>
              <a:t>　小学校の教育課程は、国語、社会、算数、理科、生活、音楽、図画工作、家庭及び体育の各教科（以下この節において「各教科」という。）</a:t>
            </a:r>
            <a:r>
              <a:rPr lang="ja-JP" altLang="en-US" dirty="0" err="1"/>
              <a:t>、</a:t>
            </a:r>
            <a:r>
              <a:rPr lang="ja-JP" altLang="en-US" dirty="0"/>
              <a:t>道徳、外国語活動、総合的な学習の時間並びに特別活動に</a:t>
            </a:r>
            <a:r>
              <a:rPr lang="ja-JP" altLang="en-US" dirty="0" err="1"/>
              <a:t>よつて</a:t>
            </a:r>
            <a:r>
              <a:rPr lang="ja-JP" altLang="en-US" dirty="0"/>
              <a:t>編成するものとする。</a:t>
            </a:r>
            <a:br>
              <a:rPr lang="ja-JP" altLang="en-US" dirty="0"/>
            </a:br>
            <a:r>
              <a:rPr lang="ja-JP" altLang="en-US" dirty="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a:t>第五十二条</a:t>
            </a:r>
            <a:br>
              <a:rPr lang="ja-JP" altLang="en-US" dirty="0"/>
            </a:br>
            <a:r>
              <a:rPr lang="ja-JP" altLang="en-US" dirty="0"/>
              <a:t>　小学校の教育課程については、この節に定めるもののほか、教育課程の基準として文部科学大臣が別に公示する小学校学習指導要領によるものとする。</a:t>
            </a:r>
            <a:br>
              <a:rPr lang="ja-JP" altLang="en-US" dirty="0"/>
            </a:br>
            <a:br>
              <a:rPr lang="ja-JP" altLang="en-US" dirty="0"/>
            </a:br>
            <a:endParaRPr kumimoji="1" lang="ja-JP" altLang="en-US" dirty="0"/>
          </a:p>
        </p:txBody>
      </p:sp>
    </p:spTree>
    <p:extLst>
      <p:ext uri="{BB962C8B-B14F-4D97-AF65-F5344CB8AC3E}">
        <p14:creationId xmlns:p14="http://schemas.microsoft.com/office/powerpoint/2010/main" val="12170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教育課程を定めるのは２</a:t>
            </a:r>
          </a:p>
        </p:txBody>
      </p:sp>
      <p:sp>
        <p:nvSpPr>
          <p:cNvPr id="3" name="コンテンツ プレースホルダ 2"/>
          <p:cNvSpPr>
            <a:spLocks noGrp="1"/>
          </p:cNvSpPr>
          <p:nvPr>
            <p:ph idx="1"/>
          </p:nvPr>
        </p:nvSpPr>
        <p:spPr/>
        <p:txBody>
          <a:bodyPr>
            <a:normAutofit lnSpcReduction="10000"/>
          </a:bodyPr>
          <a:lstStyle/>
          <a:p>
            <a:r>
              <a:rPr lang="ja-JP" altLang="en-US" dirty="0"/>
              <a:t>地方教育行政の組織及び運営に関する法律第２３条</a:t>
            </a:r>
          </a:p>
          <a:p>
            <a:pPr lvl="1"/>
            <a:r>
              <a:rPr lang="ja-JP" altLang="en-US" dirty="0"/>
              <a:t>５　学校の組織編成、教育課程、学習指導、生徒指導及び職業指導に関すること。</a:t>
            </a:r>
          </a:p>
          <a:p>
            <a:pPr lvl="1"/>
            <a:r>
              <a:rPr lang="ja-JP" altLang="en-US" dirty="0"/>
              <a:t>６　教科書その他の教材に関すること</a:t>
            </a:r>
          </a:p>
          <a:p>
            <a:r>
              <a:rPr lang="ja-JP" altLang="en-US" dirty="0"/>
              <a:t>石川県小松市の学校管理規則</a:t>
            </a:r>
          </a:p>
          <a:p>
            <a:pPr lvl="1"/>
            <a:r>
              <a:rPr lang="en-US" altLang="ja-JP" dirty="0"/>
              <a:t>(</a:t>
            </a:r>
            <a:r>
              <a:rPr lang="ja-JP" altLang="en-US" dirty="0"/>
              <a:t>教育課程</a:t>
            </a:r>
            <a:r>
              <a:rPr lang="en-US" altLang="ja-JP" dirty="0"/>
              <a:t>)</a:t>
            </a:r>
            <a:endParaRPr lang="ja-JP" altLang="en-US" dirty="0"/>
          </a:p>
          <a:p>
            <a:pPr lvl="1"/>
            <a:r>
              <a:rPr lang="ja-JP" altLang="en-US" dirty="0"/>
              <a:t>　第</a:t>
            </a:r>
            <a:r>
              <a:rPr lang="en-US" altLang="ja-JP" dirty="0"/>
              <a:t>9</a:t>
            </a:r>
            <a:r>
              <a:rPr lang="ja-JP" altLang="en-US" dirty="0"/>
              <a:t>条　教育課程は，学習指導要領及び教育長の指示する基準に基づいて，校長が定める。</a:t>
            </a:r>
          </a:p>
          <a:p>
            <a:endParaRPr kumimoji="1" lang="ja-JP" altLang="en-US" dirty="0"/>
          </a:p>
        </p:txBody>
      </p:sp>
    </p:spTree>
    <p:extLst>
      <p:ext uri="{BB962C8B-B14F-4D97-AF65-F5344CB8AC3E}">
        <p14:creationId xmlns:p14="http://schemas.microsoft.com/office/powerpoint/2010/main" val="21016893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1030</Words>
  <Application>Microsoft Office PowerPoint</Application>
  <PresentationFormat>画面に合わせる (4:3)</PresentationFormat>
  <Paragraphs>164</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Office テーマ</vt:lpstr>
      <vt:lpstr>教育課程と行政 </vt:lpstr>
      <vt:lpstr>教育内容を決めるもの</vt:lpstr>
      <vt:lpstr> 教育課程の欧米の流れ</vt:lpstr>
      <vt:lpstr> 現行の日本の教育課程行政</vt:lpstr>
      <vt:lpstr>学習指導要領の法的性格の変遷</vt:lpstr>
      <vt:lpstr>教科書訴訟とは</vt:lpstr>
      <vt:lpstr>全国学力テスト問題とは</vt:lpstr>
      <vt:lpstr>教育課程を定めるのは１</vt:lpstr>
      <vt:lpstr>教育課程を定めるのは２</vt:lpstr>
      <vt:lpstr>道徳の教科化</vt:lpstr>
      <vt:lpstr>近年の指導要領での変化</vt:lpstr>
      <vt:lpstr>２１世紀の教育課題？</vt:lpstr>
      <vt:lpstr>先進国が迎えている状況</vt:lpstr>
      <vt:lpstr>PISAが意味するもの</vt:lpstr>
      <vt:lpstr>PowerPoint プレゼンテーション</vt:lpstr>
      <vt:lpstr>ＯＥＣＤのKey Competencies</vt:lpstr>
      <vt:lpstr>21 Century Skills(アメリカの諸団体)</vt:lpstr>
      <vt:lpstr>考えてみよう</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ota wakei</cp:lastModifiedBy>
  <cp:revision>72</cp:revision>
  <dcterms:created xsi:type="dcterms:W3CDTF">2012-06-17T11:42:54Z</dcterms:created>
  <dcterms:modified xsi:type="dcterms:W3CDTF">2018-06-20T00:16:14Z</dcterms:modified>
</cp:coreProperties>
</file>