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4" r:id="rId4"/>
    <p:sldId id="275" r:id="rId5"/>
    <p:sldId id="278" r:id="rId6"/>
    <p:sldId id="276" r:id="rId7"/>
    <p:sldId id="277" r:id="rId8"/>
    <p:sldId id="279" r:id="rId9"/>
    <p:sldId id="281" r:id="rId10"/>
    <p:sldId id="280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8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9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16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6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97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25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36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8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58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5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4BA3D-731F-474E-A380-7411DF1AD8B2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08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教育権と教育義務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879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EE28BA-DBDC-46F7-B9D4-F6E64132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就学補助</a:t>
            </a:r>
            <a:r>
              <a:rPr kumimoji="1" lang="en-US" altLang="ja-JP" dirty="0"/>
              <a:t>(</a:t>
            </a:r>
            <a:r>
              <a:rPr kumimoji="1" lang="ja-JP" altLang="en-US" dirty="0"/>
              <a:t>無償でない義務教育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AE22FD-4273-47E0-BD65-0E0F8675D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全員か必要者</a:t>
            </a:r>
            <a:r>
              <a:rPr kumimoji="1" lang="ja-JP" altLang="en-US" dirty="0" err="1"/>
              <a:t>へか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民主党の高校授業料無償</a:t>
            </a:r>
          </a:p>
          <a:p>
            <a:pPr lvl="1"/>
            <a:r>
              <a:rPr kumimoji="1" lang="ja-JP" altLang="en-US" dirty="0"/>
              <a:t>自民党が必要者に限定</a:t>
            </a:r>
          </a:p>
          <a:p>
            <a:r>
              <a:rPr kumimoji="1" lang="ja-JP" altLang="en-US" dirty="0"/>
              <a:t>徴収範囲の問題</a:t>
            </a:r>
            <a:r>
              <a:rPr kumimoji="1" lang="en-US" altLang="ja-JP" dirty="0"/>
              <a:t>(</a:t>
            </a:r>
            <a:r>
              <a:rPr kumimoji="1" lang="ja-JP" altLang="en-US" dirty="0"/>
              <a:t>学用品・給食・遠足</a:t>
            </a:r>
            <a:r>
              <a:rPr kumimoji="1" lang="en-US" altLang="ja-JP" dirty="0" err="1"/>
              <a:t>etc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特定製品の指定</a:t>
            </a:r>
          </a:p>
          <a:p>
            <a:r>
              <a:rPr kumimoji="1" lang="ja-JP" altLang="en-US" dirty="0"/>
              <a:t>給食費未納問題</a:t>
            </a:r>
            <a:endParaRPr lang="ja-JP" altLang="en-US" dirty="0"/>
          </a:p>
          <a:p>
            <a:pPr lvl="1"/>
            <a:r>
              <a:rPr kumimoji="1" lang="ja-JP" altLang="en-US" dirty="0"/>
              <a:t>未納の子どもには食べさせない</a:t>
            </a:r>
            <a:r>
              <a:rPr kumimoji="1" lang="en-US" altLang="ja-JP" dirty="0"/>
              <a:t>?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アレルギー理由の給食拒否は</a:t>
            </a:r>
            <a:r>
              <a:rPr kumimoji="1" lang="en-US" altLang="ja-JP" dirty="0"/>
              <a:t>? 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アレルギー用特別食の特別徴収は</a:t>
            </a:r>
            <a:r>
              <a:rPr kumimoji="1" lang="en-US" altLang="ja-JP" dirty="0"/>
              <a:t>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293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義務教育システムの論点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就学義務か教育義務か</a:t>
            </a:r>
          </a:p>
          <a:p>
            <a:pPr lvl="1"/>
            <a:r>
              <a:rPr lang="ja-JP" altLang="en-US" dirty="0"/>
              <a:t>就学義務 日本・韓国・ドイツ</a:t>
            </a:r>
          </a:p>
          <a:p>
            <a:pPr lvl="1"/>
            <a:r>
              <a:rPr lang="ja-JP" altLang="en-US" dirty="0"/>
              <a:t>教育義務 イギリス・デンマーク・アメリカ・フランス</a:t>
            </a:r>
          </a:p>
          <a:p>
            <a:pPr marL="457200" lvl="1" indent="0">
              <a:buNone/>
            </a:pPr>
            <a:r>
              <a:rPr lang="ja-JP" altLang="en-US" dirty="0"/>
              <a:t>      </a:t>
            </a:r>
            <a:r>
              <a:rPr lang="en-US" altLang="ja-JP" dirty="0" err="1"/>
              <a:t>cf</a:t>
            </a:r>
            <a:r>
              <a:rPr lang="en-US" altLang="ja-JP" dirty="0"/>
              <a:t> </a:t>
            </a:r>
            <a:r>
              <a:rPr lang="ja-JP" altLang="en-US" dirty="0"/>
              <a:t>アメリカのホームスクール</a:t>
            </a:r>
          </a:p>
          <a:p>
            <a:r>
              <a:rPr kumimoji="1" lang="ja-JP" altLang="en-US" dirty="0"/>
              <a:t>権利の内包</a:t>
            </a:r>
            <a:r>
              <a:rPr kumimoji="1" lang="en-US" altLang="ja-JP" dirty="0"/>
              <a:t>(</a:t>
            </a:r>
            <a:r>
              <a:rPr kumimoji="1" lang="ja-JP" altLang="en-US" dirty="0"/>
              <a:t>義務主体の国民の側から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教育の種類の選択</a:t>
            </a:r>
            <a:r>
              <a:rPr lang="en-US" altLang="ja-JP" dirty="0"/>
              <a:t>(</a:t>
            </a:r>
            <a:r>
              <a:rPr lang="ja-JP" altLang="en-US" dirty="0"/>
              <a:t>普通・特別支援、私立</a:t>
            </a:r>
            <a:r>
              <a:rPr lang="en-US" altLang="ja-JP" dirty="0"/>
              <a:t>)</a:t>
            </a:r>
            <a:endParaRPr lang="ja-JP" altLang="en-US" dirty="0"/>
          </a:p>
          <a:p>
            <a:pPr lvl="2"/>
            <a:r>
              <a:rPr lang="ja-JP" altLang="en-US" dirty="0"/>
              <a:t>私立の選択は親権。</a:t>
            </a:r>
          </a:p>
          <a:p>
            <a:pPr lvl="2"/>
            <a:r>
              <a:rPr lang="ja-JP" altLang="en-US" dirty="0"/>
              <a:t>普通か特殊は、教育委員会→親  </a:t>
            </a:r>
            <a:r>
              <a:rPr lang="en-US" altLang="ja-JP" dirty="0" err="1"/>
              <a:t>cf</a:t>
            </a:r>
            <a:r>
              <a:rPr lang="en-US" altLang="ja-JP" dirty="0"/>
              <a:t> </a:t>
            </a:r>
            <a:r>
              <a:rPr lang="ja-JP" altLang="en-US" dirty="0"/>
              <a:t>旭川訴訟・奈良訴訟</a:t>
            </a:r>
          </a:p>
          <a:p>
            <a:pPr lvl="1"/>
            <a:r>
              <a:rPr kumimoji="1" lang="ja-JP" altLang="en-US" dirty="0"/>
              <a:t>個別学校選択</a:t>
            </a:r>
            <a:r>
              <a:rPr kumimoji="1" lang="en-US" altLang="ja-JP" dirty="0"/>
              <a:t>:</a:t>
            </a:r>
            <a:r>
              <a:rPr kumimoji="1" lang="ja-JP" altLang="en-US" dirty="0"/>
              <a:t>公立学校選択問題</a:t>
            </a:r>
            <a:r>
              <a:rPr kumimoji="1" lang="en-US" altLang="ja-JP" dirty="0"/>
              <a:t>(</a:t>
            </a:r>
            <a:r>
              <a:rPr kumimoji="1" lang="ja-JP" altLang="en-US" dirty="0"/>
              <a:t>二種の選択制度</a:t>
            </a:r>
            <a:r>
              <a:rPr kumimoji="1" lang="en-US" altLang="ja-JP" dirty="0"/>
              <a:t>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786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4890B3-FD3B-4949-9037-CD646AC74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義務教育システムの論点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144DBD-B435-44AD-BC27-7EAB9DCB7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義務教育修了と社会の受け入れ </a:t>
            </a:r>
          </a:p>
          <a:p>
            <a:pPr lvl="1"/>
            <a:r>
              <a:rPr kumimoji="1" lang="ja-JP" altLang="en-US" dirty="0"/>
              <a:t>修了が就労の前提となる国とならない国</a:t>
            </a:r>
          </a:p>
          <a:p>
            <a:pPr marL="457200" lvl="1" indent="0">
              <a:buNone/>
            </a:pPr>
            <a:r>
              <a:rPr kumimoji="1" lang="ja-JP" altLang="en-US" dirty="0"/>
              <a:t>      </a:t>
            </a:r>
            <a:r>
              <a:rPr kumimoji="1" lang="en-US" altLang="ja-JP" dirty="0" err="1"/>
              <a:t>cf</a:t>
            </a:r>
            <a:r>
              <a:rPr kumimoji="1" lang="en-US" altLang="ja-JP" dirty="0"/>
              <a:t> </a:t>
            </a:r>
            <a:r>
              <a:rPr kumimoji="1" lang="ja-JP" altLang="en-US" dirty="0"/>
              <a:t>オランダ 義務教育修了が就労の条件 →政・企・学の共同</a:t>
            </a:r>
          </a:p>
          <a:p>
            <a:r>
              <a:rPr lang="ja-JP" altLang="en-US" dirty="0"/>
              <a:t>就学補助</a:t>
            </a:r>
          </a:p>
          <a:p>
            <a:pPr lvl="1"/>
            <a:r>
              <a:rPr lang="ja-JP" altLang="en-US" dirty="0"/>
              <a:t>普遍主義・必要主義</a:t>
            </a:r>
          </a:p>
          <a:p>
            <a:pPr lvl="1"/>
            <a:r>
              <a:rPr lang="ja-JP" altLang="en-US" dirty="0"/>
              <a:t>範囲</a:t>
            </a:r>
          </a:p>
          <a:p>
            <a:r>
              <a:rPr lang="ja-JP" altLang="en-US" dirty="0"/>
              <a:t>就学免除</a:t>
            </a:r>
          </a:p>
          <a:p>
            <a:pPr lvl="1"/>
            <a:r>
              <a:rPr lang="ja-JP" altLang="en-US" dirty="0"/>
              <a:t>認定主体・理由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712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4A67-B1BE-4076-A65D-4494978F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就学義務の変遷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E31CE6-5059-4FCA-BFFD-5994DBB2B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教育令</a:t>
            </a:r>
            <a:r>
              <a:rPr kumimoji="1" lang="en-US" altLang="ja-JP" dirty="0"/>
              <a:t>1878 16</a:t>
            </a:r>
            <a:r>
              <a:rPr kumimoji="1" lang="ja-JP" altLang="en-US" dirty="0"/>
              <a:t>カ月の就学義務</a:t>
            </a:r>
            <a:r>
              <a:rPr kumimoji="1" lang="en-US" altLang="ja-JP" dirty="0"/>
              <a:t>(</a:t>
            </a:r>
            <a:r>
              <a:rPr kumimoji="1" lang="ja-JP" altLang="en-US" dirty="0"/>
              <a:t>代替可能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改正教育令</a:t>
            </a:r>
            <a:r>
              <a:rPr kumimoji="1" lang="en-US" altLang="ja-JP" dirty="0"/>
              <a:t>1880 3</a:t>
            </a:r>
            <a:r>
              <a:rPr kumimoji="1" lang="ja-JP" altLang="en-US" dirty="0"/>
              <a:t>年の就学義務</a:t>
            </a:r>
            <a:r>
              <a:rPr kumimoji="1" lang="en-US" altLang="ja-JP" dirty="0"/>
              <a:t>(</a:t>
            </a:r>
            <a:r>
              <a:rPr kumimoji="1" lang="ja-JP" altLang="en-US" dirty="0"/>
              <a:t>小学校は</a:t>
            </a:r>
            <a:r>
              <a:rPr kumimoji="1" lang="en-US" altLang="ja-JP" dirty="0"/>
              <a:t>3-8</a:t>
            </a:r>
            <a:r>
              <a:rPr kumimoji="1" lang="ja-JP" altLang="en-US" dirty="0"/>
              <a:t>年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en-US" altLang="ja-JP" dirty="0"/>
              <a:t>3</a:t>
            </a:r>
            <a:r>
              <a:rPr kumimoji="1" lang="ja-JP" altLang="en-US" dirty="0"/>
              <a:t>次教育令</a:t>
            </a:r>
            <a:r>
              <a:rPr kumimoji="1" lang="en-US" altLang="ja-JP" dirty="0"/>
              <a:t>1885  </a:t>
            </a:r>
            <a:r>
              <a:rPr kumimoji="1" lang="ja-JP" altLang="en-US" dirty="0"/>
              <a:t>簡易な小学教場も化とする</a:t>
            </a:r>
          </a:p>
          <a:p>
            <a:r>
              <a:rPr kumimoji="1" lang="ja-JP" altLang="en-US" dirty="0"/>
              <a:t>小学校令</a:t>
            </a:r>
            <a:r>
              <a:rPr kumimoji="1" lang="en-US" altLang="ja-JP" dirty="0"/>
              <a:t>1886 </a:t>
            </a:r>
            <a:r>
              <a:rPr kumimoji="1" lang="ja-JP" altLang="en-US" dirty="0"/>
              <a:t>小学校を尋常と高等に区分。尋常</a:t>
            </a:r>
            <a:r>
              <a:rPr kumimoji="1" lang="en-US" altLang="ja-JP" dirty="0"/>
              <a:t>4</a:t>
            </a:r>
            <a:r>
              <a:rPr kumimoji="1" lang="ja-JP" altLang="en-US" dirty="0"/>
              <a:t>年を就学義務</a:t>
            </a:r>
          </a:p>
          <a:p>
            <a:r>
              <a:rPr kumimoji="1" lang="en-US" altLang="ja-JP" dirty="0"/>
              <a:t>2</a:t>
            </a:r>
            <a:r>
              <a:rPr kumimoji="1" lang="ja-JP" altLang="en-US" dirty="0"/>
              <a:t>次小学校令</a:t>
            </a:r>
            <a:r>
              <a:rPr kumimoji="1" lang="en-US" altLang="ja-JP" dirty="0"/>
              <a:t>1890 </a:t>
            </a:r>
            <a:r>
              <a:rPr kumimoji="1" lang="ja-JP" altLang="en-US" dirty="0"/>
              <a:t>尋常</a:t>
            </a:r>
            <a:r>
              <a:rPr kumimoji="1" lang="en-US" altLang="ja-JP" dirty="0"/>
              <a:t>2-3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高等</a:t>
            </a:r>
            <a:r>
              <a:rPr kumimoji="1" lang="en-US" altLang="ja-JP" dirty="0"/>
              <a:t>2-3</a:t>
            </a:r>
            <a:r>
              <a:rPr kumimoji="1" lang="ja-JP" altLang="en-US" dirty="0"/>
              <a:t>に。</a:t>
            </a:r>
          </a:p>
          <a:p>
            <a:r>
              <a:rPr kumimoji="1" lang="en-US" altLang="ja-JP" dirty="0"/>
              <a:t>3</a:t>
            </a:r>
            <a:r>
              <a:rPr kumimoji="1" lang="ja-JP" altLang="en-US" dirty="0"/>
              <a:t>次小学校令</a:t>
            </a:r>
            <a:r>
              <a:rPr kumimoji="1" lang="en-US" altLang="ja-JP" dirty="0"/>
              <a:t>1900 </a:t>
            </a:r>
            <a:r>
              <a:rPr kumimoji="1" lang="ja-JP" altLang="en-US" dirty="0"/>
              <a:t>尋常</a:t>
            </a:r>
            <a:r>
              <a:rPr kumimoji="1" lang="en-US" altLang="ja-JP" dirty="0"/>
              <a:t>4</a:t>
            </a:r>
            <a:r>
              <a:rPr kumimoji="1" lang="ja-JP" altLang="en-US" dirty="0"/>
              <a:t>年。児童労働の制限、</a:t>
            </a:r>
            <a:r>
              <a:rPr lang="ja-JP" altLang="en-US" dirty="0"/>
              <a:t>授業料不徴収  「家庭又ハ其ノ他」も可</a:t>
            </a:r>
            <a:endParaRPr kumimoji="1" lang="ja-JP" altLang="en-US" dirty="0"/>
          </a:p>
          <a:p>
            <a:r>
              <a:rPr kumimoji="1" lang="en-US" altLang="ja-JP" dirty="0"/>
              <a:t>1907 </a:t>
            </a:r>
            <a:r>
              <a:rPr kumimoji="1" lang="ja-JP" altLang="en-US" dirty="0"/>
              <a:t>義務</a:t>
            </a:r>
            <a:r>
              <a:rPr kumimoji="1" lang="en-US" altLang="ja-JP" dirty="0"/>
              <a:t>6</a:t>
            </a:r>
            <a:r>
              <a:rPr kumimoji="1" lang="ja-JP" altLang="en-US" dirty="0"/>
              <a:t>年に。</a:t>
            </a:r>
            <a:r>
              <a:rPr kumimoji="1" lang="en-US" altLang="ja-JP" dirty="0"/>
              <a:t>1941 </a:t>
            </a:r>
            <a:r>
              <a:rPr kumimoji="1" lang="ja-JP" altLang="en-US" dirty="0"/>
              <a:t>国民学校令</a:t>
            </a:r>
            <a:r>
              <a:rPr kumimoji="1" lang="en-US" altLang="ja-JP" dirty="0"/>
              <a:t>(</a:t>
            </a:r>
            <a:r>
              <a:rPr kumimoji="1" lang="ja-JP" altLang="en-US" dirty="0"/>
              <a:t>義務</a:t>
            </a:r>
            <a:r>
              <a:rPr kumimoji="1" lang="en-US" altLang="ja-JP" dirty="0"/>
              <a:t>8</a:t>
            </a:r>
            <a:r>
              <a:rPr kumimoji="1" lang="ja-JP" altLang="en-US" dirty="0"/>
              <a:t>年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335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9AEE5-8F49-4F5B-A58B-FF72577B0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アメリカのホームスクール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601188-3052-46BF-B81C-AEE325CAD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日本ほど教育を重視しない風潮</a:t>
            </a:r>
          </a:p>
          <a:p>
            <a:r>
              <a:rPr kumimoji="1" lang="en-US" altLang="ja-JP" dirty="0"/>
              <a:t>1960</a:t>
            </a:r>
            <a:r>
              <a:rPr kumimoji="1" lang="ja-JP" altLang="en-US" dirty="0"/>
              <a:t>年代以後、主に宗教的理由で学校に行かせない親の出現と増加</a:t>
            </a:r>
          </a:p>
          <a:p>
            <a:r>
              <a:rPr kumimoji="1" lang="en-US" altLang="ja-JP" dirty="0"/>
              <a:t>1980</a:t>
            </a:r>
            <a:r>
              <a:rPr kumimoji="1" lang="ja-JP" altLang="en-US" dirty="0"/>
              <a:t>年代以後、学校の暴力への反発、固定的な教育への疑問から、更に増加→ホームスクールの運動→認める州の増加、インターネットが後押し</a:t>
            </a:r>
          </a:p>
          <a:p>
            <a:r>
              <a:rPr kumimoji="1" lang="ja-JP" altLang="en-US" dirty="0"/>
              <a:t>教育委員会に届けることで認められ、年に一度教育委員会に学習内容を報告。部分的に学校での授業も可能。進学に不利にならない制度。</a:t>
            </a:r>
          </a:p>
          <a:p>
            <a:r>
              <a:rPr kumimoji="1" lang="ja-JP" altLang="en-US" dirty="0"/>
              <a:t>成功する子どもは、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～</a:t>
            </a:r>
            <a:r>
              <a:rPr kumimoji="1" lang="en-US" altLang="ja-JP" dirty="0"/>
              <a:t>3</a:t>
            </a:r>
            <a:r>
              <a:rPr kumimoji="1" lang="ja-JP" altLang="en-US" dirty="0"/>
              <a:t>割とされる。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230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0812B0-ADFA-4549-9430-FCD9FE75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アメリカのホームスクール</a:t>
            </a:r>
          </a:p>
        </p:txBody>
      </p:sp>
      <p:pic>
        <p:nvPicPr>
          <p:cNvPr id="1026" name="Picture 2" descr="https://upload.wikimedia.org/wikipedia/commons/3/37/1999_NCES_Report_reasons_for_homeschooling.png">
            <a:extLst>
              <a:ext uri="{FF2B5EF4-FFF2-40B4-BE49-F238E27FC236}">
                <a16:creationId xmlns:a16="http://schemas.microsoft.com/office/drawing/2014/main" id="{5EC346BF-63CA-48E9-A0B3-9F7908138F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37" y="1471966"/>
            <a:ext cx="7190508" cy="512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03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06A45C-D687-4E7C-A7B5-0384564B5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https://upload.wikimedia.org/wikipedia/commons/a/aa/Motivations_regarded_most_important_for_homeschooling.png">
            <a:extLst>
              <a:ext uri="{FF2B5EF4-FFF2-40B4-BE49-F238E27FC236}">
                <a16:creationId xmlns:a16="http://schemas.microsoft.com/office/drawing/2014/main" id="{33E8BB2C-EFD5-4F95-8533-F62C3138F9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93" y="2313710"/>
            <a:ext cx="8624001" cy="336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72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47AD01-79CC-4444-9F8C-C252C7BDC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学校選択問題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11E6CA-5C04-4A23-937C-C14BE7DC2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「権利」とは何か</a:t>
            </a:r>
          </a:p>
          <a:p>
            <a:r>
              <a:rPr kumimoji="1" lang="ja-JP" altLang="en-US" dirty="0"/>
              <a:t>二種の学校選択</a:t>
            </a:r>
          </a:p>
          <a:p>
            <a:pPr lvl="1"/>
            <a:r>
              <a:rPr kumimoji="1" lang="ja-JP" altLang="en-US" dirty="0"/>
              <a:t>多様な教育の選択</a:t>
            </a:r>
            <a:r>
              <a:rPr kumimoji="1" lang="en-US" altLang="ja-JP" dirty="0"/>
              <a:t>(</a:t>
            </a:r>
            <a:r>
              <a:rPr kumimoji="1" lang="ja-JP" altLang="en-US" dirty="0"/>
              <a:t>オランダ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競争の組織</a:t>
            </a:r>
            <a:r>
              <a:rPr kumimoji="1" lang="en-US" altLang="ja-JP" dirty="0"/>
              <a:t>(</a:t>
            </a:r>
            <a:r>
              <a:rPr kumimoji="1" lang="ja-JP" altLang="en-US" dirty="0"/>
              <a:t>競争を子ども→学校・教師</a:t>
            </a:r>
            <a:r>
              <a:rPr kumimoji="1" lang="en-US" altLang="ja-JP" dirty="0"/>
              <a:t>)(</a:t>
            </a:r>
            <a:r>
              <a:rPr kumimoji="1" lang="ja-JP" altLang="en-US" dirty="0"/>
              <a:t>英米日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選択の利点</a:t>
            </a:r>
          </a:p>
          <a:p>
            <a:pPr lvl="1"/>
            <a:r>
              <a:rPr kumimoji="1" lang="ja-JP" altLang="en-US" dirty="0"/>
              <a:t>望む学校・教育を受けられる</a:t>
            </a:r>
            <a:r>
              <a:rPr kumimoji="1" lang="en-US" altLang="ja-JP" dirty="0"/>
              <a:t>(</a:t>
            </a:r>
            <a:r>
              <a:rPr kumimoji="1" lang="ja-JP" altLang="en-US" dirty="0"/>
              <a:t>外れ論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選択の弊害</a:t>
            </a:r>
          </a:p>
          <a:p>
            <a:pPr lvl="1"/>
            <a:r>
              <a:rPr kumimoji="1" lang="ja-JP" altLang="en-US" dirty="0"/>
              <a:t>競争による教師のストレス</a:t>
            </a:r>
          </a:p>
          <a:p>
            <a:pPr lvl="1"/>
            <a:r>
              <a:rPr kumimoji="1" lang="ja-JP" altLang="en-US" dirty="0"/>
              <a:t>選ばれない学校の問題</a:t>
            </a:r>
          </a:p>
          <a:p>
            <a:pPr lvl="1"/>
            <a:r>
              <a:rPr kumimoji="1" lang="ja-JP" altLang="en-US" dirty="0"/>
              <a:t>格差の拡大</a:t>
            </a:r>
          </a:p>
        </p:txBody>
      </p:sp>
    </p:spTree>
    <p:extLst>
      <p:ext uri="{BB962C8B-B14F-4D97-AF65-F5344CB8AC3E}">
        <p14:creationId xmlns:p14="http://schemas.microsoft.com/office/powerpoint/2010/main" val="206906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A7CDB-C69C-46C3-8A58-232CA7A78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学校選択制度問題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DC3AED-A112-4300-A15C-57A5DF1D9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泰明小学校アルマーニ制服問題</a:t>
            </a:r>
          </a:p>
          <a:p>
            <a:r>
              <a:rPr kumimoji="1" lang="ja-JP" altLang="en-US" dirty="0"/>
              <a:t>東京都中央区の特認校による学校選択</a:t>
            </a:r>
            <a:r>
              <a:rPr kumimoji="1" lang="en-US" altLang="ja-JP" dirty="0"/>
              <a:t>(4</a:t>
            </a:r>
            <a:r>
              <a:rPr kumimoji="1" lang="ja-JP" altLang="en-US" dirty="0"/>
              <a:t>校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特認校とは、認可を受けて通学区を廃止する学校</a:t>
            </a:r>
          </a:p>
          <a:p>
            <a:pPr lvl="1"/>
            <a:r>
              <a:rPr kumimoji="1" lang="ja-JP" altLang="en-US" dirty="0"/>
              <a:t>過疎による小規模校の対策</a:t>
            </a:r>
          </a:p>
          <a:p>
            <a:pPr lvl="1"/>
            <a:r>
              <a:rPr kumimoji="1" lang="ja-JP" altLang="en-US" dirty="0"/>
              <a:t>通学区は教育委員会の事項だが、管轄区域全体ではなく、特定の学校のみ通学区を廃止する </a:t>
            </a:r>
          </a:p>
          <a:p>
            <a:r>
              <a:rPr kumimoji="1" lang="ja-JP" altLang="en-US"/>
              <a:t>少子化による学校統廃合問題と学校選択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468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578</Words>
  <Application>Microsoft Office PowerPoint</Application>
  <PresentationFormat>画面に合わせる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Office テーマ</vt:lpstr>
      <vt:lpstr>教育権と教育義務</vt:lpstr>
      <vt:lpstr>義務教育システムの論点1</vt:lpstr>
      <vt:lpstr>義務教育システムの論点2</vt:lpstr>
      <vt:lpstr>就学義務の変遷</vt:lpstr>
      <vt:lpstr>アメリカのホームスクール</vt:lpstr>
      <vt:lpstr>アメリカのホームスクール</vt:lpstr>
      <vt:lpstr>PowerPoint プレゼンテーション</vt:lpstr>
      <vt:lpstr>学校選択問題</vt:lpstr>
      <vt:lpstr>学校選択制度問題2</vt:lpstr>
      <vt:lpstr>就学補助(無償でない義務教育)</vt:lpstr>
    </vt:vector>
  </TitlesOfParts>
  <Company>文教大学学園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教育権</dc:title>
  <dc:creator>wakei</dc:creator>
  <cp:lastModifiedBy>ota wakei</cp:lastModifiedBy>
  <cp:revision>30</cp:revision>
  <dcterms:created xsi:type="dcterms:W3CDTF">2016-04-19T07:33:32Z</dcterms:created>
  <dcterms:modified xsi:type="dcterms:W3CDTF">2018-05-08T23:39:59Z</dcterms:modified>
</cp:coreProperties>
</file>