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1" r:id="rId4"/>
    <p:sldId id="261" r:id="rId5"/>
    <p:sldId id="274"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8" d="100"/>
          <a:sy n="88" d="100"/>
        </p:scale>
        <p:origin x="2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88298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14219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04916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53776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96297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4195252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143736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5318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4222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43058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2018/4/25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96505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4BA3D-731F-474E-A380-7411DF1AD8B2}" type="datetimeFigureOut">
              <a:rPr kumimoji="1" lang="ja-JP" altLang="en-US" smtClean="0"/>
              <a:t>2018/4/25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908081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教育権と教育義務</a:t>
            </a:r>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112987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憲法２６条・学校教育法</a:t>
            </a:r>
          </a:p>
        </p:txBody>
      </p:sp>
      <p:sp>
        <p:nvSpPr>
          <p:cNvPr id="3" name="コンテンツ プレースホルダー 2"/>
          <p:cNvSpPr>
            <a:spLocks noGrp="1"/>
          </p:cNvSpPr>
          <p:nvPr>
            <p:ph idx="1"/>
          </p:nvPr>
        </p:nvSpPr>
        <p:spPr/>
        <p:txBody>
          <a:bodyPr>
            <a:normAutofit fontScale="92500" lnSpcReduction="10000"/>
          </a:bodyPr>
          <a:lstStyle/>
          <a:p>
            <a:r>
              <a:rPr lang="ja-JP" altLang="en-US" dirty="0"/>
              <a:t>すべて国民は、法律の定めるところにより、その能力に応じて、ひとしく教育を受ける権利を有する。 </a:t>
            </a:r>
          </a:p>
          <a:p>
            <a:r>
              <a:rPr lang="ja-JP" altLang="en-US" dirty="0"/>
              <a:t>２ 　すべて国民は、法律の定めるところにより、その保護する子女に普通教育を受けさせる義務を</a:t>
            </a:r>
            <a:r>
              <a:rPr lang="ja-JP" altLang="en-US" dirty="0" err="1"/>
              <a:t>負ふ</a:t>
            </a:r>
            <a:r>
              <a:rPr lang="ja-JP" altLang="en-US" dirty="0"/>
              <a:t>。義務教育は、これを無償とする。</a:t>
            </a:r>
          </a:p>
          <a:p>
            <a:r>
              <a:rPr lang="ja-JP" altLang="en-US" dirty="0"/>
              <a:t>第十七条   　保護者は、子の満六歳に達した日の翌日以後における最初の学年の初めから、満十二歳に達した日の属する学年の終わりまで、これを小学校、義務教育学校の前期課程又は特別支援学校の小学部に就学させる義務を負う。（第二項で中学まで）</a:t>
            </a:r>
          </a:p>
          <a:p>
            <a:r>
              <a:rPr lang="ja-JP" altLang="en-US" dirty="0"/>
              <a:t>国民</a:t>
            </a:r>
            <a:r>
              <a:rPr lang="en-US" altLang="ja-JP" dirty="0"/>
              <a:t>=</a:t>
            </a:r>
            <a:r>
              <a:rPr lang="ja-JP" altLang="en-US" dirty="0"/>
              <a:t>受ける権利、保護者</a:t>
            </a:r>
            <a:r>
              <a:rPr lang="en-US" altLang="ja-JP" dirty="0"/>
              <a:t>=</a:t>
            </a:r>
            <a:r>
              <a:rPr lang="ja-JP" altLang="en-US" dirty="0"/>
              <a:t>受けさせる義務、受ける義務は</a:t>
            </a:r>
            <a:r>
              <a:rPr lang="en-US" altLang="ja-JP" dirty="0"/>
              <a:t>?</a:t>
            </a:r>
            <a:r>
              <a:rPr lang="ja-JP" altLang="en-US" dirty="0" err="1"/>
              <a:t>、</a:t>
            </a:r>
            <a:r>
              <a:rPr lang="ja-JP" altLang="en-US" dirty="0"/>
              <a:t>する権利は</a:t>
            </a:r>
            <a:r>
              <a:rPr lang="en-US" altLang="ja-JP" dirty="0"/>
              <a:t>?</a:t>
            </a:r>
            <a:r>
              <a:rPr lang="ja-JP" altLang="en-US" dirty="0" err="1"/>
              <a:t>、</a:t>
            </a:r>
            <a:r>
              <a:rPr lang="ja-JP" altLang="en-US"/>
              <a:t>何故１条校のみ？</a:t>
            </a:r>
            <a:endParaRPr lang="ja-JP" altLang="en-US" dirty="0"/>
          </a:p>
          <a:p>
            <a:endParaRPr kumimoji="1" lang="ja-JP" altLang="en-US" dirty="0"/>
          </a:p>
        </p:txBody>
      </p:sp>
    </p:spTree>
    <p:extLst>
      <p:ext uri="{BB962C8B-B14F-4D97-AF65-F5344CB8AC3E}">
        <p14:creationId xmlns:p14="http://schemas.microsoft.com/office/powerpoint/2010/main" val="12028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権利と義務の関係</a:t>
            </a:r>
          </a:p>
        </p:txBody>
      </p:sp>
      <p:sp>
        <p:nvSpPr>
          <p:cNvPr id="3" name="コンテンツ プレースホルダー 2"/>
          <p:cNvSpPr>
            <a:spLocks noGrp="1"/>
          </p:cNvSpPr>
          <p:nvPr>
            <p:ph idx="1"/>
          </p:nvPr>
        </p:nvSpPr>
        <p:spPr/>
        <p:txBody>
          <a:bodyPr>
            <a:normAutofit/>
          </a:bodyPr>
          <a:lstStyle/>
          <a:p>
            <a:r>
              <a:rPr lang="ja-JP" altLang="en-US" dirty="0"/>
              <a:t>国家の義務とは何か</a:t>
            </a:r>
          </a:p>
          <a:p>
            <a:pPr lvl="1"/>
            <a:r>
              <a:rPr lang="ja-JP" altLang="en-US" dirty="0"/>
              <a:t>義務教育システムを維持発展させる施策</a:t>
            </a:r>
          </a:p>
          <a:p>
            <a:pPr lvl="2"/>
            <a:r>
              <a:rPr lang="ja-JP" altLang="en-US" dirty="0"/>
              <a:t>学校</a:t>
            </a:r>
            <a:r>
              <a:rPr lang="en-US" altLang="ja-JP" dirty="0"/>
              <a:t>(</a:t>
            </a:r>
            <a:r>
              <a:rPr lang="ja-JP" altLang="en-US" dirty="0"/>
              <a:t>設備</a:t>
            </a:r>
            <a:r>
              <a:rPr lang="en-US" altLang="ja-JP" dirty="0"/>
              <a:t>)</a:t>
            </a:r>
            <a:r>
              <a:rPr lang="ja-JP" altLang="en-US" dirty="0"/>
              <a:t>設立・維持、教師養成、教育内容</a:t>
            </a:r>
          </a:p>
          <a:p>
            <a:pPr lvl="1"/>
            <a:r>
              <a:rPr lang="ja-JP" altLang="en-US" dirty="0"/>
              <a:t>就学援助 貧困・障害、移民・難民は</a:t>
            </a:r>
            <a:r>
              <a:rPr lang="en-US" altLang="ja-JP" dirty="0"/>
              <a:t>?</a:t>
            </a:r>
            <a:endParaRPr lang="ja-JP" altLang="en-US" dirty="0"/>
          </a:p>
          <a:p>
            <a:r>
              <a:rPr kumimoji="1" lang="ja-JP" altLang="en-US" dirty="0"/>
              <a:t>国家が義務を果たさないときは</a:t>
            </a:r>
            <a:r>
              <a:rPr kumimoji="1" lang="en-US" altLang="ja-JP" dirty="0"/>
              <a:t>? </a:t>
            </a:r>
            <a:r>
              <a:rPr kumimoji="1" lang="ja-JP" altLang="en-US" dirty="0"/>
              <a:t>永山則夫</a:t>
            </a:r>
          </a:p>
          <a:p>
            <a:r>
              <a:rPr lang="ja-JP" altLang="en-US" dirty="0"/>
              <a:t>犯罪者・その家族は</a:t>
            </a:r>
            <a:r>
              <a:rPr lang="en-US" altLang="ja-JP" dirty="0"/>
              <a:t>?</a:t>
            </a:r>
            <a:r>
              <a:rPr lang="ja-JP" altLang="en-US" dirty="0"/>
              <a:t> 松本一家</a:t>
            </a:r>
            <a:endParaRPr kumimoji="1" lang="ja-JP" altLang="en-US" dirty="0"/>
          </a:p>
          <a:p>
            <a:endParaRPr kumimoji="1" lang="ja-JP" altLang="en-US" dirty="0"/>
          </a:p>
        </p:txBody>
      </p:sp>
    </p:spTree>
    <p:extLst>
      <p:ext uri="{BB962C8B-B14F-4D97-AF65-F5344CB8AC3E}">
        <p14:creationId xmlns:p14="http://schemas.microsoft.com/office/powerpoint/2010/main" val="107903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義務教育システムの論点</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a:t>義務の期間と認定</a:t>
            </a:r>
          </a:p>
          <a:p>
            <a:pPr lvl="1"/>
            <a:r>
              <a:rPr lang="ja-JP" altLang="en-US" dirty="0"/>
              <a:t>初等学校→中等段階に延長</a:t>
            </a:r>
            <a:r>
              <a:rPr lang="en-US" altLang="ja-JP" dirty="0"/>
              <a:t>(</a:t>
            </a:r>
            <a:r>
              <a:rPr lang="ja-JP" altLang="en-US" dirty="0"/>
              <a:t>認定と選択の原理</a:t>
            </a:r>
            <a:r>
              <a:rPr lang="en-US" altLang="ja-JP" dirty="0"/>
              <a:t>)</a:t>
            </a:r>
            <a:endParaRPr lang="ja-JP" altLang="en-US" dirty="0"/>
          </a:p>
          <a:p>
            <a:pPr lvl="2"/>
            <a:r>
              <a:rPr lang="ja-JP" altLang="en-US" dirty="0"/>
              <a:t> 幼稚園と高校の義務化の是非</a:t>
            </a:r>
            <a:r>
              <a:rPr lang="en-US" altLang="ja-JP" dirty="0"/>
              <a:t>(</a:t>
            </a:r>
            <a:r>
              <a:rPr lang="ja-JP" altLang="en-US" dirty="0"/>
              <a:t>日本は義務期間が短い</a:t>
            </a:r>
            <a:r>
              <a:rPr lang="en-US" altLang="ja-JP" dirty="0"/>
              <a:t>)</a:t>
            </a:r>
            <a:endParaRPr lang="ja-JP" altLang="en-US" dirty="0"/>
          </a:p>
          <a:p>
            <a:pPr lvl="2"/>
            <a:r>
              <a:rPr lang="ja-JP" altLang="en-US" dirty="0"/>
              <a:t> 成人までの義務の有無</a:t>
            </a:r>
          </a:p>
          <a:p>
            <a:pPr lvl="2"/>
            <a:r>
              <a:rPr lang="ja-JP" altLang="en-US" dirty="0"/>
              <a:t>日本より長い国 英・蘭・仏</a:t>
            </a:r>
          </a:p>
          <a:p>
            <a:pPr lvl="1"/>
            <a:r>
              <a:rPr kumimoji="1" lang="ja-JP" altLang="en-US" dirty="0"/>
              <a:t>年齢主義と課程主義</a:t>
            </a:r>
          </a:p>
          <a:p>
            <a:pPr lvl="1"/>
            <a:r>
              <a:rPr lang="ja-JP" altLang="en-US" dirty="0"/>
              <a:t>原級留め置きと飛び級 フランス・オランダ</a:t>
            </a:r>
          </a:p>
          <a:p>
            <a:r>
              <a:rPr kumimoji="1" lang="ja-JP" altLang="en-US" dirty="0"/>
              <a:t>権利の内包</a:t>
            </a:r>
            <a:r>
              <a:rPr kumimoji="1" lang="en-US" altLang="ja-JP" dirty="0"/>
              <a:t>(</a:t>
            </a:r>
            <a:r>
              <a:rPr kumimoji="1" lang="ja-JP" altLang="en-US" dirty="0"/>
              <a:t>義務主体の国民の側から</a:t>
            </a:r>
            <a:r>
              <a:rPr kumimoji="1" lang="en-US" altLang="ja-JP" dirty="0"/>
              <a:t>)</a:t>
            </a:r>
            <a:endParaRPr kumimoji="1" lang="ja-JP" altLang="en-US" dirty="0"/>
          </a:p>
          <a:p>
            <a:pPr lvl="1"/>
            <a:r>
              <a:rPr lang="ja-JP" altLang="en-US" dirty="0"/>
              <a:t>教育の種類の選択</a:t>
            </a:r>
            <a:r>
              <a:rPr lang="en-US" altLang="ja-JP" dirty="0"/>
              <a:t>(</a:t>
            </a:r>
            <a:r>
              <a:rPr lang="ja-JP" altLang="en-US" dirty="0"/>
              <a:t>普通・特別支援、私立</a:t>
            </a:r>
            <a:r>
              <a:rPr lang="en-US" altLang="ja-JP" dirty="0"/>
              <a:t>)</a:t>
            </a:r>
            <a:endParaRPr lang="ja-JP" altLang="en-US" dirty="0"/>
          </a:p>
          <a:p>
            <a:pPr lvl="1"/>
            <a:r>
              <a:rPr kumimoji="1" lang="ja-JP" altLang="en-US" dirty="0"/>
              <a:t>個別学校選択</a:t>
            </a:r>
            <a:r>
              <a:rPr kumimoji="1" lang="en-US" altLang="ja-JP" dirty="0"/>
              <a:t>:</a:t>
            </a:r>
            <a:r>
              <a:rPr kumimoji="1" lang="ja-JP" altLang="en-US" dirty="0"/>
              <a:t>公立学校選択問題</a:t>
            </a:r>
            <a:r>
              <a:rPr kumimoji="1" lang="en-US" altLang="ja-JP" dirty="0"/>
              <a:t>(</a:t>
            </a:r>
            <a:r>
              <a:rPr kumimoji="1" lang="ja-JP" altLang="en-US" dirty="0"/>
              <a:t>二種の選択制度</a:t>
            </a:r>
            <a:r>
              <a:rPr kumimoji="1" lang="en-US" altLang="ja-JP" dirty="0"/>
              <a:t>)</a:t>
            </a:r>
            <a:endParaRPr kumimoji="1" lang="ja-JP" altLang="en-US" dirty="0"/>
          </a:p>
        </p:txBody>
      </p:sp>
    </p:spTree>
    <p:extLst>
      <p:ext uri="{BB962C8B-B14F-4D97-AF65-F5344CB8AC3E}">
        <p14:creationId xmlns:p14="http://schemas.microsoft.com/office/powerpoint/2010/main" val="3797860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4890B3-FD3B-4949-9037-CD646AC74928}"/>
              </a:ext>
            </a:extLst>
          </p:cNvPr>
          <p:cNvSpPr>
            <a:spLocks noGrp="1"/>
          </p:cNvSpPr>
          <p:nvPr>
            <p:ph type="title"/>
          </p:nvPr>
        </p:nvSpPr>
        <p:spPr/>
        <p:txBody>
          <a:bodyPr/>
          <a:lstStyle/>
          <a:p>
            <a:r>
              <a:rPr kumimoji="1" lang="ja-JP" altLang="en-US" dirty="0"/>
              <a:t>義務教育システムの論点</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64144DBD-B435-44AD-BC27-7EAB9DCB7E0F}"/>
              </a:ext>
            </a:extLst>
          </p:cNvPr>
          <p:cNvSpPr>
            <a:spLocks noGrp="1"/>
          </p:cNvSpPr>
          <p:nvPr>
            <p:ph idx="1"/>
          </p:nvPr>
        </p:nvSpPr>
        <p:spPr/>
        <p:txBody>
          <a:bodyPr>
            <a:normAutofit fontScale="85000" lnSpcReduction="20000"/>
          </a:bodyPr>
          <a:lstStyle/>
          <a:p>
            <a:r>
              <a:rPr kumimoji="1" lang="ja-JP" altLang="en-US" dirty="0"/>
              <a:t>就学義務か教育義務か</a:t>
            </a:r>
          </a:p>
          <a:p>
            <a:pPr lvl="1"/>
            <a:r>
              <a:rPr kumimoji="1" lang="ja-JP" altLang="en-US" dirty="0"/>
              <a:t>就学義務 日本・韓国・ドイツ</a:t>
            </a:r>
          </a:p>
          <a:p>
            <a:pPr lvl="1"/>
            <a:r>
              <a:rPr kumimoji="1" lang="ja-JP" altLang="en-US" dirty="0"/>
              <a:t>教育義務 イギリス・デンマーク・アメリカ・フランス</a:t>
            </a:r>
          </a:p>
          <a:p>
            <a:pPr marL="457200" lvl="1" indent="0">
              <a:buNone/>
            </a:pPr>
            <a:r>
              <a:rPr kumimoji="1" lang="ja-JP" altLang="en-US" dirty="0"/>
              <a:t>      </a:t>
            </a:r>
            <a:r>
              <a:rPr kumimoji="1" lang="en-US" altLang="ja-JP" dirty="0" err="1"/>
              <a:t>cf</a:t>
            </a:r>
            <a:r>
              <a:rPr kumimoji="1" lang="en-US" altLang="ja-JP" dirty="0"/>
              <a:t> </a:t>
            </a:r>
            <a:r>
              <a:rPr kumimoji="1" lang="ja-JP" altLang="en-US" dirty="0"/>
              <a:t>アメリカのホームスクール</a:t>
            </a:r>
          </a:p>
          <a:p>
            <a:r>
              <a:rPr kumimoji="1" lang="ja-JP" altLang="en-US" dirty="0"/>
              <a:t>義務教育修了と社会の受け入れ </a:t>
            </a:r>
          </a:p>
          <a:p>
            <a:pPr lvl="1"/>
            <a:r>
              <a:rPr kumimoji="1" lang="ja-JP" altLang="en-US" dirty="0"/>
              <a:t>修了が就労の前提となる国とならない国</a:t>
            </a:r>
          </a:p>
          <a:p>
            <a:pPr marL="457200" lvl="1" indent="0">
              <a:buNone/>
            </a:pPr>
            <a:r>
              <a:rPr kumimoji="1" lang="ja-JP" altLang="en-US" dirty="0"/>
              <a:t>      </a:t>
            </a:r>
            <a:r>
              <a:rPr kumimoji="1" lang="en-US" altLang="ja-JP" dirty="0" err="1"/>
              <a:t>cf</a:t>
            </a:r>
            <a:r>
              <a:rPr kumimoji="1" lang="en-US" altLang="ja-JP" dirty="0"/>
              <a:t> </a:t>
            </a:r>
            <a:r>
              <a:rPr kumimoji="1" lang="ja-JP" altLang="en-US" dirty="0"/>
              <a:t>オランダ 義務教育修了が就労の条件 →政・企・学の共同</a:t>
            </a:r>
          </a:p>
          <a:p>
            <a:r>
              <a:rPr kumimoji="1" lang="ja-JP" altLang="en-US" dirty="0"/>
              <a:t>公立学校を選べるか</a:t>
            </a:r>
          </a:p>
          <a:p>
            <a:r>
              <a:rPr lang="ja-JP" altLang="en-US" dirty="0"/>
              <a:t>就学補助</a:t>
            </a:r>
          </a:p>
          <a:p>
            <a:pPr lvl="1"/>
            <a:r>
              <a:rPr lang="ja-JP" altLang="en-US" dirty="0"/>
              <a:t>普遍主義・必要主義</a:t>
            </a:r>
          </a:p>
          <a:p>
            <a:pPr lvl="1"/>
            <a:r>
              <a:rPr lang="ja-JP" altLang="en-US" dirty="0"/>
              <a:t>範囲</a:t>
            </a:r>
          </a:p>
          <a:p>
            <a:r>
              <a:rPr lang="ja-JP" altLang="en-US" dirty="0"/>
              <a:t>就学免除</a:t>
            </a:r>
          </a:p>
          <a:p>
            <a:pPr lvl="1"/>
            <a:r>
              <a:rPr lang="ja-JP" altLang="en-US" dirty="0"/>
              <a:t>認定主体・理由</a:t>
            </a:r>
          </a:p>
          <a:p>
            <a:endParaRPr kumimoji="1" lang="ja-JP" altLang="en-US" dirty="0"/>
          </a:p>
        </p:txBody>
      </p:sp>
    </p:spTree>
    <p:extLst>
      <p:ext uri="{BB962C8B-B14F-4D97-AF65-F5344CB8AC3E}">
        <p14:creationId xmlns:p14="http://schemas.microsoft.com/office/powerpoint/2010/main" val="19571209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TotalTime>
  <Words>292</Words>
  <Application>Microsoft Office PowerPoint</Application>
  <PresentationFormat>画面に合わせる (4:3)</PresentationFormat>
  <Paragraphs>38</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Calibri Light</vt:lpstr>
      <vt:lpstr>Office テーマ</vt:lpstr>
      <vt:lpstr>教育権と教育義務</vt:lpstr>
      <vt:lpstr>憲法２６条・学校教育法</vt:lpstr>
      <vt:lpstr>権利と義務の関係</vt:lpstr>
      <vt:lpstr>義務教育システムの論点1</vt:lpstr>
      <vt:lpstr>義務教育システムの論点2</vt:lpstr>
    </vt:vector>
  </TitlesOfParts>
  <Company>文教大学学園</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教育権</dc:title>
  <dc:creator>wakei</dc:creator>
  <cp:lastModifiedBy>ota wakei</cp:lastModifiedBy>
  <cp:revision>22</cp:revision>
  <dcterms:created xsi:type="dcterms:W3CDTF">2016-04-19T07:33:32Z</dcterms:created>
  <dcterms:modified xsi:type="dcterms:W3CDTF">2018-04-25T03:36:39Z</dcterms:modified>
</cp:coreProperties>
</file>