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3" r:id="rId3"/>
    <p:sldId id="274" r:id="rId4"/>
    <p:sldId id="275" r:id="rId5"/>
    <p:sldId id="272" r:id="rId6"/>
    <p:sldId id="257" r:id="rId7"/>
    <p:sldId id="258" r:id="rId8"/>
    <p:sldId id="260" r:id="rId9"/>
    <p:sldId id="259" r:id="rId10"/>
    <p:sldId id="276" r:id="rId11"/>
    <p:sldId id="261" r:id="rId12"/>
    <p:sldId id="271" r:id="rId1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88" d="100"/>
          <a:sy n="88" d="100"/>
        </p:scale>
        <p:origin x="22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D04BA3D-731F-474E-A380-7411DF1AD8B2}" type="datetimeFigureOut">
              <a:rPr kumimoji="1" lang="ja-JP" altLang="en-US" smtClean="0"/>
              <a:t>2018/4/18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943C3E-234B-412E-89F9-7113B3647BBB}" type="slidenum">
              <a:rPr kumimoji="1" lang="ja-JP" altLang="en-US" smtClean="0"/>
              <a:t>‹#›</a:t>
            </a:fld>
            <a:endParaRPr kumimoji="1" lang="ja-JP" altLang="en-US"/>
          </a:p>
        </p:txBody>
      </p:sp>
    </p:spTree>
    <p:extLst>
      <p:ext uri="{BB962C8B-B14F-4D97-AF65-F5344CB8AC3E}">
        <p14:creationId xmlns:p14="http://schemas.microsoft.com/office/powerpoint/2010/main" val="3882988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D04BA3D-731F-474E-A380-7411DF1AD8B2}" type="datetimeFigureOut">
              <a:rPr kumimoji="1" lang="ja-JP" altLang="en-US" smtClean="0"/>
              <a:t>2018/4/18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943C3E-234B-412E-89F9-7113B3647BBB}" type="slidenum">
              <a:rPr kumimoji="1" lang="ja-JP" altLang="en-US" smtClean="0"/>
              <a:t>‹#›</a:t>
            </a:fld>
            <a:endParaRPr kumimoji="1" lang="ja-JP" altLang="en-US"/>
          </a:p>
        </p:txBody>
      </p:sp>
    </p:spTree>
    <p:extLst>
      <p:ext uri="{BB962C8B-B14F-4D97-AF65-F5344CB8AC3E}">
        <p14:creationId xmlns:p14="http://schemas.microsoft.com/office/powerpoint/2010/main" val="1421922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D04BA3D-731F-474E-A380-7411DF1AD8B2}" type="datetimeFigureOut">
              <a:rPr kumimoji="1" lang="ja-JP" altLang="en-US" smtClean="0"/>
              <a:t>2018/4/18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943C3E-234B-412E-89F9-7113B3647BBB}" type="slidenum">
              <a:rPr kumimoji="1" lang="ja-JP" altLang="en-US" smtClean="0"/>
              <a:t>‹#›</a:t>
            </a:fld>
            <a:endParaRPr kumimoji="1" lang="ja-JP" altLang="en-US"/>
          </a:p>
        </p:txBody>
      </p:sp>
    </p:spTree>
    <p:extLst>
      <p:ext uri="{BB962C8B-B14F-4D97-AF65-F5344CB8AC3E}">
        <p14:creationId xmlns:p14="http://schemas.microsoft.com/office/powerpoint/2010/main" val="2049167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D04BA3D-731F-474E-A380-7411DF1AD8B2}" type="datetimeFigureOut">
              <a:rPr kumimoji="1" lang="ja-JP" altLang="en-US" smtClean="0"/>
              <a:t>2018/4/18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943C3E-234B-412E-89F9-7113B3647BBB}" type="slidenum">
              <a:rPr kumimoji="1" lang="ja-JP" altLang="en-US" smtClean="0"/>
              <a:t>‹#›</a:t>
            </a:fld>
            <a:endParaRPr kumimoji="1" lang="ja-JP" altLang="en-US"/>
          </a:p>
        </p:txBody>
      </p:sp>
    </p:spTree>
    <p:extLst>
      <p:ext uri="{BB962C8B-B14F-4D97-AF65-F5344CB8AC3E}">
        <p14:creationId xmlns:p14="http://schemas.microsoft.com/office/powerpoint/2010/main" val="3537760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D04BA3D-731F-474E-A380-7411DF1AD8B2}" type="datetimeFigureOut">
              <a:rPr kumimoji="1" lang="ja-JP" altLang="en-US" smtClean="0"/>
              <a:t>2018/4/18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943C3E-234B-412E-89F9-7113B3647BBB}" type="slidenum">
              <a:rPr kumimoji="1" lang="ja-JP" altLang="en-US" smtClean="0"/>
              <a:t>‹#›</a:t>
            </a:fld>
            <a:endParaRPr kumimoji="1" lang="ja-JP" altLang="en-US"/>
          </a:p>
        </p:txBody>
      </p:sp>
    </p:spTree>
    <p:extLst>
      <p:ext uri="{BB962C8B-B14F-4D97-AF65-F5344CB8AC3E}">
        <p14:creationId xmlns:p14="http://schemas.microsoft.com/office/powerpoint/2010/main" val="3962975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D04BA3D-731F-474E-A380-7411DF1AD8B2}" type="datetimeFigureOut">
              <a:rPr kumimoji="1" lang="ja-JP" altLang="en-US" smtClean="0"/>
              <a:t>2018/4/18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C943C3E-234B-412E-89F9-7113B3647BBB}" type="slidenum">
              <a:rPr kumimoji="1" lang="ja-JP" altLang="en-US" smtClean="0"/>
              <a:t>‹#›</a:t>
            </a:fld>
            <a:endParaRPr kumimoji="1" lang="ja-JP" altLang="en-US"/>
          </a:p>
        </p:txBody>
      </p:sp>
    </p:spTree>
    <p:extLst>
      <p:ext uri="{BB962C8B-B14F-4D97-AF65-F5344CB8AC3E}">
        <p14:creationId xmlns:p14="http://schemas.microsoft.com/office/powerpoint/2010/main" val="4195252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D04BA3D-731F-474E-A380-7411DF1AD8B2}" type="datetimeFigureOut">
              <a:rPr kumimoji="1" lang="ja-JP" altLang="en-US" smtClean="0"/>
              <a:t>2018/4/18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C943C3E-234B-412E-89F9-7113B3647BBB}" type="slidenum">
              <a:rPr kumimoji="1" lang="ja-JP" altLang="en-US" smtClean="0"/>
              <a:t>‹#›</a:t>
            </a:fld>
            <a:endParaRPr kumimoji="1" lang="ja-JP" altLang="en-US"/>
          </a:p>
        </p:txBody>
      </p:sp>
    </p:spTree>
    <p:extLst>
      <p:ext uri="{BB962C8B-B14F-4D97-AF65-F5344CB8AC3E}">
        <p14:creationId xmlns:p14="http://schemas.microsoft.com/office/powerpoint/2010/main" val="1437360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D04BA3D-731F-474E-A380-7411DF1AD8B2}" type="datetimeFigureOut">
              <a:rPr kumimoji="1" lang="ja-JP" altLang="en-US" smtClean="0"/>
              <a:t>2018/4/18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C943C3E-234B-412E-89F9-7113B3647BBB}" type="slidenum">
              <a:rPr kumimoji="1" lang="ja-JP" altLang="en-US" smtClean="0"/>
              <a:t>‹#›</a:t>
            </a:fld>
            <a:endParaRPr kumimoji="1" lang="ja-JP" altLang="en-US"/>
          </a:p>
        </p:txBody>
      </p:sp>
    </p:spTree>
    <p:extLst>
      <p:ext uri="{BB962C8B-B14F-4D97-AF65-F5344CB8AC3E}">
        <p14:creationId xmlns:p14="http://schemas.microsoft.com/office/powerpoint/2010/main" val="53183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04BA3D-731F-474E-A380-7411DF1AD8B2}" type="datetimeFigureOut">
              <a:rPr kumimoji="1" lang="ja-JP" altLang="en-US" smtClean="0"/>
              <a:t>2018/4/18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C943C3E-234B-412E-89F9-7113B3647BBB}" type="slidenum">
              <a:rPr kumimoji="1" lang="ja-JP" altLang="en-US" smtClean="0"/>
              <a:t>‹#›</a:t>
            </a:fld>
            <a:endParaRPr kumimoji="1" lang="ja-JP" altLang="en-US"/>
          </a:p>
        </p:txBody>
      </p:sp>
    </p:spTree>
    <p:extLst>
      <p:ext uri="{BB962C8B-B14F-4D97-AF65-F5344CB8AC3E}">
        <p14:creationId xmlns:p14="http://schemas.microsoft.com/office/powerpoint/2010/main" val="42228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D04BA3D-731F-474E-A380-7411DF1AD8B2}" type="datetimeFigureOut">
              <a:rPr kumimoji="1" lang="ja-JP" altLang="en-US" smtClean="0"/>
              <a:t>2018/4/18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C943C3E-234B-412E-89F9-7113B3647BBB}" type="slidenum">
              <a:rPr kumimoji="1" lang="ja-JP" altLang="en-US" smtClean="0"/>
              <a:t>‹#›</a:t>
            </a:fld>
            <a:endParaRPr kumimoji="1" lang="ja-JP" altLang="en-US"/>
          </a:p>
        </p:txBody>
      </p:sp>
    </p:spTree>
    <p:extLst>
      <p:ext uri="{BB962C8B-B14F-4D97-AF65-F5344CB8AC3E}">
        <p14:creationId xmlns:p14="http://schemas.microsoft.com/office/powerpoint/2010/main" val="3430589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D04BA3D-731F-474E-A380-7411DF1AD8B2}" type="datetimeFigureOut">
              <a:rPr kumimoji="1" lang="ja-JP" altLang="en-US" smtClean="0"/>
              <a:t>2018/4/18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C943C3E-234B-412E-89F9-7113B3647BBB}" type="slidenum">
              <a:rPr kumimoji="1" lang="ja-JP" altLang="en-US" smtClean="0"/>
              <a:t>‹#›</a:t>
            </a:fld>
            <a:endParaRPr kumimoji="1" lang="ja-JP" altLang="en-US"/>
          </a:p>
        </p:txBody>
      </p:sp>
    </p:spTree>
    <p:extLst>
      <p:ext uri="{BB962C8B-B14F-4D97-AF65-F5344CB8AC3E}">
        <p14:creationId xmlns:p14="http://schemas.microsoft.com/office/powerpoint/2010/main" val="2965051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04BA3D-731F-474E-A380-7411DF1AD8B2}" type="datetimeFigureOut">
              <a:rPr kumimoji="1" lang="ja-JP" altLang="en-US" smtClean="0"/>
              <a:t>2018/4/18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43C3E-234B-412E-89F9-7113B3647BBB}" type="slidenum">
              <a:rPr kumimoji="1" lang="ja-JP" altLang="en-US" smtClean="0"/>
              <a:t>‹#›</a:t>
            </a:fld>
            <a:endParaRPr kumimoji="1" lang="ja-JP" altLang="en-US"/>
          </a:p>
        </p:txBody>
      </p:sp>
    </p:spTree>
    <p:extLst>
      <p:ext uri="{BB962C8B-B14F-4D97-AF65-F5344CB8AC3E}">
        <p14:creationId xmlns:p14="http://schemas.microsoft.com/office/powerpoint/2010/main" val="29080816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a:t>教育権と教育義務</a:t>
            </a:r>
          </a:p>
        </p:txBody>
      </p:sp>
      <p:sp>
        <p:nvSpPr>
          <p:cNvPr id="3" name="サブタイトル 2"/>
          <p:cNvSpPr>
            <a:spLocks noGrp="1"/>
          </p:cNvSpPr>
          <p:nvPr>
            <p:ph type="subTitle" idx="1"/>
          </p:nvPr>
        </p:nvSpPr>
        <p:spPr/>
        <p:txBody>
          <a:bodyPr/>
          <a:lstStyle/>
          <a:p>
            <a:endParaRPr kumimoji="1" lang="ja-JP" altLang="en-US" dirty="0"/>
          </a:p>
        </p:txBody>
      </p:sp>
    </p:spTree>
    <p:extLst>
      <p:ext uri="{BB962C8B-B14F-4D97-AF65-F5344CB8AC3E}">
        <p14:creationId xmlns:p14="http://schemas.microsoft.com/office/powerpoint/2010/main" val="1129879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ロバート・オーウェン</a:t>
            </a:r>
          </a:p>
        </p:txBody>
      </p:sp>
      <p:sp>
        <p:nvSpPr>
          <p:cNvPr id="3" name="コンテンツ プレースホルダ 2"/>
          <p:cNvSpPr>
            <a:spLocks noGrp="1"/>
          </p:cNvSpPr>
          <p:nvPr>
            <p:ph idx="1"/>
          </p:nvPr>
        </p:nvSpPr>
        <p:spPr/>
        <p:txBody>
          <a:bodyPr>
            <a:normAutofit/>
          </a:bodyPr>
          <a:lstStyle/>
          <a:p>
            <a:r>
              <a:rPr kumimoji="1" lang="ja-JP" altLang="en-US" dirty="0"/>
              <a:t>イギリス産業革命時代の成功した工場主</a:t>
            </a:r>
          </a:p>
          <a:p>
            <a:r>
              <a:rPr lang="ja-JP" altLang="en-US" dirty="0"/>
              <a:t>労働環境の改善と従業員の子どものために学校を設立→優秀な労働者の育成</a:t>
            </a:r>
          </a:p>
          <a:p>
            <a:r>
              <a:rPr kumimoji="1" lang="ja-JP" altLang="en-US" dirty="0"/>
              <a:t>政治に進出し、工場法の制定に尽力</a:t>
            </a:r>
          </a:p>
          <a:p>
            <a:r>
              <a:rPr lang="ja-JP" altLang="en-US" dirty="0"/>
              <a:t>工場法とは</a:t>
            </a:r>
          </a:p>
          <a:p>
            <a:pPr lvl="1"/>
            <a:r>
              <a:rPr kumimoji="1" lang="ja-JP" altLang="en-US" dirty="0"/>
              <a:t>児童労働の制限（時間）</a:t>
            </a:r>
          </a:p>
          <a:p>
            <a:pPr lvl="1"/>
            <a:r>
              <a:rPr lang="ja-JP" altLang="en-US" dirty="0"/>
              <a:t>就学が雇用の条件</a:t>
            </a:r>
          </a:p>
          <a:p>
            <a:r>
              <a:rPr kumimoji="1" lang="ja-JP" altLang="en-US" dirty="0"/>
              <a:t>工場法が義務教育制度の源流</a:t>
            </a:r>
          </a:p>
          <a:p>
            <a:pPr>
              <a:buNone/>
            </a:pPr>
            <a:r>
              <a:rPr lang="ja-JP" altLang="en-US" dirty="0"/>
              <a:t>　　　　　　　（マルクス）</a:t>
            </a:r>
            <a:endParaRPr kumimoji="1" lang="ja-JP" altLang="en-US" dirty="0"/>
          </a:p>
        </p:txBody>
      </p:sp>
      <p:pic>
        <p:nvPicPr>
          <p:cNvPr id="1026" name="Picture 2" descr="L:\2012jugyo\国際教育論\ロバート・オーウェン.jpg"/>
          <p:cNvPicPr>
            <a:picLocks noChangeAspect="1" noChangeArrowheads="1"/>
          </p:cNvPicPr>
          <p:nvPr/>
        </p:nvPicPr>
        <p:blipFill>
          <a:blip r:embed="rId2" cstate="print"/>
          <a:srcRect/>
          <a:stretch>
            <a:fillRect/>
          </a:stretch>
        </p:blipFill>
        <p:spPr bwMode="auto">
          <a:xfrm>
            <a:off x="6876256" y="3804018"/>
            <a:ext cx="1766689" cy="2162427"/>
          </a:xfrm>
          <a:prstGeom prst="rect">
            <a:avLst/>
          </a:prstGeom>
          <a:noFill/>
        </p:spPr>
      </p:pic>
    </p:spTree>
    <p:extLst>
      <p:ext uri="{BB962C8B-B14F-4D97-AF65-F5344CB8AC3E}">
        <p14:creationId xmlns:p14="http://schemas.microsoft.com/office/powerpoint/2010/main" val="1915833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義務教育システムの論点</a:t>
            </a:r>
          </a:p>
        </p:txBody>
      </p:sp>
      <p:sp>
        <p:nvSpPr>
          <p:cNvPr id="3" name="コンテンツ プレースホルダー 2"/>
          <p:cNvSpPr>
            <a:spLocks noGrp="1"/>
          </p:cNvSpPr>
          <p:nvPr>
            <p:ph idx="1"/>
          </p:nvPr>
        </p:nvSpPr>
        <p:spPr/>
        <p:txBody>
          <a:bodyPr>
            <a:normAutofit fontScale="92500" lnSpcReduction="10000"/>
          </a:bodyPr>
          <a:lstStyle/>
          <a:p>
            <a:r>
              <a:rPr kumimoji="1" lang="ja-JP" altLang="en-US" dirty="0"/>
              <a:t>義務の期間と認定</a:t>
            </a:r>
          </a:p>
          <a:p>
            <a:pPr lvl="1"/>
            <a:r>
              <a:rPr lang="ja-JP" altLang="en-US" dirty="0"/>
              <a:t>初等学校→中等段階に延長</a:t>
            </a:r>
            <a:r>
              <a:rPr lang="en-US" altLang="ja-JP" dirty="0"/>
              <a:t>(</a:t>
            </a:r>
            <a:r>
              <a:rPr lang="ja-JP" altLang="en-US" dirty="0"/>
              <a:t>認定と選択の原理</a:t>
            </a:r>
            <a:r>
              <a:rPr lang="en-US" altLang="ja-JP" dirty="0"/>
              <a:t>)</a:t>
            </a:r>
            <a:endParaRPr lang="ja-JP" altLang="en-US" dirty="0"/>
          </a:p>
          <a:p>
            <a:pPr lvl="1"/>
            <a:r>
              <a:rPr kumimoji="1" lang="ja-JP" altLang="en-US" dirty="0"/>
              <a:t>年齢主義と課程主義</a:t>
            </a:r>
            <a:r>
              <a:rPr lang="ja-JP" altLang="en-US" dirty="0"/>
              <a:t>・成人までの義務の有無</a:t>
            </a:r>
          </a:p>
          <a:p>
            <a:r>
              <a:rPr kumimoji="1" lang="ja-JP" altLang="en-US" dirty="0"/>
              <a:t>権利の内包</a:t>
            </a:r>
            <a:r>
              <a:rPr kumimoji="1" lang="en-US" altLang="ja-JP" dirty="0"/>
              <a:t>(</a:t>
            </a:r>
            <a:r>
              <a:rPr kumimoji="1" lang="ja-JP" altLang="en-US" dirty="0"/>
              <a:t>義務主体の国民の側から</a:t>
            </a:r>
            <a:r>
              <a:rPr kumimoji="1" lang="en-US" altLang="ja-JP" dirty="0"/>
              <a:t>)</a:t>
            </a:r>
            <a:endParaRPr kumimoji="1" lang="ja-JP" altLang="en-US" dirty="0"/>
          </a:p>
          <a:p>
            <a:pPr lvl="1"/>
            <a:r>
              <a:rPr lang="ja-JP" altLang="en-US" dirty="0"/>
              <a:t>教育の種類の選択</a:t>
            </a:r>
            <a:r>
              <a:rPr lang="en-US" altLang="ja-JP" dirty="0"/>
              <a:t>(</a:t>
            </a:r>
            <a:r>
              <a:rPr lang="ja-JP" altLang="en-US" dirty="0"/>
              <a:t>普通・特別支援、私立</a:t>
            </a:r>
            <a:r>
              <a:rPr lang="en-US" altLang="ja-JP" dirty="0"/>
              <a:t>)</a:t>
            </a:r>
            <a:endParaRPr lang="ja-JP" altLang="en-US" dirty="0"/>
          </a:p>
          <a:p>
            <a:pPr lvl="1"/>
            <a:r>
              <a:rPr kumimoji="1" lang="ja-JP" altLang="en-US" dirty="0"/>
              <a:t>個別学校の選択</a:t>
            </a:r>
          </a:p>
          <a:p>
            <a:r>
              <a:rPr lang="ja-JP" altLang="en-US" dirty="0"/>
              <a:t>就学補助</a:t>
            </a:r>
          </a:p>
          <a:p>
            <a:pPr lvl="1"/>
            <a:r>
              <a:rPr lang="ja-JP" altLang="en-US" dirty="0"/>
              <a:t>普遍主義・必要主義</a:t>
            </a:r>
          </a:p>
          <a:p>
            <a:pPr lvl="1"/>
            <a:r>
              <a:rPr lang="ja-JP" altLang="en-US" dirty="0"/>
              <a:t>範囲</a:t>
            </a:r>
          </a:p>
          <a:p>
            <a:r>
              <a:rPr kumimoji="1" lang="ja-JP" altLang="en-US" dirty="0"/>
              <a:t>就学免除</a:t>
            </a:r>
          </a:p>
          <a:p>
            <a:pPr lvl="1"/>
            <a:r>
              <a:rPr kumimoji="1" lang="ja-JP" altLang="en-US" dirty="0"/>
              <a:t>認定主体・理由</a:t>
            </a:r>
          </a:p>
        </p:txBody>
      </p:sp>
    </p:spTree>
    <p:extLst>
      <p:ext uri="{BB962C8B-B14F-4D97-AF65-F5344CB8AC3E}">
        <p14:creationId xmlns:p14="http://schemas.microsoft.com/office/powerpoint/2010/main" val="3797860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権利と義務の関係</a:t>
            </a:r>
          </a:p>
        </p:txBody>
      </p:sp>
      <p:sp>
        <p:nvSpPr>
          <p:cNvPr id="3" name="コンテンツ プレースホルダー 2"/>
          <p:cNvSpPr>
            <a:spLocks noGrp="1"/>
          </p:cNvSpPr>
          <p:nvPr>
            <p:ph idx="1"/>
          </p:nvPr>
        </p:nvSpPr>
        <p:spPr/>
        <p:txBody>
          <a:bodyPr>
            <a:normAutofit fontScale="92500" lnSpcReduction="10000"/>
          </a:bodyPr>
          <a:lstStyle/>
          <a:p>
            <a:r>
              <a:rPr kumimoji="1" lang="ja-JP" altLang="en-US" dirty="0"/>
              <a:t>権利と義務は完全対応の概念か</a:t>
            </a:r>
            <a:r>
              <a:rPr kumimoji="1" lang="en-US" altLang="ja-JP" dirty="0"/>
              <a:t>?</a:t>
            </a:r>
            <a:endParaRPr kumimoji="1" lang="ja-JP" altLang="en-US" dirty="0"/>
          </a:p>
          <a:p>
            <a:pPr lvl="1"/>
            <a:r>
              <a:rPr lang="ja-JP" altLang="en-US" dirty="0"/>
              <a:t>武士・農民・商人</a:t>
            </a:r>
            <a:r>
              <a:rPr lang="en-US" altLang="ja-JP" dirty="0"/>
              <a:t>(</a:t>
            </a:r>
            <a:r>
              <a:rPr lang="ja-JP" altLang="en-US" dirty="0"/>
              <a:t>階層内の別の権利義務</a:t>
            </a:r>
            <a:r>
              <a:rPr lang="en-US" altLang="ja-JP" dirty="0"/>
              <a:t>)</a:t>
            </a:r>
            <a:endParaRPr lang="ja-JP" altLang="en-US" dirty="0"/>
          </a:p>
          <a:p>
            <a:r>
              <a:rPr kumimoji="1" lang="ja-JP" altLang="en-US" dirty="0"/>
              <a:t>民主主義 → 全員の権利と義務</a:t>
            </a:r>
            <a:r>
              <a:rPr kumimoji="1" lang="en-US" altLang="ja-JP" dirty="0"/>
              <a:t>(</a:t>
            </a:r>
            <a:r>
              <a:rPr kumimoji="1" lang="ja-JP" altLang="en-US" dirty="0"/>
              <a:t>複雑な分業社会</a:t>
            </a:r>
            <a:r>
              <a:rPr kumimoji="1" lang="en-US" altLang="ja-JP" dirty="0"/>
              <a:t>)</a:t>
            </a:r>
            <a:endParaRPr kumimoji="1" lang="ja-JP" altLang="en-US" dirty="0"/>
          </a:p>
          <a:p>
            <a:pPr lvl="1"/>
            <a:r>
              <a:rPr lang="ja-JP" altLang="en-US" dirty="0"/>
              <a:t>共通教養→専門知識・技能→領域</a:t>
            </a:r>
            <a:r>
              <a:rPr lang="en-US" altLang="ja-JP" dirty="0"/>
              <a:t>(</a:t>
            </a:r>
            <a:r>
              <a:rPr lang="ja-JP" altLang="en-US" dirty="0"/>
              <a:t>内部の権利義務に転化</a:t>
            </a:r>
            <a:r>
              <a:rPr lang="en-US" altLang="ja-JP" dirty="0"/>
              <a:t>?)</a:t>
            </a:r>
            <a:endParaRPr lang="ja-JP" altLang="en-US" dirty="0"/>
          </a:p>
          <a:p>
            <a:r>
              <a:rPr kumimoji="1" lang="ja-JP" altLang="en-US" dirty="0"/>
              <a:t>義務を負担できない者の権利は</a:t>
            </a:r>
            <a:r>
              <a:rPr kumimoji="1" lang="en-US" altLang="ja-JP" dirty="0"/>
              <a:t>?</a:t>
            </a:r>
            <a:endParaRPr kumimoji="1" lang="ja-JP" altLang="en-US" dirty="0"/>
          </a:p>
          <a:p>
            <a:pPr lvl="1"/>
            <a:r>
              <a:rPr lang="ja-JP" altLang="en-US" dirty="0"/>
              <a:t>移民・難民・外国人</a:t>
            </a:r>
          </a:p>
          <a:p>
            <a:pPr lvl="1"/>
            <a:r>
              <a:rPr kumimoji="1" lang="ja-JP" altLang="en-US" dirty="0"/>
              <a:t>障害者</a:t>
            </a:r>
          </a:p>
          <a:p>
            <a:r>
              <a:rPr lang="ja-JP" altLang="en-US" dirty="0"/>
              <a:t>国家の義務とは</a:t>
            </a:r>
            <a:r>
              <a:rPr lang="en-US" altLang="ja-JP" dirty="0"/>
              <a:t>?</a:t>
            </a:r>
            <a:r>
              <a:rPr lang="ja-JP" altLang="en-US" dirty="0"/>
              <a:t> コンドルセ</a:t>
            </a:r>
          </a:p>
          <a:p>
            <a:r>
              <a:rPr kumimoji="1" lang="ja-JP" altLang="en-US" dirty="0"/>
              <a:t>国家が義務を果たさないときは</a:t>
            </a:r>
            <a:r>
              <a:rPr kumimoji="1" lang="en-US" altLang="ja-JP" dirty="0"/>
              <a:t>? </a:t>
            </a:r>
            <a:r>
              <a:rPr kumimoji="1" lang="ja-JP" altLang="en-US" dirty="0"/>
              <a:t>永山則夫</a:t>
            </a:r>
          </a:p>
          <a:p>
            <a:r>
              <a:rPr lang="ja-JP" altLang="en-US" dirty="0"/>
              <a:t>犯罪者・その家族は</a:t>
            </a:r>
            <a:r>
              <a:rPr lang="en-US" altLang="ja-JP" dirty="0"/>
              <a:t>?</a:t>
            </a:r>
            <a:r>
              <a:rPr lang="ja-JP" altLang="en-US" dirty="0"/>
              <a:t>  エルシステマ、松本一家</a:t>
            </a:r>
            <a:endParaRPr kumimoji="1" lang="ja-JP" altLang="en-US" dirty="0"/>
          </a:p>
          <a:p>
            <a:endParaRPr kumimoji="1" lang="ja-JP" altLang="en-US" dirty="0"/>
          </a:p>
        </p:txBody>
      </p:sp>
    </p:spTree>
    <p:extLst>
      <p:ext uri="{BB962C8B-B14F-4D97-AF65-F5344CB8AC3E}">
        <p14:creationId xmlns:p14="http://schemas.microsoft.com/office/powerpoint/2010/main" val="1079036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F711A0-3E19-409F-AA2A-718AF6565B68}"/>
              </a:ext>
            </a:extLst>
          </p:cNvPr>
          <p:cNvSpPr>
            <a:spLocks noGrp="1"/>
          </p:cNvSpPr>
          <p:nvPr>
            <p:ph type="title"/>
          </p:nvPr>
        </p:nvSpPr>
        <p:spPr/>
        <p:txBody>
          <a:bodyPr>
            <a:normAutofit/>
          </a:bodyPr>
          <a:lstStyle/>
          <a:p>
            <a:r>
              <a:rPr lang="ja-JP" altLang="en-US" sz="3200" dirty="0"/>
              <a:t>義務教育の段階における普通教育に相当する教育の機会の確保等に関する法律</a:t>
            </a:r>
            <a:endParaRPr kumimoji="1" lang="ja-JP" altLang="en-US" sz="3200" dirty="0"/>
          </a:p>
        </p:txBody>
      </p:sp>
      <p:sp>
        <p:nvSpPr>
          <p:cNvPr id="3" name="コンテンツ プレースホルダー 2">
            <a:extLst>
              <a:ext uri="{FF2B5EF4-FFF2-40B4-BE49-F238E27FC236}">
                <a16:creationId xmlns:a16="http://schemas.microsoft.com/office/drawing/2014/main" id="{870684F3-94BC-497A-A075-9F2535B0D1D2}"/>
              </a:ext>
            </a:extLst>
          </p:cNvPr>
          <p:cNvSpPr>
            <a:spLocks noGrp="1"/>
          </p:cNvSpPr>
          <p:nvPr>
            <p:ph idx="1"/>
          </p:nvPr>
        </p:nvSpPr>
        <p:spPr/>
        <p:txBody>
          <a:bodyPr>
            <a:normAutofit/>
          </a:bodyPr>
          <a:lstStyle/>
          <a:p>
            <a:r>
              <a:rPr lang="ja-JP" altLang="en-US" dirty="0"/>
              <a:t>第十四条  地方公共団体は、学齢期を経過した者であって学校における就学の機会が提供されなかったもののうちにその機会の提供を希望する者が多く存在することを踏まえ、夜間その他特別な時間において授業を行う学校における就学の機会の提供その他の必要な措置を講ずるものとする。</a:t>
            </a:r>
          </a:p>
          <a:p>
            <a:endParaRPr kumimoji="1" lang="ja-JP" altLang="en-US" dirty="0"/>
          </a:p>
          <a:p>
            <a:r>
              <a:rPr kumimoji="1" lang="ja-JP" altLang="en-US" dirty="0"/>
              <a:t>趣旨 義務教育を事実上修了しなかった者が、夜間中学で学ぶことを可能にする。そのために協議会を地域に設置して、援助をする。</a:t>
            </a:r>
          </a:p>
        </p:txBody>
      </p:sp>
    </p:spTree>
    <p:extLst>
      <p:ext uri="{BB962C8B-B14F-4D97-AF65-F5344CB8AC3E}">
        <p14:creationId xmlns:p14="http://schemas.microsoft.com/office/powerpoint/2010/main" val="2651255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52736DB-6854-4536-A90A-A61EBD076CBD}"/>
              </a:ext>
            </a:extLst>
          </p:cNvPr>
          <p:cNvSpPr>
            <a:spLocks noGrp="1"/>
          </p:cNvSpPr>
          <p:nvPr>
            <p:ph type="title"/>
          </p:nvPr>
        </p:nvSpPr>
        <p:spPr/>
        <p:txBody>
          <a:bodyPr/>
          <a:lstStyle/>
          <a:p>
            <a:r>
              <a:rPr kumimoji="1" lang="ja-JP" altLang="en-US" dirty="0"/>
              <a:t>みえてくるもの</a:t>
            </a:r>
            <a:r>
              <a:rPr kumimoji="1" lang="en-US" altLang="ja-JP" dirty="0"/>
              <a:t>(</a:t>
            </a:r>
            <a:r>
              <a:rPr kumimoji="1" lang="ja-JP" altLang="en-US" dirty="0"/>
              <a:t>事実</a:t>
            </a:r>
            <a:r>
              <a:rPr kumimoji="1" lang="en-US" altLang="ja-JP" dirty="0"/>
              <a:t>)</a:t>
            </a:r>
            <a:endParaRPr kumimoji="1" lang="ja-JP" altLang="en-US" dirty="0"/>
          </a:p>
        </p:txBody>
      </p:sp>
      <p:sp>
        <p:nvSpPr>
          <p:cNvPr id="3" name="コンテンツ プレースホルダー 2">
            <a:extLst>
              <a:ext uri="{FF2B5EF4-FFF2-40B4-BE49-F238E27FC236}">
                <a16:creationId xmlns:a16="http://schemas.microsoft.com/office/drawing/2014/main" id="{978938BD-9F0F-4759-B274-27BDACDB6A06}"/>
              </a:ext>
            </a:extLst>
          </p:cNvPr>
          <p:cNvSpPr>
            <a:spLocks noGrp="1"/>
          </p:cNvSpPr>
          <p:nvPr>
            <p:ph idx="1"/>
          </p:nvPr>
        </p:nvSpPr>
        <p:spPr/>
        <p:txBody>
          <a:bodyPr/>
          <a:lstStyle/>
          <a:p>
            <a:r>
              <a:rPr kumimoji="1" lang="ja-JP" altLang="en-US" dirty="0"/>
              <a:t>日本には、多くの「実質的」義務教育未修了者がいる。</a:t>
            </a:r>
            <a:r>
              <a:rPr kumimoji="1" lang="en-US" altLang="ja-JP" dirty="0"/>
              <a:t>(</a:t>
            </a:r>
            <a:r>
              <a:rPr kumimoji="1" lang="ja-JP" altLang="en-US" dirty="0"/>
              <a:t>出席日数・学力</a:t>
            </a:r>
            <a:r>
              <a:rPr kumimoji="1" lang="en-US" altLang="ja-JP" dirty="0"/>
              <a:t>)</a:t>
            </a:r>
            <a:endParaRPr kumimoji="1" lang="ja-JP" altLang="en-US" dirty="0"/>
          </a:p>
          <a:p>
            <a:r>
              <a:rPr kumimoji="1" lang="ja-JP" altLang="en-US" dirty="0"/>
              <a:t>未修了者は社会にでて、困難を抱える→再学習を希望→機会がない</a:t>
            </a:r>
          </a:p>
          <a:p>
            <a:r>
              <a:rPr kumimoji="1" lang="ja-JP" altLang="en-US" dirty="0"/>
              <a:t>夜間中学を削減する政策が行われてきた→転換</a:t>
            </a:r>
          </a:p>
          <a:p>
            <a:endParaRPr kumimoji="1" lang="ja-JP" altLang="en-US" dirty="0"/>
          </a:p>
        </p:txBody>
      </p:sp>
    </p:spTree>
    <p:extLst>
      <p:ext uri="{BB962C8B-B14F-4D97-AF65-F5344CB8AC3E}">
        <p14:creationId xmlns:p14="http://schemas.microsoft.com/office/powerpoint/2010/main" val="1871603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720DEB-BDE2-49C6-ACA9-E21EF1B90EE2}"/>
              </a:ext>
            </a:extLst>
          </p:cNvPr>
          <p:cNvSpPr>
            <a:spLocks noGrp="1"/>
          </p:cNvSpPr>
          <p:nvPr>
            <p:ph type="title"/>
          </p:nvPr>
        </p:nvSpPr>
        <p:spPr/>
        <p:txBody>
          <a:bodyPr/>
          <a:lstStyle/>
          <a:p>
            <a:r>
              <a:rPr kumimoji="1" lang="ja-JP" altLang="en-US" dirty="0"/>
              <a:t>見えてくるもの</a:t>
            </a:r>
            <a:r>
              <a:rPr kumimoji="1" lang="en-US" altLang="ja-JP" dirty="0"/>
              <a:t>(</a:t>
            </a:r>
            <a:r>
              <a:rPr kumimoji="1" lang="ja-JP" altLang="en-US" dirty="0"/>
              <a:t>課題</a:t>
            </a:r>
            <a:r>
              <a:rPr kumimoji="1" lang="en-US" altLang="ja-JP" dirty="0"/>
              <a:t>)</a:t>
            </a:r>
            <a:endParaRPr kumimoji="1" lang="ja-JP" altLang="en-US" dirty="0"/>
          </a:p>
        </p:txBody>
      </p:sp>
      <p:sp>
        <p:nvSpPr>
          <p:cNvPr id="3" name="コンテンツ プレースホルダー 2">
            <a:extLst>
              <a:ext uri="{FF2B5EF4-FFF2-40B4-BE49-F238E27FC236}">
                <a16:creationId xmlns:a16="http://schemas.microsoft.com/office/drawing/2014/main" id="{210D349F-3BC2-4E33-B8EA-240B551D5737}"/>
              </a:ext>
            </a:extLst>
          </p:cNvPr>
          <p:cNvSpPr>
            <a:spLocks noGrp="1"/>
          </p:cNvSpPr>
          <p:nvPr>
            <p:ph idx="1"/>
          </p:nvPr>
        </p:nvSpPr>
        <p:spPr/>
        <p:txBody>
          <a:bodyPr/>
          <a:lstStyle/>
          <a:p>
            <a:r>
              <a:rPr kumimoji="1" lang="ja-JP" altLang="en-US" dirty="0"/>
              <a:t>義務教育が達成しようとしていることのあいまいさ</a:t>
            </a:r>
          </a:p>
          <a:p>
            <a:pPr lvl="1"/>
            <a:r>
              <a:rPr kumimoji="1" lang="ja-JP" altLang="en-US" dirty="0"/>
              <a:t>修了の認定行為</a:t>
            </a:r>
            <a:r>
              <a:rPr kumimoji="1" lang="en-US" altLang="ja-JP" dirty="0"/>
              <a:t>(</a:t>
            </a:r>
            <a:r>
              <a:rPr kumimoji="1" lang="ja-JP" altLang="en-US" dirty="0"/>
              <a:t>試験</a:t>
            </a:r>
            <a:r>
              <a:rPr kumimoji="1" lang="en-US" altLang="ja-JP" dirty="0"/>
              <a:t>)</a:t>
            </a:r>
            <a:r>
              <a:rPr kumimoji="1" lang="ja-JP" altLang="en-US" dirty="0"/>
              <a:t>が行われていない。</a:t>
            </a:r>
          </a:p>
          <a:p>
            <a:pPr lvl="1"/>
            <a:r>
              <a:rPr kumimoji="1" lang="ja-JP" altLang="en-US" dirty="0"/>
              <a:t>不登校でも卒業証書が授与される。</a:t>
            </a:r>
          </a:p>
          <a:p>
            <a:r>
              <a:rPr kumimoji="1" lang="ja-JP" altLang="en-US" dirty="0"/>
              <a:t>教育全体の「評価」システムの脆弱性</a:t>
            </a:r>
          </a:p>
          <a:p>
            <a:pPr lvl="1"/>
            <a:r>
              <a:rPr kumimoji="1" lang="ja-JP" altLang="en-US" dirty="0"/>
              <a:t>欧米では進学は在籍する学校が主体に行う認定が主→「修了・未修了」の評価が不可欠</a:t>
            </a:r>
          </a:p>
          <a:p>
            <a:pPr lvl="1"/>
            <a:r>
              <a:rPr kumimoji="1" lang="ja-JP" altLang="en-US" dirty="0"/>
              <a:t>日本の進学は、上級学校の競争試験→順位で決定するので、「修了」の評価は不要→不能に転化</a:t>
            </a:r>
          </a:p>
          <a:p>
            <a:r>
              <a:rPr kumimoji="1" lang="ja-JP" altLang="en-US" dirty="0"/>
              <a:t>受け入れる社会が、獲得した能力・資質を問わない</a:t>
            </a:r>
          </a:p>
        </p:txBody>
      </p:sp>
    </p:spTree>
    <p:extLst>
      <p:ext uri="{BB962C8B-B14F-4D97-AF65-F5344CB8AC3E}">
        <p14:creationId xmlns:p14="http://schemas.microsoft.com/office/powerpoint/2010/main" val="857383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憲法２６条・学校教育法</a:t>
            </a:r>
          </a:p>
        </p:txBody>
      </p:sp>
      <p:sp>
        <p:nvSpPr>
          <p:cNvPr id="3" name="コンテンツ プレースホルダー 2"/>
          <p:cNvSpPr>
            <a:spLocks noGrp="1"/>
          </p:cNvSpPr>
          <p:nvPr>
            <p:ph idx="1"/>
          </p:nvPr>
        </p:nvSpPr>
        <p:spPr/>
        <p:txBody>
          <a:bodyPr>
            <a:normAutofit fontScale="92500" lnSpcReduction="10000"/>
          </a:bodyPr>
          <a:lstStyle/>
          <a:p>
            <a:r>
              <a:rPr lang="ja-JP" altLang="en-US" dirty="0"/>
              <a:t>すべて国民は、法律の定めるところにより、その能力に応じて、ひとしく教育を受ける権利を有する。 </a:t>
            </a:r>
          </a:p>
          <a:p>
            <a:r>
              <a:rPr lang="ja-JP" altLang="en-US" dirty="0"/>
              <a:t>２ 　すべて国民は、法律の定めるところにより、その保護する子女に普通教育を受けさせる義務を</a:t>
            </a:r>
            <a:r>
              <a:rPr lang="ja-JP" altLang="en-US" dirty="0" err="1"/>
              <a:t>負ふ</a:t>
            </a:r>
            <a:r>
              <a:rPr lang="ja-JP" altLang="en-US" dirty="0"/>
              <a:t>。義務教育は、これを無償とする。</a:t>
            </a:r>
          </a:p>
          <a:p>
            <a:r>
              <a:rPr lang="ja-JP" altLang="en-US" dirty="0"/>
              <a:t>第十七条   　保護者は、子の満六歳に達した日の翌日以後における最初の学年の初めから、満十二歳に達した日の属する学年の終わりまで、これを小学校、義務教育学校の前期課程又は特別支援学校の小学部に就学させる義務を負う。（第二項で中学まで）</a:t>
            </a:r>
          </a:p>
          <a:p>
            <a:r>
              <a:rPr lang="ja-JP" altLang="en-US" dirty="0"/>
              <a:t>国民</a:t>
            </a:r>
            <a:r>
              <a:rPr lang="en-US" altLang="ja-JP" dirty="0"/>
              <a:t>=</a:t>
            </a:r>
            <a:r>
              <a:rPr lang="ja-JP" altLang="en-US" dirty="0"/>
              <a:t>受ける権利、保護者</a:t>
            </a:r>
            <a:r>
              <a:rPr lang="en-US" altLang="ja-JP" dirty="0"/>
              <a:t>=</a:t>
            </a:r>
            <a:r>
              <a:rPr lang="ja-JP" altLang="en-US" dirty="0"/>
              <a:t>受けさせる義務、受ける義務は</a:t>
            </a:r>
            <a:r>
              <a:rPr lang="en-US" altLang="ja-JP" dirty="0"/>
              <a:t>?</a:t>
            </a:r>
            <a:r>
              <a:rPr lang="ja-JP" altLang="en-US" dirty="0" err="1"/>
              <a:t>、</a:t>
            </a:r>
            <a:r>
              <a:rPr lang="ja-JP" altLang="en-US" dirty="0"/>
              <a:t>する権利は</a:t>
            </a:r>
            <a:r>
              <a:rPr lang="en-US" altLang="ja-JP" dirty="0"/>
              <a:t>?</a:t>
            </a:r>
            <a:r>
              <a:rPr lang="ja-JP" altLang="en-US" dirty="0" err="1"/>
              <a:t>、</a:t>
            </a:r>
            <a:r>
              <a:rPr lang="ja-JP" altLang="en-US"/>
              <a:t>何故１条校のみ？</a:t>
            </a:r>
            <a:endParaRPr lang="ja-JP" altLang="en-US" dirty="0"/>
          </a:p>
          <a:p>
            <a:endParaRPr kumimoji="1" lang="ja-JP" altLang="en-US" dirty="0"/>
          </a:p>
        </p:txBody>
      </p:sp>
    </p:spTree>
    <p:extLst>
      <p:ext uri="{BB962C8B-B14F-4D97-AF65-F5344CB8AC3E}">
        <p14:creationId xmlns:p14="http://schemas.microsoft.com/office/powerpoint/2010/main" val="120289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３つの制度要因</a:t>
            </a:r>
          </a:p>
        </p:txBody>
      </p:sp>
      <p:sp>
        <p:nvSpPr>
          <p:cNvPr id="3" name="コンテンツ プレースホルダー 2"/>
          <p:cNvSpPr>
            <a:spLocks noGrp="1"/>
          </p:cNvSpPr>
          <p:nvPr>
            <p:ph idx="1"/>
          </p:nvPr>
        </p:nvSpPr>
        <p:spPr/>
        <p:txBody>
          <a:bodyPr/>
          <a:lstStyle/>
          <a:p>
            <a:r>
              <a:rPr kumimoji="1" lang="ja-JP" altLang="en-US" dirty="0"/>
              <a:t>強兵政策（傭兵から徴兵）　プロイセン</a:t>
            </a:r>
          </a:p>
          <a:p>
            <a:pPr lvl="1"/>
            <a:r>
              <a:rPr lang="ja-JP" altLang="en-US" dirty="0"/>
              <a:t>臣民の義務（８</a:t>
            </a:r>
            <a:r>
              <a:rPr lang="en-US" altLang="ja-JP" dirty="0"/>
              <a:t>-</a:t>
            </a:r>
            <a:r>
              <a:rPr lang="ja-JP" altLang="en-US" dirty="0"/>
              <a:t>１４全員冬春 貧困児童は補助</a:t>
            </a:r>
            <a:r>
              <a:rPr lang="en-US" altLang="ja-JP" dirty="0"/>
              <a:t>)</a:t>
            </a:r>
            <a:r>
              <a:rPr lang="ja-JP" altLang="en-US" dirty="0"/>
              <a:t>・国家による免除</a:t>
            </a:r>
          </a:p>
          <a:p>
            <a:pPr lvl="1"/>
            <a:r>
              <a:rPr kumimoji="1" lang="ja-JP" altLang="en-US" dirty="0"/>
              <a:t>一般地方学事通則　</a:t>
            </a:r>
          </a:p>
          <a:p>
            <a:r>
              <a:rPr kumimoji="1" lang="ja-JP" altLang="en-US" dirty="0"/>
              <a:t>市民の権利を充足する義務教育　フランス</a:t>
            </a:r>
          </a:p>
          <a:p>
            <a:pPr lvl="1"/>
            <a:r>
              <a:rPr kumimoji="1" lang="ja-JP" altLang="en-US" dirty="0"/>
              <a:t>コンドルセ 国家のみの義務・市民は自由・階梯学校</a:t>
            </a:r>
          </a:p>
          <a:p>
            <a:r>
              <a:rPr lang="ja-JP" altLang="en-US" dirty="0"/>
              <a:t>産業と児童を保護する義務教育　イギリス</a:t>
            </a:r>
          </a:p>
          <a:p>
            <a:pPr lvl="1"/>
            <a:r>
              <a:rPr kumimoji="1" lang="ja-JP" altLang="en-US" dirty="0"/>
              <a:t>ロバート・オーウェン 工場法</a:t>
            </a:r>
            <a:r>
              <a:rPr kumimoji="1" lang="en-US" altLang="ja-JP" dirty="0"/>
              <a:t>(</a:t>
            </a:r>
            <a:r>
              <a:rPr kumimoji="1" lang="ja-JP" altLang="en-US" dirty="0"/>
              <a:t>雇用主の義務</a:t>
            </a:r>
            <a:r>
              <a:rPr kumimoji="1" lang="en-US" altLang="ja-JP" dirty="0"/>
              <a:t>)</a:t>
            </a:r>
            <a:endParaRPr kumimoji="1" lang="ja-JP" altLang="en-US" dirty="0"/>
          </a:p>
          <a:p>
            <a:r>
              <a:rPr lang="ja-JP" altLang="en-US" dirty="0"/>
              <a:t>１９世紀末義務教育制度が普及で混在</a:t>
            </a:r>
            <a:endParaRPr kumimoji="1" lang="ja-JP" altLang="en-US" dirty="0"/>
          </a:p>
        </p:txBody>
      </p:sp>
    </p:spTree>
    <p:extLst>
      <p:ext uri="{BB962C8B-B14F-4D97-AF65-F5344CB8AC3E}">
        <p14:creationId xmlns:p14="http://schemas.microsoft.com/office/powerpoint/2010/main" val="4185372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3502"/>
            <a:ext cx="9144000" cy="6010995"/>
          </a:xfrm>
          <a:prstGeom prst="rect">
            <a:avLst/>
          </a:prstGeom>
        </p:spPr>
      </p:pic>
    </p:spTree>
    <p:extLst>
      <p:ext uri="{BB962C8B-B14F-4D97-AF65-F5344CB8AC3E}">
        <p14:creationId xmlns:p14="http://schemas.microsoft.com/office/powerpoint/2010/main" val="1673850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コンドル</a:t>
            </a:r>
            <a:r>
              <a:rPr lang="ja-JP" altLang="en-US" dirty="0"/>
              <a:t>セ</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a:t>フランス革命時代の革命家（ジロンド派）・啓蒙思想家・数学者・社会科学者 </a:t>
            </a:r>
            <a:r>
              <a:rPr lang="en-US" altLang="ja-JP" dirty="0"/>
              <a:t>1743-1794</a:t>
            </a:r>
            <a:endParaRPr kumimoji="1" lang="ja-JP" altLang="en-US" dirty="0"/>
          </a:p>
          <a:p>
            <a:pPr lvl="1"/>
            <a:r>
              <a:rPr kumimoji="1" lang="ja-JP" altLang="en-US" dirty="0"/>
              <a:t>教育の自由・国家の義務</a:t>
            </a:r>
          </a:p>
          <a:p>
            <a:pPr lvl="1"/>
            <a:r>
              <a:rPr kumimoji="1" lang="ja-JP" altLang="en-US" dirty="0"/>
              <a:t>逃走中に「人間精神進歩史」を執筆</a:t>
            </a:r>
          </a:p>
          <a:p>
            <a:pPr lvl="1"/>
            <a:endParaRPr lang="ja-JP" altLang="en-US" dirty="0"/>
          </a:p>
          <a:p>
            <a:pPr lvl="1"/>
            <a:endParaRPr kumimoji="1" lang="ja-JP" altLang="en-US" dirty="0"/>
          </a:p>
        </p:txBody>
      </p:sp>
      <p:pic>
        <p:nvPicPr>
          <p:cNvPr id="6" name="図 5">
            <a:extLst>
              <a:ext uri="{FF2B5EF4-FFF2-40B4-BE49-F238E27FC236}">
                <a16:creationId xmlns:a16="http://schemas.microsoft.com/office/drawing/2014/main" id="{C5CA739B-C06C-4C9B-A8BD-0463C13B58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6691" y="3782290"/>
            <a:ext cx="3685308" cy="2763981"/>
          </a:xfrm>
          <a:prstGeom prst="rect">
            <a:avLst/>
          </a:prstGeom>
        </p:spPr>
      </p:pic>
    </p:spTree>
    <p:extLst>
      <p:ext uri="{BB962C8B-B14F-4D97-AF65-F5344CB8AC3E}">
        <p14:creationId xmlns:p14="http://schemas.microsoft.com/office/powerpoint/2010/main" val="4135901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コンドルセ理論から日本を</a:t>
            </a:r>
          </a:p>
        </p:txBody>
      </p:sp>
      <p:graphicFrame>
        <p:nvGraphicFramePr>
          <p:cNvPr id="4" name="コンテンツ プレースホルダ 3"/>
          <p:cNvGraphicFramePr>
            <a:graphicFrameLocks noGrp="1"/>
          </p:cNvGraphicFramePr>
          <p:nvPr>
            <p:ph idx="1"/>
          </p:nvPr>
        </p:nvGraphicFramePr>
        <p:xfrm>
          <a:off x="457200" y="1600200"/>
          <a:ext cx="8229600" cy="321564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endParaRPr kumimoji="1" lang="ja-JP" altLang="en-US" dirty="0"/>
                    </a:p>
                  </a:txBody>
                  <a:tcPr/>
                </a:tc>
                <a:tc>
                  <a:txBody>
                    <a:bodyPr/>
                    <a:lstStyle/>
                    <a:p>
                      <a:pPr algn="ctr"/>
                      <a:r>
                        <a:rPr kumimoji="1" lang="ja-JP" altLang="en-US" dirty="0"/>
                        <a:t>コンドルセ</a:t>
                      </a:r>
                    </a:p>
                  </a:txBody>
                  <a:tcPr/>
                </a:tc>
                <a:tc>
                  <a:txBody>
                    <a:bodyPr/>
                    <a:lstStyle/>
                    <a:p>
                      <a:pPr algn="ctr"/>
                      <a:r>
                        <a:rPr kumimoji="1" lang="ja-JP" altLang="en-US" dirty="0"/>
                        <a:t>日本</a:t>
                      </a:r>
                    </a:p>
                  </a:txBody>
                  <a:tcPr/>
                </a:tc>
                <a:extLst>
                  <a:ext uri="{0D108BD9-81ED-4DB2-BD59-A6C34878D82A}">
                    <a16:rowId xmlns:a16="http://schemas.microsoft.com/office/drawing/2014/main" val="10000"/>
                  </a:ext>
                </a:extLst>
              </a:tr>
              <a:tr h="370840">
                <a:tc>
                  <a:txBody>
                    <a:bodyPr/>
                    <a:lstStyle/>
                    <a:p>
                      <a:r>
                        <a:rPr kumimoji="1" lang="ja-JP" altLang="en-US" dirty="0"/>
                        <a:t>教育を受ける権利</a:t>
                      </a:r>
                    </a:p>
                  </a:txBody>
                  <a:tcPr/>
                </a:tc>
                <a:tc>
                  <a:txBody>
                    <a:bodyPr/>
                    <a:lstStyle/>
                    <a:p>
                      <a:r>
                        <a:rPr kumimoji="1" lang="ja-JP" altLang="en-US" dirty="0"/>
                        <a:t>国民全体</a:t>
                      </a:r>
                    </a:p>
                    <a:p>
                      <a:r>
                        <a:rPr kumimoji="1" lang="ja-JP" altLang="en-US" dirty="0"/>
                        <a:t>　階梯的に組織</a:t>
                      </a:r>
                    </a:p>
                    <a:p>
                      <a:r>
                        <a:rPr kumimoji="1" lang="ja-JP" altLang="en-US" dirty="0"/>
                        <a:t>義務教育を否定　「権利を確実に保障すれば、必要な者はみな学ぶ」</a:t>
                      </a:r>
                    </a:p>
                  </a:txBody>
                  <a:tcPr/>
                </a:tc>
                <a:tc>
                  <a:txBody>
                    <a:bodyPr/>
                    <a:lstStyle/>
                    <a:p>
                      <a:r>
                        <a:rPr kumimoji="1" lang="ja-JP" altLang="en-US" dirty="0"/>
                        <a:t>国民</a:t>
                      </a:r>
                    </a:p>
                    <a:p>
                      <a:r>
                        <a:rPr kumimoji="1" lang="ja-JP" altLang="en-US" dirty="0"/>
                        <a:t>　全体かは不明瞭</a:t>
                      </a:r>
                    </a:p>
                    <a:p>
                      <a:r>
                        <a:rPr kumimoji="1" lang="ja-JP" altLang="en-US" dirty="0"/>
                        <a:t>　成人教育の法的位置（権利とはされていない。教育基本法３、４条）　</a:t>
                      </a:r>
                    </a:p>
                  </a:txBody>
                  <a:tcPr/>
                </a:tc>
                <a:extLst>
                  <a:ext uri="{0D108BD9-81ED-4DB2-BD59-A6C34878D82A}">
                    <a16:rowId xmlns:a16="http://schemas.microsoft.com/office/drawing/2014/main" val="10001"/>
                  </a:ext>
                </a:extLst>
              </a:tr>
              <a:tr h="370840">
                <a:tc>
                  <a:txBody>
                    <a:bodyPr/>
                    <a:lstStyle/>
                    <a:p>
                      <a:r>
                        <a:rPr kumimoji="1" lang="ja-JP" altLang="en-US" dirty="0"/>
                        <a:t>教育保障義務</a:t>
                      </a:r>
                    </a:p>
                  </a:txBody>
                  <a:tcPr/>
                </a:tc>
                <a:tc>
                  <a:txBody>
                    <a:bodyPr/>
                    <a:lstStyle/>
                    <a:p>
                      <a:r>
                        <a:rPr kumimoji="1" lang="ja-JP" altLang="en-US" dirty="0"/>
                        <a:t>社会（国家）（個人には無）</a:t>
                      </a:r>
                    </a:p>
                  </a:txBody>
                  <a:tcPr/>
                </a:tc>
                <a:tc>
                  <a:txBody>
                    <a:bodyPr/>
                    <a:lstStyle/>
                    <a:p>
                      <a:r>
                        <a:rPr kumimoji="1" lang="ja-JP" altLang="en-US" dirty="0"/>
                        <a:t>保護者・国家</a:t>
                      </a:r>
                    </a:p>
                    <a:p>
                      <a:r>
                        <a:rPr kumimoji="1" lang="ja-JP" altLang="en-US" dirty="0"/>
                        <a:t>　保護者には罰則規定</a:t>
                      </a:r>
                    </a:p>
                  </a:txBody>
                  <a:tcPr/>
                </a:tc>
                <a:extLst>
                  <a:ext uri="{0D108BD9-81ED-4DB2-BD59-A6C34878D82A}">
                    <a16:rowId xmlns:a16="http://schemas.microsoft.com/office/drawing/2014/main" val="10002"/>
                  </a:ext>
                </a:extLst>
              </a:tr>
              <a:tr h="370840">
                <a:tc>
                  <a:txBody>
                    <a:bodyPr/>
                    <a:lstStyle/>
                    <a:p>
                      <a:r>
                        <a:rPr kumimoji="1" lang="ja-JP" altLang="en-US" dirty="0"/>
                        <a:t>義務免除</a:t>
                      </a:r>
                    </a:p>
                  </a:txBody>
                  <a:tcPr/>
                </a:tc>
                <a:tc>
                  <a:txBody>
                    <a:bodyPr/>
                    <a:lstStyle/>
                    <a:p>
                      <a:r>
                        <a:rPr kumimoji="1" lang="ja-JP" altLang="en-US" dirty="0"/>
                        <a:t>概念無（個人の義務無）</a:t>
                      </a:r>
                    </a:p>
                  </a:txBody>
                  <a:tcPr/>
                </a:tc>
                <a:tc>
                  <a:txBody>
                    <a:bodyPr/>
                    <a:lstStyle/>
                    <a:p>
                      <a:r>
                        <a:rPr kumimoji="1" lang="ja-JP" altLang="en-US" dirty="0"/>
                        <a:t>障害（国家・親→親）</a:t>
                      </a:r>
                    </a:p>
                  </a:txBody>
                  <a:tcPr/>
                </a:tc>
                <a:extLst>
                  <a:ext uri="{0D108BD9-81ED-4DB2-BD59-A6C34878D82A}">
                    <a16:rowId xmlns:a16="http://schemas.microsoft.com/office/drawing/2014/main" val="10003"/>
                  </a:ext>
                </a:extLst>
              </a:tr>
              <a:tr h="370840">
                <a:tc>
                  <a:txBody>
                    <a:bodyPr/>
                    <a:lstStyle/>
                    <a:p>
                      <a:r>
                        <a:rPr kumimoji="1" lang="ja-JP" altLang="en-US" dirty="0"/>
                        <a:t>家庭教育</a:t>
                      </a:r>
                    </a:p>
                  </a:txBody>
                  <a:tcPr/>
                </a:tc>
                <a:tc>
                  <a:txBody>
                    <a:bodyPr/>
                    <a:lstStyle/>
                    <a:p>
                      <a:r>
                        <a:rPr kumimoji="1" lang="ja-JP" altLang="en-US" dirty="0"/>
                        <a:t>基本</a:t>
                      </a:r>
                    </a:p>
                  </a:txBody>
                  <a:tcPr/>
                </a:tc>
                <a:tc>
                  <a:txBody>
                    <a:bodyPr/>
                    <a:lstStyle/>
                    <a:p>
                      <a:r>
                        <a:rPr kumimoji="1" lang="ja-JP" altLang="en-US" dirty="0"/>
                        <a:t>なし</a:t>
                      </a:r>
                    </a:p>
                  </a:txBody>
                  <a:tcPr/>
                </a:tc>
                <a:extLst>
                  <a:ext uri="{0D108BD9-81ED-4DB2-BD59-A6C34878D82A}">
                    <a16:rowId xmlns:a16="http://schemas.microsoft.com/office/drawing/2014/main" val="10004"/>
                  </a:ext>
                </a:extLst>
              </a:tr>
            </a:tbl>
          </a:graphicData>
        </a:graphic>
      </p:graphicFrame>
      <p:graphicFrame>
        <p:nvGraphicFramePr>
          <p:cNvPr id="5" name="表 4"/>
          <p:cNvGraphicFramePr>
            <a:graphicFrameLocks noGrp="1"/>
          </p:cNvGraphicFramePr>
          <p:nvPr/>
        </p:nvGraphicFramePr>
        <p:xfrm>
          <a:off x="467544" y="4869160"/>
          <a:ext cx="8208912" cy="725800"/>
        </p:xfrm>
        <a:graphic>
          <a:graphicData uri="http://schemas.openxmlformats.org/drawingml/2006/table">
            <a:tbl>
              <a:tblPr firstRow="1" bandRow="1">
                <a:tableStyleId>{5C22544A-7EE6-4342-B048-85BDC9FD1C3A}</a:tableStyleId>
              </a:tblPr>
              <a:tblGrid>
                <a:gridCol w="2736304">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736304">
                  <a:extLst>
                    <a:ext uri="{9D8B030D-6E8A-4147-A177-3AD203B41FA5}">
                      <a16:colId xmlns:a16="http://schemas.microsoft.com/office/drawing/2014/main" val="20002"/>
                    </a:ext>
                  </a:extLst>
                </a:gridCol>
              </a:tblGrid>
              <a:tr h="725800">
                <a:tc>
                  <a:txBody>
                    <a:bodyPr/>
                    <a:lstStyle/>
                    <a:p>
                      <a:r>
                        <a:rPr kumimoji="1" lang="ja-JP" altLang="en-US" dirty="0"/>
                        <a:t>個人の教育を受ける義務</a:t>
                      </a:r>
                    </a:p>
                  </a:txBody>
                  <a:tcPr/>
                </a:tc>
                <a:tc>
                  <a:txBody>
                    <a:bodyPr/>
                    <a:lstStyle/>
                    <a:p>
                      <a:r>
                        <a:rPr kumimoji="1" lang="ja-JP" altLang="en-US" dirty="0"/>
                        <a:t>存在せず（明確に否定）</a:t>
                      </a:r>
                    </a:p>
                  </a:txBody>
                  <a:tcPr/>
                </a:tc>
                <a:tc>
                  <a:txBody>
                    <a:bodyPr/>
                    <a:lstStyle/>
                    <a:p>
                      <a:r>
                        <a:rPr kumimoji="1" lang="ja-JP" altLang="en-US" dirty="0"/>
                        <a:t>規定上ないが、実質的にはある。</a:t>
                      </a:r>
                    </a:p>
                  </a:txBody>
                  <a:tcPr/>
                </a:tc>
                <a:extLst>
                  <a:ext uri="{0D108BD9-81ED-4DB2-BD59-A6C34878D82A}">
                    <a16:rowId xmlns:a16="http://schemas.microsoft.com/office/drawing/2014/main" val="10000"/>
                  </a:ext>
                </a:extLst>
              </a:tr>
            </a:tbl>
          </a:graphicData>
        </a:graphic>
      </p:graphicFrame>
      <p:sp>
        <p:nvSpPr>
          <p:cNvPr id="6" name="テキスト ボックス 5"/>
          <p:cNvSpPr txBox="1"/>
          <p:nvPr/>
        </p:nvSpPr>
        <p:spPr>
          <a:xfrm>
            <a:off x="611560" y="5805264"/>
            <a:ext cx="7883890" cy="369332"/>
          </a:xfrm>
          <a:prstGeom prst="rect">
            <a:avLst/>
          </a:prstGeom>
          <a:noFill/>
        </p:spPr>
        <p:txBody>
          <a:bodyPr wrap="none" rtlCol="0">
            <a:spAutoFit/>
          </a:bodyPr>
          <a:lstStyle/>
          <a:p>
            <a:r>
              <a:rPr kumimoji="1" lang="ja-JP" altLang="en-US" dirty="0"/>
              <a:t>日本の親（保護者）の法的位置は、国家の一部なのか、子どもと同じ位置なのか</a:t>
            </a:r>
          </a:p>
        </p:txBody>
      </p:sp>
    </p:spTree>
    <p:extLst>
      <p:ext uri="{BB962C8B-B14F-4D97-AF65-F5344CB8AC3E}">
        <p14:creationId xmlns:p14="http://schemas.microsoft.com/office/powerpoint/2010/main" val="203711510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603</TotalTime>
  <Words>715</Words>
  <Application>Microsoft Office PowerPoint</Application>
  <PresentationFormat>画面に合わせる (4:3)</PresentationFormat>
  <Paragraphs>91</Paragraphs>
  <Slides>12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12</vt:i4>
      </vt:variant>
    </vt:vector>
  </HeadingPairs>
  <TitlesOfParts>
    <vt:vector size="17" baseType="lpstr">
      <vt:lpstr>ＭＳ Ｐゴシック</vt:lpstr>
      <vt:lpstr>Arial</vt:lpstr>
      <vt:lpstr>Calibri</vt:lpstr>
      <vt:lpstr>Calibri Light</vt:lpstr>
      <vt:lpstr>Office テーマ</vt:lpstr>
      <vt:lpstr>教育権と教育義務</vt:lpstr>
      <vt:lpstr>義務教育の段階における普通教育に相当する教育の機会の確保等に関する法律</vt:lpstr>
      <vt:lpstr>みえてくるもの(事実)</vt:lpstr>
      <vt:lpstr>見えてくるもの(課題)</vt:lpstr>
      <vt:lpstr>憲法２６条・学校教育法</vt:lpstr>
      <vt:lpstr>３つの制度要因</vt:lpstr>
      <vt:lpstr>PowerPoint プレゼンテーション</vt:lpstr>
      <vt:lpstr>コンドルセ</vt:lpstr>
      <vt:lpstr>コンドルセ理論から日本を</vt:lpstr>
      <vt:lpstr>ロバート・オーウェン</vt:lpstr>
      <vt:lpstr>義務教育システムの論点</vt:lpstr>
      <vt:lpstr>権利と義務の関係</vt:lpstr>
    </vt:vector>
  </TitlesOfParts>
  <Company>文教大学学園</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教育権</dc:title>
  <dc:creator>wakei</dc:creator>
  <cp:lastModifiedBy>ota wakei</cp:lastModifiedBy>
  <cp:revision>19</cp:revision>
  <dcterms:created xsi:type="dcterms:W3CDTF">2016-04-19T07:33:32Z</dcterms:created>
  <dcterms:modified xsi:type="dcterms:W3CDTF">2018-04-18T09:48:11Z</dcterms:modified>
</cp:coreProperties>
</file>