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sldIdLst>
    <p:sldId id="256" r:id="rId2"/>
    <p:sldId id="257" r:id="rId3"/>
    <p:sldId id="278" r:id="rId4"/>
    <p:sldId id="265" r:id="rId5"/>
    <p:sldId id="276" r:id="rId6"/>
    <p:sldId id="277" r:id="rId7"/>
    <p:sldId id="259"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87" d="100"/>
          <a:sy n="87" d="100"/>
        </p:scale>
        <p:origin x="117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9ACA44-6B79-44CC-AE68-E0281CC060EB}" type="datetimeFigureOut">
              <a:rPr kumimoji="1" lang="en-US" altLang="ja-JP"/>
              <a:pPr/>
              <a:t>4/8/2018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C3F122-5DAC-4A94-9850-4EC9064F657C}" type="slidenum">
              <a:rPr kumimoji="1" lang="en-US" altLang="ja-JP"/>
              <a:pPr/>
              <a:t>‹#›</a:t>
            </a:fld>
            <a:endParaRPr kumimoji="1" lang="ja-JP" altLang="en-US"/>
          </a:p>
        </p:txBody>
      </p:sp>
    </p:spTree>
    <p:extLst>
      <p:ext uri="{BB962C8B-B14F-4D97-AF65-F5344CB8AC3E}">
        <p14:creationId xmlns:p14="http://schemas.microsoft.com/office/powerpoint/2010/main" val="2498495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4C3F122-5DAC-4A94-9850-4EC9064F657C}" type="slidenum">
              <a:rPr kumimoji="1" lang="en-US" altLang="ja-JP"/>
              <a:pPr/>
              <a:t>1</a:t>
            </a:fld>
            <a:endParaRPr kumimoji="1" lang="ja-JP" altLang="en-US"/>
          </a:p>
        </p:txBody>
      </p:sp>
    </p:spTree>
    <p:extLst>
      <p:ext uri="{BB962C8B-B14F-4D97-AF65-F5344CB8AC3E}">
        <p14:creationId xmlns:p14="http://schemas.microsoft.com/office/powerpoint/2010/main" val="1703907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4C3F122-5DAC-4A94-9850-4EC9064F657C}" type="slidenum">
              <a:rPr kumimoji="1" lang="en-US" altLang="ja-JP"/>
              <a:pPr/>
              <a:t>2</a:t>
            </a:fld>
            <a:endParaRPr kumimoji="1" lang="ja-JP" altLang="en-US"/>
          </a:p>
        </p:txBody>
      </p:sp>
    </p:spTree>
    <p:extLst>
      <p:ext uri="{BB962C8B-B14F-4D97-AF65-F5344CB8AC3E}">
        <p14:creationId xmlns:p14="http://schemas.microsoft.com/office/powerpoint/2010/main" val="277829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4C3F122-5DAC-4A94-9850-4EC9064F657C}" type="slidenum">
              <a:rPr kumimoji="1" lang="en-US" altLang="ja-JP"/>
              <a:pPr/>
              <a:t>7</a:t>
            </a:fld>
            <a:endParaRPr kumimoji="1" lang="ja-JP" altLang="en-US"/>
          </a:p>
        </p:txBody>
      </p:sp>
    </p:spTree>
    <p:extLst>
      <p:ext uri="{BB962C8B-B14F-4D97-AF65-F5344CB8AC3E}">
        <p14:creationId xmlns:p14="http://schemas.microsoft.com/office/powerpoint/2010/main" val="93207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pPr/>
              <a:t>2018/4/8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pPr/>
              <a:t>‹#›</a:t>
            </a:fld>
            <a:endParaRPr kumimoji="1" lang="ja-JP" altLang="en-US"/>
          </a:p>
        </p:txBody>
      </p:sp>
    </p:spTree>
    <p:extLst>
      <p:ext uri="{BB962C8B-B14F-4D97-AF65-F5344CB8AC3E}">
        <p14:creationId xmlns:p14="http://schemas.microsoft.com/office/powerpoint/2010/main" val="3849106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pPr/>
              <a:t>2018/4/8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pPr/>
              <a:t>‹#›</a:t>
            </a:fld>
            <a:endParaRPr kumimoji="1" lang="ja-JP" altLang="en-US"/>
          </a:p>
        </p:txBody>
      </p:sp>
    </p:spTree>
    <p:extLst>
      <p:ext uri="{BB962C8B-B14F-4D97-AF65-F5344CB8AC3E}">
        <p14:creationId xmlns:p14="http://schemas.microsoft.com/office/powerpoint/2010/main" val="2575747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pPr/>
              <a:t>2018/4/8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pPr/>
              <a:t>‹#›</a:t>
            </a:fld>
            <a:endParaRPr kumimoji="1" lang="ja-JP" altLang="en-US"/>
          </a:p>
        </p:txBody>
      </p:sp>
    </p:spTree>
    <p:extLst>
      <p:ext uri="{BB962C8B-B14F-4D97-AF65-F5344CB8AC3E}">
        <p14:creationId xmlns:p14="http://schemas.microsoft.com/office/powerpoint/2010/main" val="2950866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pPr/>
              <a:t>2018/4/8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pPr/>
              <a:t>‹#›</a:t>
            </a:fld>
            <a:endParaRPr kumimoji="1" lang="ja-JP" altLang="en-US"/>
          </a:p>
        </p:txBody>
      </p:sp>
    </p:spTree>
    <p:extLst>
      <p:ext uri="{BB962C8B-B14F-4D97-AF65-F5344CB8AC3E}">
        <p14:creationId xmlns:p14="http://schemas.microsoft.com/office/powerpoint/2010/main" val="2040515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pPr/>
              <a:t>2018/4/8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pPr/>
              <a:t>‹#›</a:t>
            </a:fld>
            <a:endParaRPr kumimoji="1" lang="ja-JP" altLang="en-US"/>
          </a:p>
        </p:txBody>
      </p:sp>
    </p:spTree>
    <p:extLst>
      <p:ext uri="{BB962C8B-B14F-4D97-AF65-F5344CB8AC3E}">
        <p14:creationId xmlns:p14="http://schemas.microsoft.com/office/powerpoint/2010/main" val="4083904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E02A643-9BB0-4E02-80B2-2C0A5E5D738E}" type="datetimeFigureOut">
              <a:rPr kumimoji="1" lang="ja-JP" altLang="en-US" smtClean="0"/>
              <a:pPr/>
              <a:t>2018/4/8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9D720A-4AD5-4DCF-885F-DE5297996123}" type="slidenum">
              <a:rPr kumimoji="1" lang="ja-JP" altLang="en-US" smtClean="0"/>
              <a:pPr/>
              <a:t>‹#›</a:t>
            </a:fld>
            <a:endParaRPr kumimoji="1" lang="ja-JP" altLang="en-US"/>
          </a:p>
        </p:txBody>
      </p:sp>
    </p:spTree>
    <p:extLst>
      <p:ext uri="{BB962C8B-B14F-4D97-AF65-F5344CB8AC3E}">
        <p14:creationId xmlns:p14="http://schemas.microsoft.com/office/powerpoint/2010/main" val="139540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E02A643-9BB0-4E02-80B2-2C0A5E5D738E}" type="datetimeFigureOut">
              <a:rPr kumimoji="1" lang="ja-JP" altLang="en-US" smtClean="0"/>
              <a:pPr/>
              <a:t>2018/4/8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9D720A-4AD5-4DCF-885F-DE5297996123}" type="slidenum">
              <a:rPr kumimoji="1" lang="ja-JP" altLang="en-US" smtClean="0"/>
              <a:pPr/>
              <a:t>‹#›</a:t>
            </a:fld>
            <a:endParaRPr kumimoji="1" lang="ja-JP" altLang="en-US"/>
          </a:p>
        </p:txBody>
      </p:sp>
    </p:spTree>
    <p:extLst>
      <p:ext uri="{BB962C8B-B14F-4D97-AF65-F5344CB8AC3E}">
        <p14:creationId xmlns:p14="http://schemas.microsoft.com/office/powerpoint/2010/main" val="797884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E02A643-9BB0-4E02-80B2-2C0A5E5D738E}" type="datetimeFigureOut">
              <a:rPr kumimoji="1" lang="ja-JP" altLang="en-US" smtClean="0"/>
              <a:pPr/>
              <a:t>2018/4/8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9D720A-4AD5-4DCF-885F-DE5297996123}" type="slidenum">
              <a:rPr kumimoji="1" lang="ja-JP" altLang="en-US" smtClean="0"/>
              <a:pPr/>
              <a:t>‹#›</a:t>
            </a:fld>
            <a:endParaRPr kumimoji="1" lang="ja-JP" altLang="en-US"/>
          </a:p>
        </p:txBody>
      </p:sp>
    </p:spTree>
    <p:extLst>
      <p:ext uri="{BB962C8B-B14F-4D97-AF65-F5344CB8AC3E}">
        <p14:creationId xmlns:p14="http://schemas.microsoft.com/office/powerpoint/2010/main" val="539588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02A643-9BB0-4E02-80B2-2C0A5E5D738E}" type="datetimeFigureOut">
              <a:rPr kumimoji="1" lang="ja-JP" altLang="en-US" smtClean="0"/>
              <a:pPr/>
              <a:t>2018/4/8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9D720A-4AD5-4DCF-885F-DE5297996123}" type="slidenum">
              <a:rPr kumimoji="1" lang="ja-JP" altLang="en-US" smtClean="0"/>
              <a:pPr/>
              <a:t>‹#›</a:t>
            </a:fld>
            <a:endParaRPr kumimoji="1" lang="ja-JP" altLang="en-US"/>
          </a:p>
        </p:txBody>
      </p:sp>
    </p:spTree>
    <p:extLst>
      <p:ext uri="{BB962C8B-B14F-4D97-AF65-F5344CB8AC3E}">
        <p14:creationId xmlns:p14="http://schemas.microsoft.com/office/powerpoint/2010/main" val="2042860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E02A643-9BB0-4E02-80B2-2C0A5E5D738E}" type="datetimeFigureOut">
              <a:rPr kumimoji="1" lang="ja-JP" altLang="en-US" smtClean="0"/>
              <a:pPr/>
              <a:t>2018/4/8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9D720A-4AD5-4DCF-885F-DE5297996123}" type="slidenum">
              <a:rPr kumimoji="1" lang="ja-JP" altLang="en-US" smtClean="0"/>
              <a:pPr/>
              <a:t>‹#›</a:t>
            </a:fld>
            <a:endParaRPr kumimoji="1" lang="ja-JP" altLang="en-US"/>
          </a:p>
        </p:txBody>
      </p:sp>
    </p:spTree>
    <p:extLst>
      <p:ext uri="{BB962C8B-B14F-4D97-AF65-F5344CB8AC3E}">
        <p14:creationId xmlns:p14="http://schemas.microsoft.com/office/powerpoint/2010/main" val="3888451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E02A643-9BB0-4E02-80B2-2C0A5E5D738E}" type="datetimeFigureOut">
              <a:rPr kumimoji="1" lang="ja-JP" altLang="en-US" smtClean="0"/>
              <a:pPr/>
              <a:t>2018/4/8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9D720A-4AD5-4DCF-885F-DE5297996123}" type="slidenum">
              <a:rPr kumimoji="1" lang="ja-JP" altLang="en-US" smtClean="0"/>
              <a:pPr/>
              <a:t>‹#›</a:t>
            </a:fld>
            <a:endParaRPr kumimoji="1" lang="ja-JP" altLang="en-US"/>
          </a:p>
        </p:txBody>
      </p:sp>
    </p:spTree>
    <p:extLst>
      <p:ext uri="{BB962C8B-B14F-4D97-AF65-F5344CB8AC3E}">
        <p14:creationId xmlns:p14="http://schemas.microsoft.com/office/powerpoint/2010/main" val="218938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02A643-9BB0-4E02-80B2-2C0A5E5D738E}" type="datetimeFigureOut">
              <a:rPr kumimoji="1" lang="ja-JP" altLang="en-US" smtClean="0"/>
              <a:pPr/>
              <a:t>2018/4/8</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9D720A-4AD5-4DCF-885F-DE5297996123}" type="slidenum">
              <a:rPr kumimoji="1" lang="ja-JP" altLang="en-US" smtClean="0"/>
              <a:pPr/>
              <a:t>‹#›</a:t>
            </a:fld>
            <a:endParaRPr kumimoji="1" lang="ja-JP" altLang="en-US"/>
          </a:p>
        </p:txBody>
      </p:sp>
    </p:spTree>
    <p:extLst>
      <p:ext uri="{BB962C8B-B14F-4D97-AF65-F5344CB8AC3E}">
        <p14:creationId xmlns:p14="http://schemas.microsoft.com/office/powerpoint/2010/main" val="2907289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asahi-net.or.jp/~fl5k-oo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latin typeface="ＭＳ Ｐゴシック"/>
                <a:ea typeface="ＭＳ Ｐゴシック"/>
              </a:rPr>
              <a:t>教育</a:t>
            </a:r>
            <a:r>
              <a:rPr kumimoji="1" lang="ja-JP" altLang="en-US" dirty="0" smtClean="0">
                <a:latin typeface="ＭＳ Ｐゴシック"/>
                <a:ea typeface="ＭＳ Ｐゴシック"/>
              </a:rPr>
              <a:t>行政学</a:t>
            </a:r>
            <a:r>
              <a:rPr kumimoji="1" lang="en-US" altLang="ja-JP" dirty="0" smtClean="0">
                <a:latin typeface="ＭＳ Ｐゴシック"/>
                <a:ea typeface="ＭＳ Ｐゴシック"/>
              </a:rPr>
              <a:t>2018</a:t>
            </a:r>
            <a:endParaRPr kumimoji="1" lang="ja-JP" altLang="en-US" dirty="0">
              <a:latin typeface="ＭＳ Ｐゴシック"/>
              <a:ea typeface="ＭＳ Ｐゴシック"/>
            </a:endParaRPr>
          </a:p>
        </p:txBody>
      </p:sp>
      <p:sp>
        <p:nvSpPr>
          <p:cNvPr id="3" name="サブタイトル 2"/>
          <p:cNvSpPr>
            <a:spLocks noGrp="1"/>
          </p:cNvSpPr>
          <p:nvPr>
            <p:ph type="subTitle" idx="1"/>
          </p:nvPr>
        </p:nvSpPr>
        <p:spPr/>
        <p:txBody>
          <a:bodyPr/>
          <a:lstStyle/>
          <a:p>
            <a:r>
              <a:rPr kumimoji="1" lang="ja-JP" altLang="en-US" dirty="0">
                <a:latin typeface="ＭＳ Ｐゴシック"/>
                <a:ea typeface="ＭＳ Ｐゴシック"/>
              </a:rPr>
              <a:t>導入説明</a:t>
            </a:r>
          </a:p>
        </p:txBody>
      </p:sp>
    </p:spTree>
    <p:extLst>
      <p:ext uri="{BB962C8B-B14F-4D97-AF65-F5344CB8AC3E}">
        <p14:creationId xmlns:p14="http://schemas.microsoft.com/office/powerpoint/2010/main" val="2128380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ＭＳ Ｐゴシック"/>
                <a:ea typeface="ＭＳ Ｐゴシック"/>
              </a:rPr>
              <a:t>授業に</a:t>
            </a:r>
            <a:r>
              <a:rPr lang="ja-JP" altLang="en-US" dirty="0">
                <a:latin typeface="ＭＳ Ｐゴシック"/>
                <a:ea typeface="ＭＳ Ｐゴシック"/>
              </a:rPr>
              <a:t>ついて</a:t>
            </a:r>
            <a:r>
              <a:rPr lang="ja-JP" altLang="en-US" dirty="0" smtClean="0">
                <a:latin typeface="ＭＳ Ｐゴシック"/>
                <a:ea typeface="ＭＳ Ｐゴシック"/>
              </a:rPr>
              <a:t>の説明</a:t>
            </a:r>
            <a:endParaRPr kumimoji="1" lang="ja-JP" altLang="en-US" dirty="0">
              <a:latin typeface="ＭＳ Ｐゴシック"/>
              <a:ea typeface="ＭＳ Ｐゴシック"/>
            </a:endParaRPr>
          </a:p>
        </p:txBody>
      </p:sp>
      <p:sp>
        <p:nvSpPr>
          <p:cNvPr id="3" name="コンテンツ プレースホルダー 2"/>
          <p:cNvSpPr>
            <a:spLocks noGrp="1"/>
          </p:cNvSpPr>
          <p:nvPr>
            <p:ph idx="1"/>
          </p:nvPr>
        </p:nvSpPr>
        <p:spPr/>
        <p:txBody>
          <a:bodyPr>
            <a:normAutofit lnSpcReduction="10000"/>
          </a:bodyPr>
          <a:lstStyle/>
          <a:p>
            <a:r>
              <a:rPr lang="ja-JP" altLang="en-US" dirty="0" smtClean="0">
                <a:latin typeface="ＭＳ Ｐゴシック"/>
                <a:ea typeface="ＭＳ Ｐゴシック"/>
              </a:rPr>
              <a:t>テキストは</a:t>
            </a:r>
            <a:r>
              <a:rPr kumimoji="1" lang="en-US" altLang="ja-JP" sz="2800" dirty="0" smtClean="0">
                <a:latin typeface="ＭＳ Ｐゴシック"/>
                <a:ea typeface="ＭＳ Ｐゴシック"/>
                <a:hlinkClick r:id="rId3"/>
              </a:rPr>
              <a:t>http</a:t>
            </a:r>
            <a:r>
              <a:rPr kumimoji="1" lang="en-US" altLang="ja-JP" sz="2800" dirty="0">
                <a:latin typeface="ＭＳ Ｐゴシック"/>
                <a:ea typeface="ＭＳ Ｐゴシック"/>
                <a:hlinkClick r:id="rId3"/>
              </a:rPr>
              <a:t>://www.asahi-net.or.jp/~fl5k-oot</a:t>
            </a:r>
            <a:r>
              <a:rPr kumimoji="1" lang="en-US" altLang="ja-JP" sz="2800" dirty="0">
                <a:latin typeface="ＭＳ Ｐゴシック"/>
                <a:ea typeface="ＭＳ Ｐゴシック"/>
              </a:rPr>
              <a:t> </a:t>
            </a:r>
            <a:endParaRPr kumimoji="1" lang="ja-JP" altLang="en-US" sz="2800" dirty="0" smtClean="0">
              <a:latin typeface="ＭＳ Ｐゴシック"/>
              <a:ea typeface="ＭＳ Ｐゴシック"/>
            </a:endParaRPr>
          </a:p>
          <a:p>
            <a:r>
              <a:rPr lang="ja-JP" altLang="en-US" dirty="0">
                <a:latin typeface="ＭＳ Ｐゴシック"/>
              </a:rPr>
              <a:t>成績は掲示板への書き込みで</a:t>
            </a:r>
          </a:p>
          <a:p>
            <a:pPr lvl="1"/>
            <a:r>
              <a:rPr lang="ja-JP" altLang="en-US" dirty="0">
                <a:latin typeface="ＭＳ Ｐゴシック"/>
              </a:rPr>
              <a:t>投稿者は、学籍番号の前に </a:t>
            </a:r>
            <a:r>
              <a:rPr lang="en-US" altLang="ja-JP" dirty="0" smtClean="0">
                <a:latin typeface="ＭＳ Ｐゴシック"/>
              </a:rPr>
              <a:t>gy18</a:t>
            </a:r>
            <a:r>
              <a:rPr lang="ja-JP" altLang="en-US" dirty="0" smtClean="0">
                <a:latin typeface="ＭＳ Ｐゴシック"/>
              </a:rPr>
              <a:t> </a:t>
            </a:r>
            <a:r>
              <a:rPr lang="ja-JP" altLang="en-US" dirty="0">
                <a:latin typeface="ＭＳ Ｐゴシック"/>
              </a:rPr>
              <a:t>をつける</a:t>
            </a:r>
            <a:r>
              <a:rPr lang="ja-JP" altLang="en-US" dirty="0" smtClean="0">
                <a:latin typeface="ＭＳ Ｐゴシック"/>
              </a:rPr>
              <a:t>。</a:t>
            </a:r>
            <a:r>
              <a:rPr lang="en-US" altLang="ja-JP" dirty="0" smtClean="0">
                <a:latin typeface="ＭＳ Ｐゴシック"/>
              </a:rPr>
              <a:t>  </a:t>
            </a:r>
            <a:endParaRPr lang="ja-JP" altLang="en-US" dirty="0">
              <a:latin typeface="ＭＳ Ｐゴシック"/>
            </a:endParaRPr>
          </a:p>
          <a:p>
            <a:pPr lvl="1"/>
            <a:r>
              <a:rPr lang="ja-JP" altLang="en-US" dirty="0">
                <a:latin typeface="ＭＳ Ｐゴシック"/>
              </a:rPr>
              <a:t>パスワードは自分で決める。投稿パスワード </a:t>
            </a:r>
            <a:r>
              <a:rPr lang="en-US" altLang="ja-JP" dirty="0">
                <a:latin typeface="ＭＳ Ｐゴシック"/>
              </a:rPr>
              <a:t>Edu-630</a:t>
            </a:r>
            <a:endParaRPr lang="ja-JP" altLang="en-US" dirty="0">
              <a:latin typeface="ＭＳ Ｐゴシック"/>
            </a:endParaRPr>
          </a:p>
          <a:p>
            <a:r>
              <a:rPr lang="ja-JP" altLang="en-US" dirty="0"/>
              <a:t>参考書　</a:t>
            </a:r>
            <a:endParaRPr lang="en-US" altLang="ja-JP" dirty="0"/>
          </a:p>
          <a:p>
            <a:pPr lvl="1"/>
            <a:r>
              <a:rPr lang="ja-JP" altLang="en-US" dirty="0"/>
              <a:t>教育六法（三省堂がよい－判例や通達、解説付</a:t>
            </a:r>
            <a:r>
              <a:rPr lang="en-US" altLang="ja-JP" dirty="0"/>
              <a:t>)</a:t>
            </a:r>
            <a:r>
              <a:rPr lang="ja-JP" altLang="en-US" dirty="0"/>
              <a:t>）</a:t>
            </a:r>
          </a:p>
          <a:p>
            <a:pPr lvl="1"/>
            <a:r>
              <a:rPr lang="ja-JP" altLang="en-US" dirty="0"/>
              <a:t>　「法令データ提供システム」</a:t>
            </a:r>
            <a:r>
              <a:rPr lang="en-US" altLang="ja-JP" dirty="0"/>
              <a:t>(</a:t>
            </a:r>
            <a:r>
              <a:rPr lang="ja-JP" altLang="en-US" dirty="0"/>
              <a:t>全法令掲載</a:t>
            </a:r>
            <a:r>
              <a:rPr lang="en-US" altLang="ja-JP" dirty="0"/>
              <a:t>)</a:t>
            </a:r>
            <a:endParaRPr lang="ja-JP" altLang="en-US" dirty="0"/>
          </a:p>
          <a:p>
            <a:pPr lvl="1"/>
            <a:r>
              <a:rPr lang="ja-JP" altLang="en-US" dirty="0"/>
              <a:t>図書館のデータベース</a:t>
            </a:r>
            <a:r>
              <a:rPr lang="en-US" altLang="ja-JP" dirty="0"/>
              <a:t>Westlaw</a:t>
            </a:r>
            <a:r>
              <a:rPr lang="ja-JP" altLang="en-US" dirty="0"/>
              <a:t> </a:t>
            </a:r>
            <a:r>
              <a:rPr lang="en-US" altLang="ja-JP" dirty="0"/>
              <a:t>Japan</a:t>
            </a:r>
            <a:r>
              <a:rPr lang="ja-JP" altLang="en-US" dirty="0"/>
              <a:t> </a:t>
            </a:r>
            <a:r>
              <a:rPr lang="ja-JP" altLang="en-US" dirty="0" smtClean="0"/>
              <a:t>等</a:t>
            </a:r>
            <a:endParaRPr lang="en-US" altLang="ja-JP" dirty="0" smtClean="0"/>
          </a:p>
          <a:p>
            <a:r>
              <a:rPr lang="ja-JP" altLang="en-US" dirty="0" smtClean="0"/>
              <a:t>勉強で重要なこと</a:t>
            </a:r>
            <a:r>
              <a:rPr lang="en-US" altLang="ja-JP" dirty="0" smtClean="0"/>
              <a:t>:</a:t>
            </a:r>
            <a:r>
              <a:rPr lang="ja-JP" altLang="en-US" dirty="0" smtClean="0"/>
              <a:t>実際の「行政」の是非を多面的に自分で考えること</a:t>
            </a:r>
            <a:endParaRPr lang="ja-JP" altLang="en-US" dirty="0"/>
          </a:p>
          <a:p>
            <a:endParaRPr kumimoji="1" lang="en-US" altLang="ja-JP" sz="2800" dirty="0">
              <a:latin typeface="ＭＳ Ｐゴシック"/>
              <a:ea typeface="ＭＳ Ｐゴシック"/>
            </a:endParaRPr>
          </a:p>
        </p:txBody>
      </p:sp>
    </p:spTree>
    <p:extLst>
      <p:ext uri="{BB962C8B-B14F-4D97-AF65-F5344CB8AC3E}">
        <p14:creationId xmlns:p14="http://schemas.microsoft.com/office/powerpoint/2010/main" val="3909587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教育行政的事件を考えてみよう</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前川前文部科学省事務次官の中学での講義を文部科学省が名古屋教委に調査</a:t>
            </a:r>
          </a:p>
          <a:p>
            <a:pPr lvl="1"/>
            <a:r>
              <a:rPr kumimoji="1" lang="ja-JP" altLang="en-US" dirty="0" smtClean="0"/>
              <a:t>前川氏を招いた中学</a:t>
            </a:r>
          </a:p>
          <a:p>
            <a:pPr lvl="1"/>
            <a:r>
              <a:rPr kumimoji="1" lang="ja-JP" altLang="en-US" dirty="0" smtClean="0"/>
              <a:t>調査を依頼した自民党の議員</a:t>
            </a:r>
          </a:p>
          <a:p>
            <a:pPr lvl="1"/>
            <a:r>
              <a:rPr kumimoji="1" lang="ja-JP" altLang="en-US" dirty="0" smtClean="0"/>
              <a:t>依頼を受けて調査した文部科学省</a:t>
            </a:r>
          </a:p>
          <a:p>
            <a:pPr lvl="1"/>
            <a:r>
              <a:rPr kumimoji="1" lang="ja-JP" altLang="en-US" dirty="0" smtClean="0"/>
              <a:t>調査に「部分的」に応じた名古屋市教育委員会</a:t>
            </a:r>
          </a:p>
          <a:p>
            <a:pPr lvl="1"/>
            <a:r>
              <a:rPr kumimoji="1" lang="ja-JP" altLang="en-US" dirty="0" smtClean="0"/>
              <a:t>前川氏の事務次官時代に行った行為</a:t>
            </a:r>
          </a:p>
          <a:p>
            <a:pPr lvl="1"/>
            <a:r>
              <a:rPr kumimoji="1" lang="ja-JP" altLang="en-US" dirty="0" smtClean="0"/>
              <a:t>前川氏の退任後の</a:t>
            </a:r>
            <a:r>
              <a:rPr kumimoji="1" lang="ja-JP" altLang="en-US" dirty="0" smtClean="0"/>
              <a:t>行為</a:t>
            </a:r>
          </a:p>
          <a:p>
            <a:r>
              <a:rPr kumimoji="1" lang="ja-JP" altLang="en-US" dirty="0" smtClean="0"/>
              <a:t>文科省と教育委員会の関係は</a:t>
            </a:r>
          </a:p>
          <a:p>
            <a:r>
              <a:rPr kumimoji="1" lang="ja-JP" altLang="en-US" dirty="0" smtClean="0"/>
              <a:t>学校の自己決定の範囲は</a:t>
            </a:r>
          </a:p>
          <a:p>
            <a:r>
              <a:rPr kumimoji="1" lang="ja-JP" altLang="en-US" dirty="0" smtClean="0"/>
              <a:t>保護者は</a:t>
            </a:r>
            <a:endParaRPr kumimoji="1" lang="ja-JP" altLang="en-US" dirty="0"/>
          </a:p>
        </p:txBody>
      </p:sp>
    </p:spTree>
    <p:extLst>
      <p:ext uri="{BB962C8B-B14F-4D97-AF65-F5344CB8AC3E}">
        <p14:creationId xmlns:p14="http://schemas.microsoft.com/office/powerpoint/2010/main" val="3248537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教育行政</a:t>
            </a:r>
            <a:r>
              <a:rPr kumimoji="1" lang="en-US" altLang="ja-JP" dirty="0" smtClean="0"/>
              <a:t>(</a:t>
            </a:r>
            <a:r>
              <a:rPr kumimoji="1" lang="ja-JP" altLang="en-US" dirty="0" smtClean="0"/>
              <a:t>学</a:t>
            </a:r>
            <a:r>
              <a:rPr kumimoji="1" lang="en-US" altLang="ja-JP" dirty="0" smtClean="0"/>
              <a:t>)</a:t>
            </a:r>
            <a:r>
              <a:rPr kumimoji="1" lang="ja-JP" altLang="en-US" dirty="0" smtClean="0"/>
              <a:t>の発生</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教育</a:t>
            </a:r>
            <a:r>
              <a:rPr kumimoji="1" lang="en-US" altLang="ja-JP" dirty="0" smtClean="0"/>
              <a:t>(</a:t>
            </a:r>
            <a:r>
              <a:rPr lang="ja-JP" altLang="en-US" dirty="0"/>
              <a:t>共同</a:t>
            </a:r>
            <a:r>
              <a:rPr lang="ja-JP" altLang="en-US" dirty="0" smtClean="0"/>
              <a:t>体内</a:t>
            </a:r>
            <a:r>
              <a:rPr lang="en-US" altLang="ja-JP" dirty="0"/>
              <a:t>)</a:t>
            </a:r>
            <a:r>
              <a:rPr lang="en-US" altLang="ja-JP" dirty="0" smtClean="0"/>
              <a:t>→</a:t>
            </a:r>
            <a:r>
              <a:rPr lang="ja-JP" altLang="en-US" dirty="0" smtClean="0"/>
              <a:t> </a:t>
            </a:r>
            <a:r>
              <a:rPr lang="en-US" altLang="ja-JP" dirty="0" smtClean="0"/>
              <a:t>+</a:t>
            </a:r>
            <a:r>
              <a:rPr lang="ja-JP" altLang="en-US" dirty="0" smtClean="0"/>
              <a:t>学校</a:t>
            </a:r>
            <a:r>
              <a:rPr lang="en-US" altLang="ja-JP" dirty="0" smtClean="0"/>
              <a:t>(</a:t>
            </a:r>
            <a:r>
              <a:rPr lang="ja-JP" altLang="en-US" dirty="0" smtClean="0"/>
              <a:t>支配層側内</a:t>
            </a:r>
            <a:r>
              <a:rPr lang="en-US" altLang="ja-JP" dirty="0" smtClean="0"/>
              <a:t>)</a:t>
            </a:r>
            <a:r>
              <a:rPr lang="ja-JP" altLang="en-US" dirty="0" smtClean="0"/>
              <a:t> →国家制度</a:t>
            </a:r>
          </a:p>
          <a:p>
            <a:r>
              <a:rPr kumimoji="1" lang="ja-JP" altLang="en-US" dirty="0" smtClean="0"/>
              <a:t>義務教育発生の理由</a:t>
            </a:r>
            <a:r>
              <a:rPr kumimoji="1" lang="en-US" altLang="ja-JP" dirty="0" smtClean="0"/>
              <a:t>(</a:t>
            </a:r>
            <a:r>
              <a:rPr kumimoji="1" lang="ja-JP" altLang="en-US" dirty="0" smtClean="0"/>
              <a:t>国民兵・労働力・権利</a:t>
            </a:r>
            <a:r>
              <a:rPr kumimoji="1" lang="en-US" altLang="ja-JP" dirty="0" smtClean="0"/>
              <a:t>)</a:t>
            </a:r>
            <a:endParaRPr kumimoji="1" lang="ja-JP" altLang="en-US" dirty="0" smtClean="0"/>
          </a:p>
          <a:p>
            <a:r>
              <a:rPr lang="ja-JP" altLang="en-US" dirty="0" smtClean="0"/>
              <a:t>必要なこと</a:t>
            </a:r>
            <a:r>
              <a:rPr lang="en-US" altLang="ja-JP" dirty="0" smtClean="0"/>
              <a:t>(</a:t>
            </a:r>
            <a:r>
              <a:rPr lang="ja-JP" altLang="en-US" dirty="0" smtClean="0"/>
              <a:t>施設・教材・教師</a:t>
            </a:r>
            <a:r>
              <a:rPr lang="en-US" altLang="ja-JP" dirty="0" smtClean="0"/>
              <a:t>)+(</a:t>
            </a:r>
            <a:r>
              <a:rPr lang="ja-JP" altLang="en-US" dirty="0" smtClean="0"/>
              <a:t>法・財政</a:t>
            </a:r>
            <a:r>
              <a:rPr lang="en-US" altLang="ja-JP" dirty="0" smtClean="0"/>
              <a:t>)+(</a:t>
            </a:r>
            <a:r>
              <a:rPr lang="ja-JP" altLang="en-US" dirty="0" smtClean="0"/>
              <a:t>管理者</a:t>
            </a:r>
            <a:r>
              <a:rPr lang="en-US" altLang="ja-JP" dirty="0" smtClean="0"/>
              <a:t>)</a:t>
            </a:r>
            <a:endParaRPr lang="ja-JP" altLang="en-US" dirty="0" smtClean="0"/>
          </a:p>
          <a:p>
            <a:r>
              <a:rPr kumimoji="1" lang="ja-JP" altLang="en-US" dirty="0" smtClean="0"/>
              <a:t>教育の目的を考えてみよう</a:t>
            </a:r>
            <a:r>
              <a:rPr kumimoji="1" lang="en-US" altLang="ja-JP" dirty="0" smtClean="0"/>
              <a:t>(</a:t>
            </a:r>
            <a:r>
              <a:rPr kumimoji="1" lang="ja-JP" altLang="en-US" dirty="0" smtClean="0"/>
              <a:t>個人・社会</a:t>
            </a:r>
            <a:r>
              <a:rPr kumimoji="1" lang="en-US" altLang="ja-JP" dirty="0" smtClean="0"/>
              <a:t>)</a:t>
            </a:r>
            <a:endParaRPr kumimoji="1" lang="ja-JP" altLang="en-US" dirty="0" smtClean="0"/>
          </a:p>
          <a:p>
            <a:r>
              <a:rPr lang="ja-JP" altLang="en-US" dirty="0" smtClean="0"/>
              <a:t>目的実現</a:t>
            </a:r>
            <a:r>
              <a:rPr lang="ja-JP" altLang="en-US" dirty="0"/>
              <a:t>のため</a:t>
            </a:r>
            <a:r>
              <a:rPr lang="ja-JP" altLang="en-US" dirty="0" smtClean="0"/>
              <a:t>に必要な</a:t>
            </a:r>
            <a:r>
              <a:rPr lang="ja-JP" altLang="en-US" dirty="0"/>
              <a:t>「</a:t>
            </a:r>
            <a:r>
              <a:rPr lang="ja-JP" altLang="en-US" dirty="0" smtClean="0"/>
              <a:t>原則</a:t>
            </a:r>
            <a:r>
              <a:rPr lang="ja-JP" altLang="en-US" dirty="0"/>
              <a:t>」「</a:t>
            </a:r>
            <a:r>
              <a:rPr lang="ja-JP" altLang="en-US" dirty="0" smtClean="0"/>
              <a:t>仕組み」は</a:t>
            </a:r>
            <a:r>
              <a:rPr lang="en-US" altLang="ja-JP" dirty="0" smtClean="0"/>
              <a:t>?</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目的実現のための原則</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社会の側</a:t>
            </a:r>
          </a:p>
          <a:p>
            <a:pPr lvl="1"/>
            <a:r>
              <a:rPr lang="ja-JP" altLang="en-US" dirty="0" smtClean="0"/>
              <a:t>国民の統合　規範・習俗・所属意識</a:t>
            </a:r>
          </a:p>
          <a:p>
            <a:pPr lvl="1"/>
            <a:r>
              <a:rPr kumimoji="1" lang="ja-JP" altLang="en-US" dirty="0" smtClean="0"/>
              <a:t>労働力　能力の高低による選別</a:t>
            </a:r>
          </a:p>
          <a:p>
            <a:r>
              <a:rPr lang="ja-JP" altLang="en-US" dirty="0" smtClean="0"/>
              <a:t>個人の側</a:t>
            </a:r>
          </a:p>
          <a:p>
            <a:pPr lvl="1"/>
            <a:r>
              <a:rPr kumimoji="1" lang="ja-JP" altLang="en-US" dirty="0" smtClean="0"/>
              <a:t>権利　適性を発見し、適切な教育を受ける</a:t>
            </a:r>
          </a:p>
          <a:p>
            <a:pPr lvl="1"/>
            <a:r>
              <a:rPr lang="ja-JP" altLang="en-US" dirty="0" smtClean="0"/>
              <a:t>弱者　排除・差別されず、場を保障される</a:t>
            </a:r>
          </a:p>
          <a:p>
            <a:r>
              <a:rPr kumimoji="1" lang="ja-JP" altLang="en-US" dirty="0" smtClean="0"/>
              <a:t>社会の変化（国際化・情報化・ＡＩ化）を通すと？</a:t>
            </a:r>
          </a:p>
          <a:p>
            <a:pPr lvl="1"/>
            <a:r>
              <a:rPr lang="ja-JP" altLang="en-US" dirty="0" smtClean="0"/>
              <a:t>多文化</a:t>
            </a:r>
            <a:r>
              <a:rPr lang="ja-JP" altLang="en-US" dirty="0"/>
              <a:t>・</a:t>
            </a:r>
            <a:r>
              <a:rPr lang="ja-JP" altLang="en-US" dirty="0" smtClean="0"/>
              <a:t>多価値観</a:t>
            </a:r>
            <a:r>
              <a:rPr lang="ja-JP" altLang="en-US" dirty="0"/>
              <a:t>・</a:t>
            </a:r>
            <a:r>
              <a:rPr lang="ja-JP" altLang="en-US" dirty="0" smtClean="0"/>
              <a:t>所属の曖昧化</a:t>
            </a:r>
          </a:p>
          <a:p>
            <a:pPr lvl="1"/>
            <a:r>
              <a:rPr kumimoji="1" lang="ja-JP" altLang="en-US" dirty="0" smtClean="0"/>
              <a:t>労働形態の</a:t>
            </a:r>
            <a:r>
              <a:rPr kumimoji="1" lang="ja-JP" altLang="en-US" dirty="0"/>
              <a:t>激変</a:t>
            </a:r>
          </a:p>
        </p:txBody>
      </p:sp>
    </p:spTree>
    <p:extLst>
      <p:ext uri="{BB962C8B-B14F-4D97-AF65-F5344CB8AC3E}">
        <p14:creationId xmlns:p14="http://schemas.microsoft.com/office/powerpoint/2010/main" val="1300037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各基礎概念</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教育行政学</a:t>
            </a:r>
          </a:p>
          <a:p>
            <a:pPr lvl="1"/>
            <a:r>
              <a:rPr lang="ja-JP" altLang="en-US" dirty="0" smtClean="0"/>
              <a:t>指導助言と監督命令</a:t>
            </a:r>
          </a:p>
          <a:p>
            <a:pPr lvl="1"/>
            <a:r>
              <a:rPr lang="ja-JP" altLang="en-US" dirty="0"/>
              <a:t>単層</a:t>
            </a:r>
            <a:r>
              <a:rPr lang="ja-JP" altLang="en-US" dirty="0" smtClean="0"/>
              <a:t>構造と</a:t>
            </a:r>
            <a:r>
              <a:rPr lang="ja-JP" altLang="en-US" dirty="0"/>
              <a:t>重層</a:t>
            </a:r>
            <a:r>
              <a:rPr lang="ja-JP" altLang="en-US" dirty="0" smtClean="0"/>
              <a:t>構造</a:t>
            </a:r>
          </a:p>
          <a:p>
            <a:r>
              <a:rPr kumimoji="1" lang="ja-JP" altLang="en-US" dirty="0" smtClean="0"/>
              <a:t>教育法学</a:t>
            </a:r>
          </a:p>
          <a:p>
            <a:pPr lvl="1"/>
            <a:r>
              <a:rPr lang="ja-JP" altLang="en-US" dirty="0" smtClean="0"/>
              <a:t>教育権</a:t>
            </a:r>
            <a:r>
              <a:rPr lang="ja-JP" altLang="en-US" dirty="0"/>
              <a:t>・</a:t>
            </a:r>
            <a:r>
              <a:rPr lang="ja-JP" altLang="en-US" dirty="0" smtClean="0"/>
              <a:t>学習権と教育義務・教育保障義務</a:t>
            </a:r>
          </a:p>
          <a:p>
            <a:r>
              <a:rPr kumimoji="1" lang="ja-JP" altLang="en-US" dirty="0" smtClean="0"/>
              <a:t>教育財政</a:t>
            </a:r>
          </a:p>
          <a:p>
            <a:pPr lvl="1"/>
            <a:r>
              <a:rPr lang="ja-JP" altLang="en-US" dirty="0" smtClean="0"/>
              <a:t>公費と私費</a:t>
            </a:r>
          </a:p>
          <a:p>
            <a:pPr lvl="1"/>
            <a:r>
              <a:rPr kumimoji="1" lang="ja-JP" altLang="en-US" dirty="0" smtClean="0"/>
              <a:t>国家と地方</a:t>
            </a:r>
            <a:endParaRPr kumimoji="1" lang="ja-JP" altLang="en-US" dirty="0"/>
          </a:p>
        </p:txBody>
      </p:sp>
    </p:spTree>
    <p:extLst>
      <p:ext uri="{BB962C8B-B14F-4D97-AF65-F5344CB8AC3E}">
        <p14:creationId xmlns:p14="http://schemas.microsoft.com/office/powerpoint/2010/main" val="1032500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latin typeface="ＭＳ Ｐゴシック"/>
                <a:ea typeface="ＭＳ Ｐゴシック"/>
              </a:rPr>
              <a:t>教職科目として学ぶ</a:t>
            </a:r>
          </a:p>
        </p:txBody>
      </p:sp>
      <p:sp>
        <p:nvSpPr>
          <p:cNvPr id="3" name="コンテンツ プレースホルダー 2"/>
          <p:cNvSpPr>
            <a:spLocks noGrp="1"/>
          </p:cNvSpPr>
          <p:nvPr>
            <p:ph idx="1"/>
          </p:nvPr>
        </p:nvSpPr>
        <p:spPr/>
        <p:txBody>
          <a:bodyPr>
            <a:normAutofit lnSpcReduction="10000"/>
          </a:bodyPr>
          <a:lstStyle/>
          <a:p>
            <a:r>
              <a:rPr kumimoji="1" lang="ja-JP" altLang="en-US">
                <a:latin typeface="ＭＳ Ｐゴシック"/>
                <a:ea typeface="ＭＳ Ｐゴシック"/>
              </a:rPr>
              <a:t>教員採用試験で教育法規は重要領域である。</a:t>
            </a:r>
          </a:p>
          <a:p>
            <a:r>
              <a:rPr kumimoji="1" lang="ja-JP" altLang="en-US">
                <a:latin typeface="ＭＳ Ｐゴシック"/>
                <a:ea typeface="ＭＳ Ｐゴシック"/>
              </a:rPr>
              <a:t>法は「解釈」をともなって実行される。</a:t>
            </a:r>
          </a:p>
          <a:p>
            <a:r>
              <a:rPr kumimoji="1" lang="ja-JP" altLang="en-US">
                <a:latin typeface="ＭＳ Ｐゴシック"/>
                <a:ea typeface="ＭＳ Ｐゴシック"/>
              </a:rPr>
              <a:t>採用試験の「正解答」は「行政解釈」による。</a:t>
            </a:r>
          </a:p>
          <a:p>
            <a:r>
              <a:rPr kumimoji="1" lang="ja-JP" altLang="en-US">
                <a:latin typeface="ＭＳ Ｐゴシック"/>
                <a:ea typeface="ＭＳ Ｐゴシック"/>
              </a:rPr>
              <a:t>しかし、行政解釈は教育的に適切であるとはいえないこともある</a:t>
            </a:r>
          </a:p>
          <a:p>
            <a:r>
              <a:rPr kumimoji="1" lang="ja-JP" altLang="en-US">
                <a:latin typeface="ＭＳ Ｐゴシック"/>
                <a:ea typeface="ＭＳ Ｐゴシック"/>
              </a:rPr>
              <a:t>法の解釈は、行政解釈以外にもある。代表的には、学説。</a:t>
            </a:r>
          </a:p>
          <a:p>
            <a:r>
              <a:rPr kumimoji="1" lang="ja-JP" altLang="en-US">
                <a:latin typeface="ＭＳ Ｐゴシック"/>
                <a:ea typeface="ＭＳ Ｐゴシック"/>
              </a:rPr>
              <a:t>採用試験では、行政解釈をしっかり理解した上で臨む必要があるが、教師としては、多様な解釈の理解が必要となることがある。（ｃｆ　職員会議）</a:t>
            </a:r>
          </a:p>
        </p:txBody>
      </p:sp>
    </p:spTree>
    <p:extLst>
      <p:ext uri="{BB962C8B-B14F-4D97-AF65-F5344CB8AC3E}">
        <p14:creationId xmlns:p14="http://schemas.microsoft.com/office/powerpoint/2010/main" val="151461672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369</Words>
  <Application>Microsoft Office PowerPoint</Application>
  <PresentationFormat>画面に合わせる (4:3)</PresentationFormat>
  <Paragraphs>58</Paragraphs>
  <Slides>7</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ＭＳ Ｐゴシック</vt:lpstr>
      <vt:lpstr>Arial</vt:lpstr>
      <vt:lpstr>Calibri</vt:lpstr>
      <vt:lpstr>Calibri Light</vt:lpstr>
      <vt:lpstr>Office テーマ</vt:lpstr>
      <vt:lpstr>教育行政学2018</vt:lpstr>
      <vt:lpstr>授業についての説明</vt:lpstr>
      <vt:lpstr>教育行政的事件を考えてみよう</vt:lpstr>
      <vt:lpstr>教育行政(学)の発生</vt:lpstr>
      <vt:lpstr>目的実現のための原則</vt:lpstr>
      <vt:lpstr>各基礎概念</vt:lpstr>
      <vt:lpstr>教職科目として学ぶ</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教育行政・財政</dc:title>
  <dc:creator/>
  <cp:lastModifiedBy/>
  <cp:revision>7</cp:revision>
  <dcterms:created xsi:type="dcterms:W3CDTF">2012-07-27T23:28:17Z</dcterms:created>
  <dcterms:modified xsi:type="dcterms:W3CDTF">2018-04-08T12:47:26Z</dcterms:modified>
</cp:coreProperties>
</file>