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1" r:id="rId5"/>
    <p:sldId id="262" r:id="rId6"/>
    <p:sldId id="263" r:id="rId7"/>
    <p:sldId id="264" r:id="rId8"/>
    <p:sldId id="265" r:id="rId9"/>
    <p:sldId id="260" r:id="rId10"/>
    <p:sldId id="258" r:id="rId11"/>
    <p:sldId id="259"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1971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96758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221187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8871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68300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2017/7/11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9382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0AA094-C11A-48A7-8451-3B825D323598}" type="datetimeFigureOut">
              <a:rPr kumimoji="1" lang="ja-JP" altLang="en-US" smtClean="0"/>
              <a:pPr/>
              <a:t>2017/7/11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8653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0AA094-C11A-48A7-8451-3B825D323598}" type="datetimeFigureOut">
              <a:rPr kumimoji="1" lang="ja-JP" altLang="en-US" smtClean="0"/>
              <a:pPr/>
              <a:t>2017/7/11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1273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0AA094-C11A-48A7-8451-3B825D323598}" type="datetimeFigureOut">
              <a:rPr kumimoji="1" lang="ja-JP" altLang="en-US" smtClean="0"/>
              <a:pPr/>
              <a:t>2017/7/11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257116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2017/7/11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87790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2017/7/11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6833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AA094-C11A-48A7-8451-3B825D323598}" type="datetimeFigureOut">
              <a:rPr kumimoji="1" lang="ja-JP" altLang="en-US" smtClean="0"/>
              <a:pPr/>
              <a:t>2017/7/11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147717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学生・生徒の法的規定</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868979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校則</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児童・生徒の権利の試金石（発言権の有無）</a:t>
            </a:r>
            <a:endParaRPr kumimoji="1" lang="en-US" altLang="ja-JP" dirty="0" smtClean="0"/>
          </a:p>
          <a:p>
            <a:r>
              <a:rPr kumimoji="1" lang="ja-JP" altLang="en-US" dirty="0" smtClean="0"/>
              <a:t>疑問の多い校則（</a:t>
            </a:r>
            <a:r>
              <a:rPr lang="ja-JP" altLang="en-US" dirty="0"/>
              <a:t>時代</a:t>
            </a:r>
            <a:r>
              <a:rPr lang="ja-JP" altLang="en-US" dirty="0" smtClean="0"/>
              <a:t>で変遷</a:t>
            </a:r>
            <a:r>
              <a:rPr lang="ja-JP" altLang="en-US" dirty="0"/>
              <a:t>）</a:t>
            </a:r>
            <a:endParaRPr kumimoji="1" lang="en-US" altLang="ja-JP" dirty="0" smtClean="0"/>
          </a:p>
          <a:p>
            <a:pPr lvl="1"/>
            <a:r>
              <a:rPr lang="ja-JP" altLang="en-US" dirty="0" smtClean="0"/>
              <a:t>パーマ</a:t>
            </a:r>
            <a:r>
              <a:rPr lang="ja-JP" altLang="en-US" dirty="0"/>
              <a:t>、</a:t>
            </a:r>
            <a:r>
              <a:rPr lang="ja-JP" altLang="en-US" dirty="0" smtClean="0"/>
              <a:t>丸刈り強制</a:t>
            </a:r>
            <a:r>
              <a:rPr lang="ja-JP" altLang="en-US" dirty="0"/>
              <a:t>、</a:t>
            </a:r>
            <a:r>
              <a:rPr lang="ja-JP" altLang="en-US" dirty="0" smtClean="0"/>
              <a:t>バイク禁止、ピアス・茶髪禁止、服装規定</a:t>
            </a:r>
            <a:endParaRPr lang="en-US" altLang="ja-JP" dirty="0" smtClean="0"/>
          </a:p>
          <a:p>
            <a:r>
              <a:rPr lang="ja-JP" altLang="en-US" dirty="0"/>
              <a:t>部分社会論は成立する</a:t>
            </a:r>
            <a:r>
              <a:rPr lang="ja-JP" altLang="en-US" dirty="0" smtClean="0"/>
              <a:t>か</a:t>
            </a:r>
            <a:endParaRPr lang="en-US" altLang="ja-JP" dirty="0" smtClean="0"/>
          </a:p>
          <a:p>
            <a:pPr lvl="1"/>
            <a:r>
              <a:rPr lang="ja-JP" altLang="en-US" dirty="0"/>
              <a:t>事前</a:t>
            </a:r>
            <a:r>
              <a:rPr lang="ja-JP" altLang="en-US" dirty="0" smtClean="0"/>
              <a:t>の公表</a:t>
            </a:r>
            <a:endParaRPr lang="en-US" altLang="ja-JP" dirty="0" smtClean="0"/>
          </a:p>
          <a:p>
            <a:pPr lvl="1"/>
            <a:r>
              <a:rPr lang="ja-JP" altLang="en-US" dirty="0" smtClean="0"/>
              <a:t>承諾して参加（入学）</a:t>
            </a:r>
            <a:endParaRPr lang="en-US" altLang="ja-JP" dirty="0" smtClean="0"/>
          </a:p>
          <a:p>
            <a:pPr lvl="1"/>
            <a:r>
              <a:rPr lang="ja-JP" altLang="en-US" dirty="0"/>
              <a:t>自由</a:t>
            </a:r>
            <a:r>
              <a:rPr lang="ja-JP" altLang="en-US" dirty="0" smtClean="0"/>
              <a:t>に脱退</a:t>
            </a:r>
            <a:r>
              <a:rPr lang="ja-JP" altLang="en-US" dirty="0"/>
              <a:t>可能</a:t>
            </a:r>
          </a:p>
          <a:p>
            <a:endParaRPr lang="ja-JP" altLang="en-US" dirty="0" smtClean="0"/>
          </a:p>
        </p:txBody>
      </p:sp>
    </p:spTree>
    <p:extLst>
      <p:ext uri="{BB962C8B-B14F-4D97-AF65-F5344CB8AC3E}">
        <p14:creationId xmlns:p14="http://schemas.microsoft.com/office/powerpoint/2010/main" val="2640639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子どもが罰せられるとき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少年法の原則</a:t>
            </a:r>
          </a:p>
          <a:p>
            <a:pPr lvl="1"/>
            <a:r>
              <a:rPr lang="ja-JP" altLang="en-US" dirty="0" smtClean="0"/>
              <a:t>１４歳未満の法的無能力</a:t>
            </a:r>
          </a:p>
          <a:p>
            <a:pPr lvl="1"/>
            <a:r>
              <a:rPr kumimoji="1" lang="ja-JP" altLang="en-US" dirty="0" smtClean="0"/>
              <a:t>１６歳未満の</a:t>
            </a:r>
            <a:r>
              <a:rPr kumimoji="1" lang="ja-JP" altLang="en-US" dirty="0"/>
              <a:t>「刑事</a:t>
            </a:r>
            <a:r>
              <a:rPr kumimoji="1" lang="ja-JP" altLang="en-US" dirty="0" smtClean="0"/>
              <a:t>責任」</a:t>
            </a:r>
          </a:p>
          <a:p>
            <a:pPr lvl="1"/>
            <a:r>
              <a:rPr lang="ja-JP" altLang="en-US" dirty="0" smtClean="0"/>
              <a:t>１８歳未満　罰のランク下げ</a:t>
            </a:r>
          </a:p>
          <a:p>
            <a:pPr lvl="1"/>
            <a:r>
              <a:rPr kumimoji="1" lang="ja-JP" altLang="en-US" dirty="0"/>
              <a:t>２０</a:t>
            </a:r>
            <a:r>
              <a:rPr kumimoji="1" lang="ja-JP" altLang="en-US" dirty="0" smtClean="0"/>
              <a:t>未満　少年としての保護</a:t>
            </a:r>
          </a:p>
          <a:p>
            <a:r>
              <a:rPr lang="ja-JP" altLang="en-US" dirty="0" smtClean="0"/>
              <a:t>大津の事件を考え</a:t>
            </a:r>
            <a:r>
              <a:rPr lang="ja-JP" altLang="en-US" dirty="0"/>
              <a:t>て</a:t>
            </a:r>
            <a:r>
              <a:rPr lang="ja-JP" altLang="en-US" dirty="0" smtClean="0"/>
              <a:t>みよう</a:t>
            </a:r>
          </a:p>
          <a:p>
            <a:r>
              <a:rPr lang="en-US" altLang="ja-JP" dirty="0"/>
              <a:t>http://www48.atwiki.jp/tukamarosiga/</a:t>
            </a:r>
            <a:endParaRPr kumimoji="1" lang="ja-JP" altLang="en-US" dirty="0"/>
          </a:p>
        </p:txBody>
      </p:sp>
    </p:spTree>
    <p:extLst>
      <p:ext uri="{BB962C8B-B14F-4D97-AF65-F5344CB8AC3E}">
        <p14:creationId xmlns:p14="http://schemas.microsoft.com/office/powerpoint/2010/main" val="133834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学校教育法１１条</a:t>
            </a:r>
            <a:r>
              <a:rPr lang="en-US" altLang="ja-JP" dirty="0" smtClean="0"/>
              <a:t>〔</a:t>
            </a:r>
            <a:r>
              <a:rPr lang="ja-JP" altLang="en-US" dirty="0" smtClean="0"/>
              <a:t>学生・生徒の懲戒］</a:t>
            </a:r>
          </a:p>
          <a:p>
            <a:r>
              <a:rPr lang="ja-JP" altLang="en-US" dirty="0" smtClean="0"/>
              <a:t>校長及び教員は、教育上必要があると認めるときは、文部科学大臣の定めるところにより、学生・生徒及び児童に懲戒を加えることができる。ただし、体罰を加えることはできない。 </a:t>
            </a:r>
          </a:p>
          <a:p>
            <a:pPr lvl="1"/>
            <a:r>
              <a:rPr lang="ja-JP" altLang="en-US" dirty="0" smtClean="0"/>
              <a:t>「校長及び</a:t>
            </a:r>
            <a:r>
              <a:rPr lang="ja-JP" altLang="en-US" dirty="0"/>
              <a:t>教員</a:t>
            </a:r>
            <a:r>
              <a:rPr lang="ja-JP" altLang="en-US" dirty="0" smtClean="0"/>
              <a:t>」これは妥当か</a:t>
            </a:r>
          </a:p>
          <a:p>
            <a:pPr lvl="1"/>
            <a:r>
              <a:rPr kumimoji="1" lang="ja-JP" altLang="en-US" dirty="0" smtClean="0"/>
              <a:t>「教育上必要」とは何か</a:t>
            </a:r>
          </a:p>
          <a:p>
            <a:pPr lvl="1"/>
            <a:r>
              <a:rPr lang="ja-JP" altLang="en-US" dirty="0" smtClean="0"/>
              <a:t>「懲戒」の概念</a:t>
            </a:r>
          </a:p>
          <a:p>
            <a:pPr lvl="1"/>
            <a:r>
              <a:rPr kumimoji="1" lang="ja-JP" altLang="en-US" dirty="0" smtClean="0"/>
              <a:t>「体罰」どこからか</a:t>
            </a:r>
            <a:endParaRPr kumimoji="1" lang="ja-JP" altLang="en-US" dirty="0"/>
          </a:p>
        </p:txBody>
      </p:sp>
    </p:spTree>
    <p:extLst>
      <p:ext uri="{BB962C8B-B14F-4D97-AF65-F5344CB8AC3E}">
        <p14:creationId xmlns:p14="http://schemas.microsoft.com/office/powerpoint/2010/main" val="2939772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懲戒の法的規定２</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学校教育法施行規則２６条</a:t>
            </a:r>
          </a:p>
          <a:p>
            <a:r>
              <a:rPr lang="ja-JP" altLang="en-US" dirty="0" smtClean="0"/>
              <a:t>校長及び教員が児童等に懲戒を加えるに当つては、児童等の心身の発達に応ずる等教育上必要な配慮をしなければならない。 </a:t>
            </a:r>
          </a:p>
          <a:p>
            <a:r>
              <a:rPr lang="ja-JP" altLang="en-US" dirty="0" smtClean="0"/>
              <a:t>２　懲戒のうち、退学、停学及び訓告の処分は、校長（大学に</a:t>
            </a:r>
            <a:r>
              <a:rPr lang="ja-JP" altLang="en-US" dirty="0" err="1" smtClean="0"/>
              <a:t>あつては、</a:t>
            </a:r>
            <a:r>
              <a:rPr lang="ja-JP" altLang="en-US" dirty="0" smtClean="0"/>
              <a:t>学長の委任を受けた学部長を含む。）がこれを行う。 </a:t>
            </a:r>
          </a:p>
          <a:p>
            <a:pPr lvl="1"/>
            <a:r>
              <a:rPr lang="ja-JP" altLang="en-US" dirty="0" smtClean="0"/>
              <a:t>「教育上の配慮」とは何か</a:t>
            </a:r>
          </a:p>
          <a:p>
            <a:pPr lvl="1"/>
            <a:r>
              <a:rPr kumimoji="1" lang="ja-JP" altLang="en-US" dirty="0"/>
              <a:t>退学　</a:t>
            </a:r>
            <a:r>
              <a:rPr kumimoji="1" lang="ja-JP" altLang="en-US" dirty="0" smtClean="0"/>
              <a:t>公立の学齢児童・生徒には不可</a:t>
            </a:r>
          </a:p>
          <a:p>
            <a:pPr lvl="1"/>
            <a:r>
              <a:rPr lang="ja-JP" altLang="en-US" dirty="0" smtClean="0"/>
              <a:t>停学　学齢児童・生徒には公私とも不可</a:t>
            </a:r>
          </a:p>
          <a:p>
            <a:pPr lvl="1"/>
            <a:r>
              <a:rPr lang="ja-JP" altLang="en-US" dirty="0"/>
              <a:t>退学</a:t>
            </a:r>
            <a:r>
              <a:rPr lang="ja-JP" altLang="en-US" dirty="0" smtClean="0"/>
              <a:t>・停学・訓告は校長のみ</a:t>
            </a:r>
            <a:endParaRPr kumimoji="1" lang="ja-JP" altLang="en-US" dirty="0"/>
          </a:p>
        </p:txBody>
      </p:sp>
    </p:spTree>
    <p:extLst>
      <p:ext uri="{BB962C8B-B14F-4D97-AF65-F5344CB8AC3E}">
        <p14:creationId xmlns:p14="http://schemas.microsoft.com/office/powerpoint/2010/main" val="264835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懲戒の法的規定３－１</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学校教育法第三十五条 （出席停止）　</a:t>
            </a:r>
          </a:p>
          <a:p>
            <a:r>
              <a:rPr lang="ja-JP" altLang="en-US" dirty="0" smtClean="0"/>
              <a:t>市町村の教育委員会は、次に掲げる行為の一又は二以上を繰り返し行う等性行不良で</a:t>
            </a:r>
            <a:r>
              <a:rPr lang="ja-JP" altLang="en-US" dirty="0" err="1" smtClean="0"/>
              <a:t>あつて</a:t>
            </a:r>
            <a:r>
              <a:rPr lang="ja-JP" altLang="en-US" dirty="0" smtClean="0"/>
              <a:t>他の児童の教育に妨げがあると認める児童があるときは、その保護者に対して、児童の出席停止を命ずることができる。 </a:t>
            </a:r>
          </a:p>
          <a:p>
            <a:r>
              <a:rPr lang="ja-JP" altLang="en-US" dirty="0" smtClean="0"/>
              <a:t>　一 　他の児童に傷害、心身の苦痛又は財産上の損失を与える行為 </a:t>
            </a:r>
          </a:p>
          <a:p>
            <a:r>
              <a:rPr lang="ja-JP" altLang="en-US" dirty="0" smtClean="0"/>
              <a:t>　二 　職員に傷害又は心身の苦痛を与える行為 </a:t>
            </a:r>
          </a:p>
          <a:p>
            <a:r>
              <a:rPr lang="ja-JP" altLang="en-US" dirty="0" smtClean="0"/>
              <a:t>　三 　施設又は設備を損壊する行為 </a:t>
            </a:r>
          </a:p>
          <a:p>
            <a:r>
              <a:rPr lang="ja-JP" altLang="en-US" dirty="0" smtClean="0"/>
              <a:t>　四 　授業その他の教育活動の実施を妨げる行為 </a:t>
            </a:r>
          </a:p>
        </p:txBody>
      </p:sp>
    </p:spTree>
    <p:extLst>
      <p:ext uri="{BB962C8B-B14F-4D97-AF65-F5344CB8AC3E}">
        <p14:creationId xmlns:p14="http://schemas.microsoft.com/office/powerpoint/2010/main" val="4229275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懲戒の法的規定３－２</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　○２ 　市町村の教育委員会は、前項の規定により出席停止を命ずる場合には、あらかじめ保護者の意見を聴取するとともに、理由及び期間を記載した文書を交付しなければならない。 </a:t>
            </a:r>
          </a:p>
          <a:p>
            <a:r>
              <a:rPr lang="ja-JP" altLang="en-US" dirty="0" smtClean="0"/>
              <a:t>　○３ 　前項に規定するもののほか、出席停止の命令の手続に関し必要な事項は、教育委員会規則で定めるものとする。 </a:t>
            </a:r>
          </a:p>
          <a:p>
            <a:r>
              <a:rPr lang="ja-JP" altLang="en-US" dirty="0" smtClean="0"/>
              <a:t>　○４ 　市町村の教育委員会は、出席停止の命令に係る児童の出席停止の期間における学習に対する支援その他の教育上必要な措置を講ずるものとする。</a:t>
            </a:r>
          </a:p>
          <a:p>
            <a:endParaRPr kumimoji="1" lang="ja-JP" altLang="en-US" dirty="0"/>
          </a:p>
        </p:txBody>
      </p:sp>
    </p:spTree>
    <p:extLst>
      <p:ext uri="{BB962C8B-B14F-4D97-AF65-F5344CB8AC3E}">
        <p14:creationId xmlns:p14="http://schemas.microsoft.com/office/powerpoint/2010/main" val="617178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懲戒の法的規定３－３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出席停止　学校教育法３５条（テキスト</a:t>
            </a:r>
            <a:r>
              <a:rPr kumimoji="1" lang="en-US" altLang="ja-JP" dirty="0" smtClean="0"/>
              <a:t>156)</a:t>
            </a:r>
            <a:endParaRPr kumimoji="1" lang="ja-JP" altLang="en-US" dirty="0" smtClean="0"/>
          </a:p>
          <a:p>
            <a:pPr lvl="1"/>
            <a:r>
              <a:rPr lang="ja-JP" altLang="en-US" dirty="0" smtClean="0"/>
              <a:t>他の児童・生徒の教育の妨げになる場合</a:t>
            </a:r>
          </a:p>
          <a:p>
            <a:pPr lvl="1"/>
            <a:r>
              <a:rPr lang="ja-JP" altLang="en-US" dirty="0" smtClean="0"/>
              <a:t>ほとんどが中学生</a:t>
            </a:r>
          </a:p>
          <a:p>
            <a:pPr lvl="1"/>
            <a:r>
              <a:rPr kumimoji="1" lang="ja-JP" altLang="en-US" dirty="0" smtClean="0"/>
              <a:t>教育委員会が行う</a:t>
            </a:r>
          </a:p>
          <a:p>
            <a:pPr lvl="1"/>
            <a:r>
              <a:rPr kumimoji="1" lang="ja-JP" altLang="en-US" dirty="0" smtClean="0"/>
              <a:t>「保護者の意見聴取と文書の交付・教育上必要な措置」新たに付加された部分</a:t>
            </a:r>
          </a:p>
          <a:p>
            <a:pPr lvl="1">
              <a:buNone/>
            </a:pPr>
            <a:endParaRPr lang="ja-JP" altLang="en-US" dirty="0" smtClean="0"/>
          </a:p>
          <a:p>
            <a:pPr lvl="1">
              <a:buNone/>
            </a:pPr>
            <a:r>
              <a:rPr lang="ja-JP" altLang="en-US" dirty="0" smtClean="0"/>
              <a:t>事実上の</a:t>
            </a:r>
            <a:r>
              <a:rPr lang="en-US" altLang="ja-JP" dirty="0" smtClean="0"/>
              <a:t>(</a:t>
            </a:r>
            <a:r>
              <a:rPr lang="ja-JP" altLang="en-US" dirty="0" smtClean="0"/>
              <a:t>非合法</a:t>
            </a:r>
            <a:r>
              <a:rPr lang="en-US" altLang="ja-JP" dirty="0" smtClean="0"/>
              <a:t>)</a:t>
            </a:r>
            <a:r>
              <a:rPr lang="ja-JP" altLang="en-US" dirty="0" smtClean="0"/>
              <a:t>出席停止もある</a:t>
            </a:r>
            <a:endParaRPr lang="ja-JP" altLang="en-US" dirty="0"/>
          </a:p>
          <a:p>
            <a:pPr lvl="1">
              <a:buNone/>
            </a:pPr>
            <a:endParaRPr kumimoji="1" lang="ja-JP" altLang="en-US" dirty="0" smtClean="0"/>
          </a:p>
          <a:p>
            <a:pPr>
              <a:buNone/>
            </a:pPr>
            <a:endParaRPr kumimoji="1" lang="ja-JP" altLang="en-US" dirty="0"/>
          </a:p>
        </p:txBody>
      </p:sp>
    </p:spTree>
    <p:extLst>
      <p:ext uri="{BB962C8B-B14F-4D97-AF65-F5344CB8AC3E}">
        <p14:creationId xmlns:p14="http://schemas.microsoft.com/office/powerpoint/2010/main" val="1542300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懲戒と校則</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前回説明</a:t>
            </a:r>
            <a:r>
              <a:rPr kumimoji="1" lang="en-US" altLang="ja-JP" dirty="0" smtClean="0"/>
              <a:t>(</a:t>
            </a:r>
            <a:r>
              <a:rPr kumimoji="1" lang="ja-JP" altLang="en-US" dirty="0" smtClean="0"/>
              <a:t>部分社会論の適用は、事前開示との関連で、厳しく判断されるようになっている。</a:t>
            </a:r>
            <a:r>
              <a:rPr kumimoji="1" lang="en-US" altLang="ja-JP" dirty="0" smtClean="0"/>
              <a:t>)</a:t>
            </a:r>
            <a:endParaRPr kumimoji="1" lang="ja-JP" altLang="en-US" dirty="0"/>
          </a:p>
        </p:txBody>
      </p:sp>
    </p:spTree>
    <p:extLst>
      <p:ext uri="{BB962C8B-B14F-4D97-AF65-F5344CB8AC3E}">
        <p14:creationId xmlns:p14="http://schemas.microsoft.com/office/powerpoint/2010/main" val="67230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児童・生徒の懲戒の論点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体罰</a:t>
            </a:r>
          </a:p>
          <a:p>
            <a:pPr lvl="1"/>
            <a:r>
              <a:rPr lang="ja-JP" altLang="en-US" dirty="0" smtClean="0"/>
              <a:t>なぜ必要論があるのか</a:t>
            </a:r>
          </a:p>
          <a:p>
            <a:pPr lvl="1"/>
            <a:r>
              <a:rPr kumimoji="1" lang="ja-JP" altLang="en-US" dirty="0" smtClean="0"/>
              <a:t>線引き論は必要か</a:t>
            </a:r>
          </a:p>
          <a:p>
            <a:r>
              <a:rPr lang="ja-JP" altLang="en-US" dirty="0" smtClean="0"/>
              <a:t>教師の懲戒権</a:t>
            </a:r>
          </a:p>
          <a:p>
            <a:pPr lvl="1"/>
            <a:r>
              <a:rPr kumimoji="1" lang="ja-JP" altLang="en-US" dirty="0" smtClean="0"/>
              <a:t>「事実上の懲戒」と「生活指導」とは違うのか、同じなのか</a:t>
            </a:r>
          </a:p>
          <a:p>
            <a:pPr lvl="1"/>
            <a:r>
              <a:rPr lang="ja-JP" altLang="en-US" dirty="0" smtClean="0"/>
              <a:t>教師の懲戒権は必要か</a:t>
            </a:r>
          </a:p>
          <a:p>
            <a:r>
              <a:rPr lang="ja-JP" altLang="en-US" dirty="0" smtClean="0"/>
              <a:t>適正手続は必要か不要か</a:t>
            </a:r>
            <a:endParaRPr kumimoji="1" lang="ja-JP" altLang="en-US" dirty="0"/>
          </a:p>
        </p:txBody>
      </p:sp>
    </p:spTree>
    <p:extLst>
      <p:ext uri="{BB962C8B-B14F-4D97-AF65-F5344CB8AC3E}">
        <p14:creationId xmlns:p14="http://schemas.microsoft.com/office/powerpoint/2010/main" val="409394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在学契約論</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営造物理論から在学契約論へ</a:t>
            </a:r>
          </a:p>
          <a:p>
            <a:r>
              <a:rPr lang="ja-JP" altLang="en-US" dirty="0" smtClean="0"/>
              <a:t>契約　自由・平等</a:t>
            </a:r>
          </a:p>
          <a:p>
            <a:r>
              <a:rPr kumimoji="1" lang="ja-JP" altLang="en-US" dirty="0" smtClean="0"/>
              <a:t>民法</a:t>
            </a:r>
            <a:r>
              <a:rPr lang="ja-JP" altLang="en-US" dirty="0" smtClean="0"/>
              <a:t>（</a:t>
            </a:r>
            <a:r>
              <a:rPr lang="ja-JP" altLang="en-US" dirty="0"/>
              <a:t>基本原則） </a:t>
            </a:r>
          </a:p>
          <a:p>
            <a:pPr lvl="1"/>
            <a:r>
              <a:rPr lang="ja-JP" altLang="en-US" dirty="0"/>
              <a:t>第一条 　私権は、公共の福祉に適合しなければならない。 </a:t>
            </a:r>
          </a:p>
          <a:p>
            <a:pPr lvl="1"/>
            <a:r>
              <a:rPr lang="ja-JP" altLang="en-US" dirty="0"/>
              <a:t>２ 　権利の行使及び義務の履行は、信義に従い誠実に行わなければならない。 </a:t>
            </a:r>
          </a:p>
          <a:p>
            <a:pPr lvl="1"/>
            <a:r>
              <a:rPr lang="ja-JP" altLang="en-US" dirty="0"/>
              <a:t>３ 　権利の濫用は、これを許さない。 </a:t>
            </a:r>
          </a:p>
          <a:p>
            <a:r>
              <a:rPr kumimoji="1" lang="ja-JP" altLang="en-US" dirty="0" smtClean="0"/>
              <a:t>神田高校・娘の事例・平安女学院移転問題</a:t>
            </a:r>
            <a:endParaRPr kumimoji="1" lang="ja-JP" altLang="en-US" dirty="0"/>
          </a:p>
        </p:txBody>
      </p:sp>
    </p:spTree>
    <p:extLst>
      <p:ext uri="{BB962C8B-B14F-4D97-AF65-F5344CB8AC3E}">
        <p14:creationId xmlns:p14="http://schemas.microsoft.com/office/powerpoint/2010/main" val="203042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在学契約はいつから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契約は解除可能（学校側、受験生側はいつの時点まで解除可能か）</a:t>
            </a:r>
          </a:p>
          <a:p>
            <a:pPr lvl="1"/>
            <a:r>
              <a:rPr kumimoji="1" lang="ja-JP" altLang="en-US" dirty="0" smtClean="0"/>
              <a:t>合格発表</a:t>
            </a:r>
          </a:p>
          <a:p>
            <a:pPr lvl="1"/>
            <a:r>
              <a:rPr lang="ja-JP" altLang="en-US" dirty="0" smtClean="0"/>
              <a:t>一次手続</a:t>
            </a:r>
          </a:p>
          <a:p>
            <a:pPr lvl="1"/>
            <a:r>
              <a:rPr lang="ja-JP" altLang="en-US" dirty="0" smtClean="0"/>
              <a:t>二次手続（完納）</a:t>
            </a:r>
          </a:p>
          <a:p>
            <a:pPr lvl="1"/>
            <a:r>
              <a:rPr kumimoji="1" lang="ja-JP" altLang="en-US" dirty="0" smtClean="0"/>
              <a:t>入学式</a:t>
            </a:r>
          </a:p>
          <a:p>
            <a:pPr lvl="1"/>
            <a:r>
              <a:rPr lang="ja-JP" altLang="en-US" dirty="0" smtClean="0"/>
              <a:t>授業</a:t>
            </a:r>
            <a:r>
              <a:rPr lang="ja-JP" altLang="en-US" dirty="0"/>
              <a:t>開始</a:t>
            </a:r>
            <a:endParaRPr kumimoji="1" lang="ja-JP" altLang="en-US" dirty="0"/>
          </a:p>
        </p:txBody>
      </p:sp>
    </p:spTree>
    <p:extLst>
      <p:ext uri="{BB962C8B-B14F-4D97-AF65-F5344CB8AC3E}">
        <p14:creationId xmlns:p14="http://schemas.microsoft.com/office/powerpoint/2010/main" val="150409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平安女学院移転問題１</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1997</a:t>
            </a:r>
            <a:r>
              <a:rPr kumimoji="1" lang="ja-JP" altLang="en-US" dirty="0" smtClean="0"/>
              <a:t>年</a:t>
            </a:r>
            <a:r>
              <a:rPr kumimoji="1" lang="en-US" altLang="ja-JP" dirty="0" smtClean="0"/>
              <a:t>12</a:t>
            </a:r>
            <a:r>
              <a:rPr kumimoji="1" lang="ja-JP" altLang="en-US" dirty="0" smtClean="0"/>
              <a:t>月 平安女学院と守山市の協定</a:t>
            </a:r>
          </a:p>
          <a:p>
            <a:pPr lvl="1"/>
            <a:r>
              <a:rPr lang="ja-JP" altLang="en-US" dirty="0" smtClean="0"/>
              <a:t>平成</a:t>
            </a:r>
            <a:r>
              <a:rPr lang="en-US" altLang="ja-JP" dirty="0" smtClean="0"/>
              <a:t>12</a:t>
            </a:r>
            <a:r>
              <a:rPr lang="ja-JP" altLang="en-US" dirty="0" smtClean="0"/>
              <a:t>年現代文化学部</a:t>
            </a:r>
            <a:r>
              <a:rPr lang="en-US" altLang="ja-JP" dirty="0" smtClean="0"/>
              <a:t>(</a:t>
            </a:r>
            <a:r>
              <a:rPr lang="ja-JP" altLang="en-US" dirty="0" smtClean="0"/>
              <a:t>福祉・国際コミュニケーション</a:t>
            </a:r>
            <a:r>
              <a:rPr lang="en-US" altLang="ja-JP" dirty="0" smtClean="0"/>
              <a:t>280</a:t>
            </a:r>
            <a:r>
              <a:rPr lang="ja-JP" altLang="en-US" dirty="0" smtClean="0"/>
              <a:t>名</a:t>
            </a:r>
            <a:r>
              <a:rPr lang="en-US" altLang="ja-JP" dirty="0" smtClean="0"/>
              <a:t>)</a:t>
            </a:r>
            <a:r>
              <a:rPr lang="ja-JP" altLang="en-US" dirty="0" smtClean="0"/>
              <a:t>開設</a:t>
            </a:r>
          </a:p>
          <a:p>
            <a:pPr lvl="1"/>
            <a:r>
              <a:rPr kumimoji="1" lang="ja-JP" altLang="en-US" dirty="0" smtClean="0"/>
              <a:t>守山市は大学に</a:t>
            </a:r>
            <a:r>
              <a:rPr kumimoji="1" lang="en-US" altLang="ja-JP" dirty="0" smtClean="0"/>
              <a:t>25</a:t>
            </a:r>
            <a:r>
              <a:rPr kumimoji="1" lang="ja-JP" altLang="en-US" dirty="0" smtClean="0"/>
              <a:t>億の補助金</a:t>
            </a:r>
          </a:p>
          <a:p>
            <a:r>
              <a:rPr kumimoji="1" lang="en-US" altLang="ja-JP" dirty="0" smtClean="0"/>
              <a:t>12</a:t>
            </a:r>
            <a:r>
              <a:rPr kumimoji="1" lang="ja-JP" altLang="en-US" dirty="0" smtClean="0"/>
              <a:t>月土地開発公社、翌</a:t>
            </a:r>
            <a:r>
              <a:rPr kumimoji="1" lang="en-US" altLang="ja-JP" dirty="0" smtClean="0"/>
              <a:t>6</a:t>
            </a:r>
            <a:r>
              <a:rPr kumimoji="1" lang="ja-JP" altLang="en-US" dirty="0" smtClean="0"/>
              <a:t>月教育委員会と協定</a:t>
            </a:r>
          </a:p>
          <a:p>
            <a:r>
              <a:rPr lang="en-US" altLang="ja-JP" dirty="0" smtClean="0"/>
              <a:t>1998</a:t>
            </a:r>
            <a:r>
              <a:rPr lang="ja-JP" altLang="en-US" dirty="0" smtClean="0"/>
              <a:t>年</a:t>
            </a:r>
            <a:r>
              <a:rPr lang="en-US" altLang="ja-JP" dirty="0" smtClean="0"/>
              <a:t>10</a:t>
            </a:r>
            <a:r>
              <a:rPr lang="ja-JP" altLang="en-US" dirty="0" smtClean="0"/>
              <a:t>年 滋賀県が</a:t>
            </a:r>
            <a:r>
              <a:rPr lang="en-US" altLang="ja-JP" dirty="0" smtClean="0"/>
              <a:t>8</a:t>
            </a:r>
            <a:r>
              <a:rPr lang="ja-JP" altLang="en-US" dirty="0" smtClean="0"/>
              <a:t>億の補助金</a:t>
            </a:r>
          </a:p>
          <a:p>
            <a:r>
              <a:rPr kumimoji="1" lang="en-US" altLang="ja-JP" dirty="0" smtClean="0"/>
              <a:t>1999</a:t>
            </a:r>
            <a:r>
              <a:rPr kumimoji="1" lang="ja-JP" altLang="en-US" dirty="0" smtClean="0"/>
              <a:t>年、守山市は大学を核としたまちづくり</a:t>
            </a:r>
          </a:p>
          <a:p>
            <a:r>
              <a:rPr lang="en-US" altLang="ja-JP" dirty="0" smtClean="0"/>
              <a:t>2000</a:t>
            </a:r>
            <a:r>
              <a:rPr lang="ja-JP" altLang="en-US" dirty="0" smtClean="0"/>
              <a:t>年、開学</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平安女学院移転問題</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en-US" altLang="ja-JP" dirty="0" smtClean="0"/>
              <a:t>2002</a:t>
            </a:r>
            <a:r>
              <a:rPr kumimoji="1" lang="ja-JP" altLang="en-US" dirty="0" smtClean="0"/>
              <a:t>年度パンフ 守山で学べるという内容</a:t>
            </a:r>
          </a:p>
          <a:p>
            <a:r>
              <a:rPr lang="en-US" altLang="ja-JP" dirty="0" smtClean="0"/>
              <a:t>2003</a:t>
            </a:r>
            <a:r>
              <a:rPr lang="ja-JP" altLang="en-US" dirty="0" smtClean="0"/>
              <a:t>年、様々な分野で大学と市の連携計画。他方理事会は移転を検討</a:t>
            </a:r>
          </a:p>
          <a:p>
            <a:r>
              <a:rPr kumimoji="1" lang="en-US" altLang="ja-JP" dirty="0" smtClean="0"/>
              <a:t>2004</a:t>
            </a:r>
            <a:r>
              <a:rPr kumimoji="1" lang="ja-JP" altLang="en-US" dirty="0" smtClean="0"/>
              <a:t>年</a:t>
            </a:r>
            <a:r>
              <a:rPr kumimoji="1" lang="en-US" altLang="ja-JP" dirty="0" smtClean="0"/>
              <a:t>3</a:t>
            </a:r>
            <a:r>
              <a:rPr kumimoji="1" lang="ja-JP" altLang="en-US" dirty="0" smtClean="0"/>
              <a:t>月、移転を常務理事会決定</a:t>
            </a:r>
          </a:p>
          <a:p>
            <a:r>
              <a:rPr lang="ja-JP" altLang="en-US" dirty="0" smtClean="0"/>
              <a:t>守山市に報告→納得できない、補助金返還を求めると話す。</a:t>
            </a:r>
          </a:p>
          <a:p>
            <a:r>
              <a:rPr kumimoji="1" lang="en-US" altLang="ja-JP" dirty="0" smtClean="0"/>
              <a:t>4</a:t>
            </a:r>
            <a:r>
              <a:rPr kumimoji="1" lang="ja-JP" altLang="en-US" dirty="0" smtClean="0"/>
              <a:t>月、教職員に移転説明会</a:t>
            </a:r>
            <a:r>
              <a:rPr kumimoji="1" lang="en-US" altLang="ja-JP" dirty="0" smtClean="0"/>
              <a:t>(</a:t>
            </a:r>
            <a:r>
              <a:rPr kumimoji="1" lang="ja-JP" altLang="en-US" dirty="0" smtClean="0"/>
              <a:t>口頭報告</a:t>
            </a:r>
            <a:r>
              <a:rPr kumimoji="1" lang="en-US" altLang="ja-JP" dirty="0" smtClean="0"/>
              <a:t>)</a:t>
            </a:r>
            <a:endParaRPr kumimoji="1" lang="ja-JP" altLang="en-US" dirty="0" smtClean="0"/>
          </a:p>
          <a:p>
            <a:r>
              <a:rPr lang="ja-JP" altLang="en-US" dirty="0" smtClean="0"/>
              <a:t>報道され、学生・父母が知る→学生に検討中と説明文書→保護者会</a:t>
            </a:r>
            <a:r>
              <a:rPr lang="en-US" altLang="ja-JP" dirty="0" smtClean="0"/>
              <a:t>(</a:t>
            </a:r>
            <a:r>
              <a:rPr lang="ja-JP" altLang="en-US" dirty="0" smtClean="0"/>
              <a:t>存続希望が多数</a:t>
            </a:r>
            <a:r>
              <a:rPr lang="en-US" altLang="ja-JP"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移転理由</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①　入学生数の毎年の大幅な定員割れ。</a:t>
            </a:r>
            <a:br>
              <a:rPr lang="ja-JP" altLang="en-US" dirty="0" smtClean="0"/>
            </a:br>
            <a:r>
              <a:rPr lang="ja-JP" altLang="en-US" dirty="0" smtClean="0"/>
              <a:t>②　守山市（人口約８万人）および周辺に比較し、高槻市（人口約３５万人）および周辺の人口が圧倒的に多く、入学生数の増加が将来的にも見込める。</a:t>
            </a:r>
            <a:br>
              <a:rPr lang="ja-JP" altLang="en-US" dirty="0" smtClean="0"/>
            </a:br>
            <a:r>
              <a:rPr lang="ja-JP" altLang="en-US" dirty="0" smtClean="0"/>
              <a:t>③　都市部で学生生活を送りたいという学生気質（大学周辺に娯楽施設を求め、アルバイトをしながら学園生活を送るというアーバン・スタイル）により対応することが可能である。</a:t>
            </a:r>
            <a:br>
              <a:rPr lang="ja-JP" altLang="en-US" dirty="0" smtClean="0"/>
            </a:br>
            <a:r>
              <a:rPr lang="ja-JP" altLang="en-US" dirty="0" smtClean="0"/>
              <a:t>⑧　龍谷大学など現代福祉学科のライバル大学が近くに開設されていること。</a:t>
            </a:r>
            <a:br>
              <a:rPr lang="ja-JP" altLang="en-US" dirty="0" smtClean="0"/>
            </a:br>
            <a:r>
              <a:rPr lang="ja-JP" altLang="en-US" dirty="0" smtClean="0"/>
              <a:t>⑥　全学生がひとつのキャンパスに集うことによりフェローシップが高揚される。</a:t>
            </a:r>
            <a:br>
              <a:rPr lang="ja-JP" altLang="en-US" dirty="0" smtClean="0"/>
            </a:br>
            <a:r>
              <a:rPr lang="ja-JP" altLang="en-US" dirty="0" smtClean="0"/>
              <a:t>⑥　人件費、諸経費の削減など、統合による経済効果が見込まれる。</a:t>
            </a:r>
            <a:br>
              <a:rPr lang="ja-JP" altLang="en-US" dirty="0" smtClean="0"/>
            </a:br>
            <a:r>
              <a:rPr lang="ja-JP" altLang="en-US" dirty="0" smtClean="0"/>
              <a:t>⑦　高槻キャンパスに統合しても大学設置基準を十分に満たしている。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平安女学院移転問題</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学生要望書、署名活動→守る会結成</a:t>
            </a:r>
          </a:p>
          <a:p>
            <a:r>
              <a:rPr lang="ja-JP" altLang="en-US" dirty="0" smtClean="0"/>
              <a:t>学生会は総会開かず</a:t>
            </a:r>
            <a:r>
              <a:rPr lang="en-US" altLang="ja-JP" dirty="0" smtClean="0"/>
              <a:t>(4</a:t>
            </a:r>
            <a:r>
              <a:rPr lang="ja-JP" altLang="en-US" dirty="0" smtClean="0"/>
              <a:t>年生が中心</a:t>
            </a:r>
            <a:r>
              <a:rPr lang="en-US" altLang="ja-JP" dirty="0" smtClean="0"/>
              <a:t>)</a:t>
            </a:r>
            <a:endParaRPr lang="ja-JP" altLang="en-US" dirty="0" smtClean="0"/>
          </a:p>
          <a:p>
            <a:r>
              <a:rPr kumimoji="1" lang="ja-JP" altLang="en-US" dirty="0" smtClean="0"/>
              <a:t>守る会、市長と会談、文部科学大臣に要望書</a:t>
            </a:r>
          </a:p>
          <a:p>
            <a:r>
              <a:rPr lang="ja-JP" altLang="en-US" dirty="0" smtClean="0"/>
              <a:t>新聞のインタビュー</a:t>
            </a:r>
          </a:p>
          <a:p>
            <a:pPr lvl="1"/>
            <a:r>
              <a:rPr kumimoji="1" lang="ja-JP" altLang="en-US" dirty="0" smtClean="0"/>
              <a:t>市長 立地条件は最初からわかっている。もっと悪い立地で学生を集めている大学もある。</a:t>
            </a:r>
          </a:p>
          <a:p>
            <a:pPr lvl="1"/>
            <a:r>
              <a:rPr lang="ja-JP" altLang="en-US" dirty="0" smtClean="0"/>
              <a:t>理事長 大学は市に施設開放や講座等で補助金以上の貢献をしている。市の努力が不足</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その後</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学校法人平安女学院は、「守山キャンパス跡地を学校法人立命館が使用する」ことを条件に、守山キャンパスの土地と建物を守山市に無償で譲渡する。このことを補助金返還の代わりとし、守山市は補助金返還請求を放棄する。 </a:t>
            </a:r>
          </a:p>
          <a:p>
            <a:r>
              <a:rPr lang="ja-JP" altLang="en-US" dirty="0" smtClean="0"/>
              <a:t>立命館は、守山市立守山女子高校を守山市から移管し、２００６年度に守山キャンパス跡地に「立命館守山高校」を開校する。 </a:t>
            </a:r>
          </a:p>
          <a:p>
            <a:r>
              <a:rPr lang="ja-JP" altLang="en-US" dirty="0" smtClean="0"/>
              <a:t>現在の守山女子高校の敷地は、立命館の費用で更地にした上、市に返還する。 </a:t>
            </a:r>
            <a:endParaRPr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児童・生徒の運営権限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児童会・生徒会は教育目的の組織</a:t>
            </a:r>
            <a:endParaRPr kumimoji="1" lang="en-US" altLang="ja-JP" dirty="0" smtClean="0"/>
          </a:p>
          <a:p>
            <a:r>
              <a:rPr lang="ja-JP" altLang="en-US" dirty="0" smtClean="0"/>
              <a:t>ヨーロッパの参加（教師・保護者・生徒代表が権限をもって運営会議に参加）</a:t>
            </a:r>
            <a:endParaRPr lang="en-US" altLang="ja-JP" dirty="0" smtClean="0"/>
          </a:p>
          <a:p>
            <a:r>
              <a:rPr kumimoji="1" lang="ja-JP" altLang="en-US" dirty="0" smtClean="0"/>
              <a:t>日本　大東学園　三者協議会</a:t>
            </a:r>
            <a:endParaRPr kumimoji="1" lang="ja-JP" altLang="en-US" dirty="0"/>
          </a:p>
        </p:txBody>
      </p:sp>
    </p:spTree>
    <p:extLst>
      <p:ext uri="{BB962C8B-B14F-4D97-AF65-F5344CB8AC3E}">
        <p14:creationId xmlns:p14="http://schemas.microsoft.com/office/powerpoint/2010/main" val="14110349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769</Words>
  <Application>Microsoft Office PowerPoint</Application>
  <PresentationFormat>画面に合わせる (4:3)</PresentationFormat>
  <Paragraphs>108</Paragraphs>
  <Slides>18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ＭＳ Ｐゴシック</vt:lpstr>
      <vt:lpstr>Arial</vt:lpstr>
      <vt:lpstr>Calibri</vt:lpstr>
      <vt:lpstr>Office ​​テーマ</vt:lpstr>
      <vt:lpstr>学生・生徒の法的規定</vt:lpstr>
      <vt:lpstr>在学契約論</vt:lpstr>
      <vt:lpstr>在学契約はいつから</vt:lpstr>
      <vt:lpstr>平安女学院移転問題１</vt:lpstr>
      <vt:lpstr>平安女学院移転問題2</vt:lpstr>
      <vt:lpstr>移転理由</vt:lpstr>
      <vt:lpstr>平安女学院移転問題3</vt:lpstr>
      <vt:lpstr>その後</vt:lpstr>
      <vt:lpstr>児童・生徒の運営権限</vt:lpstr>
      <vt:lpstr>校則</vt:lpstr>
      <vt:lpstr>子どもが罰せられるとき</vt:lpstr>
      <vt:lpstr>懲戒の法的規定１</vt:lpstr>
      <vt:lpstr>懲戒の法的規定２</vt:lpstr>
      <vt:lpstr>懲戒の法的規定３－１</vt:lpstr>
      <vt:lpstr>懲戒の法的規定３－２</vt:lpstr>
      <vt:lpstr>懲戒の法的規定３－３</vt:lpstr>
      <vt:lpstr>懲戒と校則</vt:lpstr>
      <vt:lpstr>児童・生徒の懲戒の論点</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Ohta Kazutosi</dc:creator>
  <cp:lastModifiedBy>wakei</cp:lastModifiedBy>
  <cp:revision>20</cp:revision>
  <dcterms:created xsi:type="dcterms:W3CDTF">2012-07-11T04:53:43Z</dcterms:created>
  <dcterms:modified xsi:type="dcterms:W3CDTF">2017-07-11T11:53:53Z</dcterms:modified>
</cp:coreProperties>
</file>