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88" r:id="rId4"/>
    <p:sldId id="293" r:id="rId5"/>
    <p:sldId id="307" r:id="rId6"/>
    <p:sldId id="308" r:id="rId7"/>
    <p:sldId id="294" r:id="rId8"/>
    <p:sldId id="309" r:id="rId9"/>
    <p:sldId id="301" r:id="rId10"/>
    <p:sldId id="302" r:id="rId11"/>
    <p:sldId id="304" r:id="rId12"/>
    <p:sldId id="315" r:id="rId13"/>
    <p:sldId id="305" r:id="rId14"/>
    <p:sldId id="306" r:id="rId15"/>
    <p:sldId id="31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42" autoAdjust="0"/>
    <p:restoredTop sz="94660"/>
  </p:normalViewPr>
  <p:slideViewPr>
    <p:cSldViewPr>
      <p:cViewPr varScale="1">
        <p:scale>
          <a:sx n="86" d="100"/>
          <a:sy n="86" d="100"/>
        </p:scale>
        <p:origin x="108" y="3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2017/6/14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2017/6/14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２１世紀、ポストモダンの</a:t>
            </a:r>
          </a:p>
          <a:p>
            <a:r>
              <a:rPr lang="ja-JP" altLang="en-US" dirty="0" smtClean="0"/>
              <a:t>教育課程行政を考える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先進国が迎えている状況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「知識基盤社会」論</a:t>
            </a:r>
          </a:p>
          <a:p>
            <a:pPr lvl="1"/>
            <a:r>
              <a:rPr lang="ja-JP" altLang="en-US" dirty="0" smtClean="0"/>
              <a:t>生産性</a:t>
            </a:r>
            <a:r>
              <a:rPr lang="ja-JP" altLang="en-US" dirty="0"/>
              <a:t>に</a:t>
            </a:r>
            <a:r>
              <a:rPr lang="ja-JP" altLang="en-US" dirty="0" smtClean="0"/>
              <a:t>よる競争</a:t>
            </a:r>
            <a:r>
              <a:rPr lang="ja-JP" altLang="en-US" dirty="0"/>
              <a:t>ではなく</a:t>
            </a:r>
            <a:r>
              <a:rPr lang="ja-JP" altLang="en-US" dirty="0" smtClean="0"/>
              <a:t>、創造性</a:t>
            </a:r>
            <a:r>
              <a:rPr lang="ja-JP" altLang="en-US" dirty="0"/>
              <a:t>に</a:t>
            </a:r>
            <a:r>
              <a:rPr lang="ja-JP" altLang="en-US" dirty="0" smtClean="0"/>
              <a:t>よる競争－新しい要素の商品（知的財産）→創造性の育成が課題</a:t>
            </a:r>
            <a:endParaRPr kumimoji="1" lang="ja-JP" altLang="en-US" dirty="0" smtClean="0"/>
          </a:p>
          <a:p>
            <a:r>
              <a:rPr lang="ja-JP" altLang="en-US" dirty="0" smtClean="0"/>
              <a:t>ポストモダン論</a:t>
            </a:r>
          </a:p>
          <a:p>
            <a:pPr lvl="1"/>
            <a:r>
              <a:rPr kumimoji="1" lang="ja-JP" altLang="en-US" dirty="0" smtClean="0"/>
              <a:t>普段の技術革新→新しい事態</a:t>
            </a:r>
            <a:r>
              <a:rPr kumimoji="1" lang="ja-JP" altLang="en-US" dirty="0"/>
              <a:t>へ</a:t>
            </a:r>
            <a:r>
              <a:rPr kumimoji="1" lang="ja-JP" altLang="en-US" dirty="0" smtClean="0"/>
              <a:t>の適応能力</a:t>
            </a:r>
          </a:p>
          <a:p>
            <a:r>
              <a:rPr lang="ja-JP" altLang="en-US" dirty="0" smtClean="0"/>
              <a:t>多数の消滅する職業</a:t>
            </a:r>
          </a:p>
          <a:p>
            <a:pPr lvl="1"/>
            <a:r>
              <a:rPr lang="ja-JP" altLang="en-US" dirty="0"/>
              <a:t>新た</a:t>
            </a:r>
            <a:r>
              <a:rPr lang="ja-JP" altLang="en-US" dirty="0" smtClean="0"/>
              <a:t>な職</a:t>
            </a:r>
            <a:r>
              <a:rPr lang="ja-JP" altLang="en-US" dirty="0"/>
              <a:t>のための</a:t>
            </a:r>
            <a:r>
              <a:rPr kumimoji="1" lang="ja-JP" altLang="en-US" dirty="0" smtClean="0"/>
              <a:t>職業</a:t>
            </a:r>
            <a:r>
              <a:rPr kumimoji="1" lang="ja-JP" altLang="en-US" dirty="0"/>
              <a:t>教育</a:t>
            </a:r>
          </a:p>
        </p:txBody>
      </p:sp>
    </p:spTree>
    <p:extLst>
      <p:ext uri="{BB962C8B-B14F-4D97-AF65-F5344CB8AC3E}">
        <p14:creationId xmlns:p14="http://schemas.microsoft.com/office/powerpoint/2010/main" val="551423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PISA</a:t>
            </a:r>
            <a:r>
              <a:rPr kumimoji="1" lang="ja-JP" altLang="en-US" dirty="0" smtClean="0"/>
              <a:t>が意味するもの</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国際学力テスト</a:t>
            </a:r>
          </a:p>
          <a:p>
            <a:pPr lvl="1"/>
            <a:r>
              <a:rPr kumimoji="1" lang="ja-JP" altLang="en-US" dirty="0" smtClean="0"/>
              <a:t>国際教育到達度評価学会が実施する数学・理科テストが１９６４年から実施⇒１９９５年から国際数学・理科教育動向調査</a:t>
            </a:r>
            <a:r>
              <a:rPr kumimoji="1" lang="en-US" altLang="ja-JP" dirty="0" smtClean="0"/>
              <a:t>(TIMSS)</a:t>
            </a:r>
            <a:r>
              <a:rPr kumimoji="1" lang="ja-JP" altLang="en-US" dirty="0" smtClean="0"/>
              <a:t>として</a:t>
            </a:r>
          </a:p>
          <a:p>
            <a:pPr lvl="1"/>
            <a:r>
              <a:rPr lang="en-US" altLang="ja-JP" dirty="0" smtClean="0"/>
              <a:t>PISA(OECD</a:t>
            </a:r>
            <a:r>
              <a:rPr lang="ja-JP" altLang="en-US" dirty="0" smtClean="0"/>
              <a:t>が実施</a:t>
            </a:r>
            <a:r>
              <a:rPr lang="en-US" altLang="ja-JP" dirty="0" smtClean="0"/>
              <a:t>)</a:t>
            </a:r>
            <a:r>
              <a:rPr lang="ja-JP" altLang="en-US" dirty="0" smtClean="0"/>
              <a:t>が２０００年から</a:t>
            </a:r>
          </a:p>
          <a:p>
            <a:r>
              <a:rPr lang="en-US" altLang="ja-JP" dirty="0" smtClean="0"/>
              <a:t>1980’s</a:t>
            </a:r>
            <a:r>
              <a:rPr lang="ja-JP" altLang="en-US" dirty="0" smtClean="0"/>
              <a:t>以後グローバリゼーションが進行</a:t>
            </a:r>
          </a:p>
          <a:p>
            <a:pPr lvl="1"/>
            <a:r>
              <a:rPr lang="ja-JP" altLang="en-US" dirty="0" smtClean="0"/>
              <a:t>先進国の格差拡大・途上国の経済発展</a:t>
            </a:r>
          </a:p>
          <a:p>
            <a:r>
              <a:rPr lang="ja-JP" altLang="en-US" dirty="0" smtClean="0"/>
              <a:t>先進国の危機感から２１世紀型能力の模索</a:t>
            </a:r>
          </a:p>
          <a:p>
            <a:pPr lvl="1"/>
            <a:r>
              <a:rPr lang="ja-JP" altLang="en-US" dirty="0" smtClean="0"/>
              <a:t>多くの先進国が低学力⇒</a:t>
            </a:r>
            <a:r>
              <a:rPr lang="en-US" altLang="ja-JP" dirty="0" smtClean="0"/>
              <a:t>PISA</a:t>
            </a:r>
            <a:r>
              <a:rPr lang="ja-JP" altLang="en-US" dirty="0" smtClean="0"/>
              <a:t>ショック</a:t>
            </a:r>
          </a:p>
          <a:p>
            <a:endParaRPr kumimoji="1" lang="ja-JP" altLang="en-US" dirty="0"/>
          </a:p>
        </p:txBody>
      </p:sp>
    </p:spTree>
    <p:extLst>
      <p:ext uri="{BB962C8B-B14F-4D97-AF65-F5344CB8AC3E}">
        <p14:creationId xmlns:p14="http://schemas.microsoft.com/office/powerpoint/2010/main" val="170872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519121516"/>
              </p:ext>
            </p:extLst>
          </p:nvPr>
        </p:nvGraphicFramePr>
        <p:xfrm>
          <a:off x="179514" y="908723"/>
          <a:ext cx="4032447" cy="3240356"/>
        </p:xfrm>
        <a:graphic>
          <a:graphicData uri="http://schemas.openxmlformats.org/drawingml/2006/table">
            <a:tbl>
              <a:tblPr/>
              <a:tblGrid>
                <a:gridCol w="1360950"/>
                <a:gridCol w="1008112"/>
                <a:gridCol w="806491"/>
                <a:gridCol w="856894"/>
              </a:tblGrid>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a:t>
                      </a:r>
                    </a:p>
                  </a:txBody>
                  <a:tcPr marL="9525" marR="9525" marT="9525" marB="0" anchor="ctr">
                    <a:lnL>
                      <a:noFill/>
                    </a:lnL>
                    <a:lnR>
                      <a:noFill/>
                    </a:lnR>
                    <a:lnT>
                      <a:noFill/>
                    </a:lnT>
                    <a:lnB>
                      <a:noFill/>
                    </a:lnB>
                  </a:tcP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r>
              <a:tr h="401968">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2000/31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2003/40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r>
              <a:tr h="426580">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2006/57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2009/65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2012/65</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r>
              <a:tr h="401968">
                <a:tc>
                  <a:txBody>
                    <a:bodyPr/>
                    <a:lstStyle/>
                    <a:p>
                      <a:pPr algn="l"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2015/56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8</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2100206175"/>
              </p:ext>
            </p:extLst>
          </p:nvPr>
        </p:nvGraphicFramePr>
        <p:xfrm>
          <a:off x="4716016" y="908721"/>
          <a:ext cx="3456384" cy="3240360"/>
        </p:xfrm>
        <a:graphic>
          <a:graphicData uri="http://schemas.openxmlformats.org/drawingml/2006/table">
            <a:tbl>
              <a:tblPr/>
              <a:tblGrid>
                <a:gridCol w="1256868"/>
                <a:gridCol w="1111844"/>
                <a:gridCol w="1087672"/>
              </a:tblGrid>
              <a:tr h="405045">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a:noFill/>
                    </a:lnL>
                    <a:lnR>
                      <a:noFill/>
                    </a:lnR>
                    <a:lnT>
                      <a:noFill/>
                    </a:lnT>
                    <a:lnB>
                      <a:noFill/>
                    </a:lnB>
                  </a:tcPr>
                </a:tc>
                <a:tc gridSpan="2">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フィンランド</a:t>
                      </a:r>
                    </a:p>
                  </a:txBody>
                  <a:tcPr marL="9525" marR="9525" marT="9525" marB="0" anchor="ctr">
                    <a:lnL>
                      <a:noFill/>
                    </a:lnL>
                    <a:lnR>
                      <a:noFill/>
                    </a:lnR>
                    <a:lnT>
                      <a:noFill/>
                    </a:lnT>
                    <a:lnB>
                      <a:noFill/>
                    </a:lnB>
                  </a:tcPr>
                </a:tc>
                <a:tc hMerge="1">
                  <a:txBody>
                    <a:bodyPr/>
                    <a:lstStyle/>
                    <a:p>
                      <a:endParaRPr kumimoji="1" lang="ja-JP" altLang="en-US"/>
                    </a:p>
                  </a:txBody>
                  <a:tcPr/>
                </a:tc>
              </a:tr>
              <a:tr h="405045">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読解力</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数学</a:t>
                      </a:r>
                    </a:p>
                  </a:txBody>
                  <a:tcPr marL="9525" marR="9525" marT="9525" marB="0" anchor="ctr">
                    <a:lnL>
                      <a:noFill/>
                    </a:lnL>
                    <a:lnR>
                      <a:noFill/>
                    </a:lnR>
                    <a:lnT>
                      <a:noFill/>
                    </a:lnT>
                    <a:lnB>
                      <a:noFill/>
                    </a:lnB>
                  </a:tcP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科学</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12</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r>
              <a:tr h="405045">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lnL>
                      <a:noFill/>
                    </a:lnL>
                    <a:lnR>
                      <a:noFill/>
                    </a:lnR>
                    <a:lnT>
                      <a:noFill/>
                    </a:lnT>
                    <a:lnB>
                      <a:noFill/>
                    </a:lnB>
                  </a:tcP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lnL>
                      <a:noFill/>
                    </a:lnL>
                    <a:lnR>
                      <a:noFill/>
                    </a:lnR>
                    <a:lnT>
                      <a:noFill/>
                    </a:lnT>
                    <a:lnB>
                      <a:noFill/>
                    </a:lnB>
                  </a:tcP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272401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ＯＥＣＤの</a:t>
            </a:r>
            <a:r>
              <a:rPr kumimoji="1" lang="en-US" altLang="ja-JP" dirty="0" smtClean="0"/>
              <a:t>Key Competencies</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相互にツールを使う</a:t>
            </a:r>
          </a:p>
          <a:p>
            <a:pPr lvl="1"/>
            <a:r>
              <a:rPr kumimoji="1" lang="ja-JP" altLang="en-US" dirty="0" smtClean="0"/>
              <a:t>言語</a:t>
            </a:r>
            <a:r>
              <a:rPr kumimoji="1" lang="ja-JP" altLang="en-US" dirty="0"/>
              <a:t>・</a:t>
            </a:r>
            <a:r>
              <a:rPr kumimoji="1" lang="ja-JP" altLang="en-US" dirty="0" smtClean="0"/>
              <a:t>シンボル・テキスト、知識</a:t>
            </a:r>
            <a:r>
              <a:rPr kumimoji="1" lang="ja-JP" altLang="en-US" dirty="0"/>
              <a:t>・</a:t>
            </a:r>
            <a:r>
              <a:rPr kumimoji="1" lang="ja-JP" altLang="en-US" dirty="0" smtClean="0"/>
              <a:t>情報、技術</a:t>
            </a:r>
          </a:p>
          <a:p>
            <a:r>
              <a:rPr lang="ja-JP" altLang="en-US" dirty="0" smtClean="0"/>
              <a:t>異質な集団</a:t>
            </a:r>
            <a:r>
              <a:rPr lang="ja-JP" altLang="en-US" dirty="0"/>
              <a:t>で</a:t>
            </a:r>
            <a:r>
              <a:rPr lang="ja-JP" altLang="en-US" dirty="0" smtClean="0"/>
              <a:t>の交流</a:t>
            </a:r>
          </a:p>
          <a:p>
            <a:pPr lvl="1"/>
            <a:r>
              <a:rPr kumimoji="1" lang="ja-JP" altLang="en-US" dirty="0" smtClean="0"/>
              <a:t>他者との関係、</a:t>
            </a:r>
            <a:r>
              <a:rPr lang="ja-JP" altLang="en-US" dirty="0" smtClean="0"/>
              <a:t>チーム</a:t>
            </a:r>
            <a:r>
              <a:rPr lang="ja-JP" altLang="en-US" dirty="0"/>
              <a:t>で</a:t>
            </a:r>
            <a:r>
              <a:rPr lang="ja-JP" altLang="en-US" dirty="0" smtClean="0"/>
              <a:t>の協力</a:t>
            </a:r>
            <a:r>
              <a:rPr lang="ja-JP" altLang="en-US" dirty="0"/>
              <a:t>、</a:t>
            </a:r>
            <a:r>
              <a:rPr lang="ja-JP" altLang="en-US" dirty="0" smtClean="0"/>
              <a:t>争いの解決</a:t>
            </a:r>
          </a:p>
          <a:p>
            <a:r>
              <a:rPr kumimoji="1" lang="ja-JP" altLang="en-US" dirty="0" smtClean="0"/>
              <a:t>自立的な活動</a:t>
            </a:r>
          </a:p>
          <a:p>
            <a:pPr lvl="1"/>
            <a:r>
              <a:rPr lang="ja-JP" altLang="en-US" dirty="0" smtClean="0"/>
              <a:t>展望</a:t>
            </a:r>
            <a:r>
              <a:rPr lang="ja-JP" altLang="en-US" dirty="0"/>
              <a:t>を</a:t>
            </a:r>
            <a:r>
              <a:rPr lang="ja-JP" altLang="en-US" dirty="0" smtClean="0"/>
              <a:t>もって、計画の実行、権利・利害・限界・ニーズを守り主張する</a:t>
            </a:r>
            <a:endParaRPr kumimoji="1" lang="ja-JP" altLang="en-US" dirty="0"/>
          </a:p>
        </p:txBody>
      </p:sp>
    </p:spTree>
    <p:extLst>
      <p:ext uri="{BB962C8B-B14F-4D97-AF65-F5344CB8AC3E}">
        <p14:creationId xmlns:p14="http://schemas.microsoft.com/office/powerpoint/2010/main" val="337377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21 Century Skills(</a:t>
            </a:r>
            <a:r>
              <a:rPr kumimoji="1" lang="ja-JP" altLang="en-US" dirty="0" smtClean="0"/>
              <a:t>アメリカの諸団体</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教科</a:t>
            </a:r>
            <a:r>
              <a:rPr kumimoji="1" lang="en-US" altLang="ja-JP" dirty="0" smtClean="0"/>
              <a:t>(</a:t>
            </a:r>
            <a:r>
              <a:rPr kumimoji="1" lang="ja-JP" altLang="en-US" dirty="0" smtClean="0">
                <a:solidFill>
                  <a:srgbClr val="FF0000"/>
                </a:solidFill>
              </a:rPr>
              <a:t>グローバル</a:t>
            </a:r>
            <a:r>
              <a:rPr kumimoji="1" lang="ja-JP" altLang="en-US" dirty="0" smtClean="0"/>
              <a:t>・経済・公民・健康・環境</a:t>
            </a:r>
            <a:r>
              <a:rPr kumimoji="1" lang="en-US" altLang="ja-JP" dirty="0" smtClean="0"/>
              <a:t>)</a:t>
            </a:r>
            <a:endParaRPr kumimoji="1" lang="ja-JP" altLang="en-US" dirty="0" smtClean="0"/>
          </a:p>
          <a:p>
            <a:r>
              <a:rPr lang="ja-JP" altLang="en-US" dirty="0" smtClean="0"/>
              <a:t>学習スキル</a:t>
            </a:r>
            <a:r>
              <a:rPr lang="en-US" altLang="ja-JP" dirty="0"/>
              <a:t>(</a:t>
            </a:r>
            <a:r>
              <a:rPr lang="ja-JP" altLang="en-US" dirty="0" smtClean="0"/>
              <a:t>創造性</a:t>
            </a:r>
            <a:r>
              <a:rPr lang="ja-JP" altLang="en-US" dirty="0"/>
              <a:t>・</a:t>
            </a:r>
            <a:r>
              <a:rPr lang="ja-JP" altLang="en-US" dirty="0" smtClean="0"/>
              <a:t>革新性</a:t>
            </a:r>
            <a:r>
              <a:rPr lang="ja-JP" altLang="en-US" dirty="0"/>
              <a:t>・</a:t>
            </a:r>
            <a:r>
              <a:rPr lang="ja-JP" altLang="en-US" dirty="0" smtClean="0">
                <a:solidFill>
                  <a:srgbClr val="FF0000"/>
                </a:solidFill>
              </a:rPr>
              <a:t>批判的思考</a:t>
            </a:r>
            <a:r>
              <a:rPr lang="ja-JP" altLang="en-US" dirty="0">
                <a:solidFill>
                  <a:srgbClr val="FF0000"/>
                </a:solidFill>
              </a:rPr>
              <a:t>・</a:t>
            </a:r>
            <a:r>
              <a:rPr lang="ja-JP" altLang="en-US" dirty="0" smtClean="0">
                <a:solidFill>
                  <a:srgbClr val="FF0000"/>
                </a:solidFill>
              </a:rPr>
              <a:t>問題解決</a:t>
            </a:r>
            <a:r>
              <a:rPr lang="ja-JP" altLang="en-US" dirty="0"/>
              <a:t>・</a:t>
            </a:r>
            <a:r>
              <a:rPr lang="ja-JP" altLang="en-US" dirty="0" smtClean="0"/>
              <a:t>コミュニケーション</a:t>
            </a:r>
            <a:r>
              <a:rPr lang="en-US" altLang="ja-JP" dirty="0" smtClean="0"/>
              <a:t>)</a:t>
            </a:r>
            <a:endParaRPr lang="ja-JP" altLang="en-US" dirty="0" smtClean="0"/>
          </a:p>
          <a:p>
            <a:r>
              <a:rPr kumimoji="1" lang="ja-JP" altLang="en-US" dirty="0" smtClean="0">
                <a:solidFill>
                  <a:srgbClr val="FF0000"/>
                </a:solidFill>
              </a:rPr>
              <a:t>情報</a:t>
            </a:r>
            <a:r>
              <a:rPr kumimoji="1" lang="ja-JP" altLang="en-US" dirty="0">
                <a:solidFill>
                  <a:srgbClr val="FF0000"/>
                </a:solidFill>
              </a:rPr>
              <a:t>・</a:t>
            </a:r>
            <a:r>
              <a:rPr kumimoji="1" lang="ja-JP" altLang="en-US" dirty="0" smtClean="0">
                <a:solidFill>
                  <a:srgbClr val="FF0000"/>
                </a:solidFill>
              </a:rPr>
              <a:t>メディア</a:t>
            </a:r>
            <a:r>
              <a:rPr kumimoji="1" lang="ja-JP" altLang="en-US" dirty="0">
                <a:solidFill>
                  <a:srgbClr val="FF0000"/>
                </a:solidFill>
              </a:rPr>
              <a:t>・</a:t>
            </a:r>
            <a:r>
              <a:rPr kumimoji="1" lang="ja-JP" altLang="en-US" dirty="0" smtClean="0">
                <a:solidFill>
                  <a:srgbClr val="FF0000"/>
                </a:solidFill>
              </a:rPr>
              <a:t>テクノロジースキル</a:t>
            </a:r>
          </a:p>
          <a:p>
            <a:r>
              <a:rPr lang="ja-JP" altLang="en-US" dirty="0" smtClean="0"/>
              <a:t>ライフ・職業スキル</a:t>
            </a:r>
            <a:r>
              <a:rPr lang="en-US" altLang="ja-JP" dirty="0"/>
              <a:t>(</a:t>
            </a:r>
            <a:r>
              <a:rPr lang="ja-JP" altLang="en-US" dirty="0" smtClean="0">
                <a:solidFill>
                  <a:srgbClr val="FF0000"/>
                </a:solidFill>
              </a:rPr>
              <a:t>柔軟性</a:t>
            </a:r>
            <a:r>
              <a:rPr lang="ja-JP" altLang="en-US" dirty="0"/>
              <a:t>・</a:t>
            </a:r>
            <a:r>
              <a:rPr lang="ja-JP" altLang="en-US" dirty="0" smtClean="0"/>
              <a:t>適応性、</a:t>
            </a:r>
            <a:r>
              <a:rPr lang="ja-JP" altLang="en-US" dirty="0" smtClean="0">
                <a:solidFill>
                  <a:srgbClr val="FF0000"/>
                </a:solidFill>
              </a:rPr>
              <a:t>進取性</a:t>
            </a:r>
            <a:r>
              <a:rPr lang="ja-JP" altLang="en-US" dirty="0"/>
              <a:t>・</a:t>
            </a:r>
            <a:r>
              <a:rPr lang="ja-JP" altLang="en-US" dirty="0" smtClean="0"/>
              <a:t>自律性</a:t>
            </a:r>
            <a:r>
              <a:rPr lang="ja-JP" altLang="en-US" dirty="0"/>
              <a:t>、</a:t>
            </a:r>
            <a:r>
              <a:rPr lang="ja-JP" altLang="en-US" dirty="0" smtClean="0"/>
              <a:t>社会性</a:t>
            </a:r>
            <a:r>
              <a:rPr lang="ja-JP" altLang="en-US" dirty="0"/>
              <a:t>・</a:t>
            </a:r>
            <a:r>
              <a:rPr lang="ja-JP" altLang="en-US" dirty="0" smtClean="0">
                <a:solidFill>
                  <a:srgbClr val="FF0000"/>
                </a:solidFill>
              </a:rPr>
              <a:t>異文化</a:t>
            </a:r>
            <a:r>
              <a:rPr lang="ja-JP" altLang="en-US" dirty="0" smtClean="0"/>
              <a:t>、</a:t>
            </a:r>
            <a:r>
              <a:rPr lang="ja-JP" altLang="en-US" dirty="0" smtClean="0">
                <a:solidFill>
                  <a:srgbClr val="FF0000"/>
                </a:solidFill>
              </a:rPr>
              <a:t>生産性・アカウンタビリティ</a:t>
            </a:r>
            <a:r>
              <a:rPr lang="ja-JP" altLang="en-US" dirty="0" smtClean="0"/>
              <a:t>、指導性・責任感</a:t>
            </a:r>
            <a:r>
              <a:rPr lang="en-US" altLang="ja-JP" dirty="0" smtClean="0"/>
              <a:t>)</a:t>
            </a:r>
            <a:endParaRPr lang="ja-JP" altLang="en-US" dirty="0" smtClean="0"/>
          </a:p>
          <a:p>
            <a:pPr marL="0" indent="0">
              <a:buNone/>
            </a:pPr>
            <a:r>
              <a:rPr kumimoji="1" lang="ja-JP" altLang="en-US" dirty="0"/>
              <a:t> </a:t>
            </a:r>
            <a:r>
              <a:rPr kumimoji="1" lang="en-US" altLang="ja-JP" dirty="0" err="1" smtClean="0"/>
              <a:t>cf</a:t>
            </a:r>
            <a:r>
              <a:rPr kumimoji="1" lang="en-US" altLang="ja-JP" dirty="0" smtClean="0"/>
              <a:t> </a:t>
            </a:r>
            <a:r>
              <a:rPr kumimoji="1" lang="ja-JP" altLang="en-US" dirty="0" smtClean="0"/>
              <a:t>これらの項目自体が論争課題となっている</a:t>
            </a:r>
            <a:endParaRPr kumimoji="1" lang="ja-JP" altLang="en-US" dirty="0"/>
          </a:p>
        </p:txBody>
      </p:sp>
    </p:spTree>
    <p:extLst>
      <p:ext uri="{BB962C8B-B14F-4D97-AF65-F5344CB8AC3E}">
        <p14:creationId xmlns:p14="http://schemas.microsoft.com/office/powerpoint/2010/main" val="842035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考えてみよう</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教科書のあり方</a:t>
            </a:r>
          </a:p>
          <a:p>
            <a:r>
              <a:rPr lang="ja-JP" altLang="en-US" dirty="0" smtClean="0"/>
              <a:t>インターネットと教育</a:t>
            </a:r>
          </a:p>
          <a:p>
            <a:r>
              <a:rPr kumimoji="1" lang="ja-JP" altLang="en-US" smtClean="0"/>
              <a:t>国家</a:t>
            </a:r>
            <a:r>
              <a:rPr kumimoji="1" lang="ja-JP" altLang="en-US"/>
              <a:t>・</a:t>
            </a:r>
            <a:r>
              <a:rPr kumimoji="1" lang="ja-JP" altLang="en-US" smtClean="0"/>
              <a:t>地方</a:t>
            </a:r>
            <a:r>
              <a:rPr kumimoji="1" lang="ja-JP" altLang="en-US"/>
              <a:t>・</a:t>
            </a:r>
            <a:r>
              <a:rPr kumimoji="1" lang="ja-JP" altLang="en-US" smtClean="0"/>
              <a:t>学校</a:t>
            </a:r>
            <a:r>
              <a:rPr kumimoji="1" lang="ja-JP" altLang="en-US"/>
              <a:t>・個人</a:t>
            </a:r>
            <a:endParaRPr kumimoji="1" lang="ja-JP" altLang="en-US" dirty="0" smtClean="0"/>
          </a:p>
          <a:p>
            <a:endParaRPr kumimoji="1" lang="ja-JP" altLang="en-US" dirty="0"/>
          </a:p>
        </p:txBody>
      </p:sp>
    </p:spTree>
    <p:extLst>
      <p:ext uri="{BB962C8B-B14F-4D97-AF65-F5344CB8AC3E}">
        <p14:creationId xmlns:p14="http://schemas.microsoft.com/office/powerpoint/2010/main" val="413794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教育内容を決めるもの</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教育内容への要請</a:t>
            </a:r>
          </a:p>
          <a:p>
            <a:pPr lvl="1"/>
            <a:r>
              <a:rPr kumimoji="1" lang="ja-JP" altLang="en-US" dirty="0" smtClean="0"/>
              <a:t>社会生活全体：言語・数学・社会・身体</a:t>
            </a:r>
          </a:p>
          <a:p>
            <a:pPr lvl="1"/>
            <a:r>
              <a:rPr lang="ja-JP" altLang="en-US" dirty="0" smtClean="0"/>
              <a:t>社会の仕組み：法律・道徳・規範・習慣</a:t>
            </a:r>
            <a:endParaRPr kumimoji="1" lang="ja-JP" altLang="en-US" dirty="0" smtClean="0"/>
          </a:p>
          <a:p>
            <a:pPr lvl="1"/>
            <a:r>
              <a:rPr lang="ja-JP" altLang="en-US" dirty="0" smtClean="0"/>
              <a:t>職業：職業的スキル・知識（科学）</a:t>
            </a:r>
          </a:p>
          <a:p>
            <a:r>
              <a:rPr kumimoji="1" lang="ja-JP" altLang="en-US" dirty="0" smtClean="0"/>
              <a:t>学校教育への導入（通常は以下の混合）</a:t>
            </a:r>
          </a:p>
          <a:p>
            <a:pPr lvl="1"/>
            <a:r>
              <a:rPr lang="ja-JP" altLang="en-US" dirty="0" smtClean="0"/>
              <a:t>社会の諸組織が組織内（企業内）、職業学校設立、学校教育への要請</a:t>
            </a:r>
          </a:p>
          <a:p>
            <a:pPr lvl="1"/>
            <a:r>
              <a:rPr kumimoji="1" lang="ja-JP" altLang="en-US" dirty="0" smtClean="0"/>
              <a:t>国家基準を制定</a:t>
            </a:r>
          </a:p>
          <a:p>
            <a:r>
              <a:rPr lang="ja-JP" altLang="en-US" dirty="0" smtClean="0"/>
              <a:t>近年国際的影響（</a:t>
            </a:r>
            <a:r>
              <a:rPr lang="en-US" altLang="ja-JP" dirty="0" smtClean="0"/>
              <a:t>PISA</a:t>
            </a:r>
            <a:r>
              <a:rPr lang="ja-JP" altLang="en-US" dirty="0" smtClean="0"/>
              <a:t>）</a:t>
            </a:r>
            <a:endParaRPr kumimoji="1" lang="ja-JP" altLang="en-US" dirty="0"/>
          </a:p>
        </p:txBody>
      </p:sp>
    </p:spTree>
    <p:extLst>
      <p:ext uri="{BB962C8B-B14F-4D97-AF65-F5344CB8AC3E}">
        <p14:creationId xmlns:p14="http://schemas.microsoft.com/office/powerpoint/2010/main" val="231171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現行の日本の教育課程行政</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学習指導要領  </a:t>
            </a:r>
          </a:p>
          <a:p>
            <a:pPr lvl="1"/>
            <a:r>
              <a:rPr kumimoji="1" lang="ja-JP" altLang="en-US" dirty="0" smtClean="0"/>
              <a:t>小中高教育内容の国家基準</a:t>
            </a:r>
          </a:p>
          <a:p>
            <a:pPr lvl="1"/>
            <a:r>
              <a:rPr lang="ja-JP" altLang="en-US" dirty="0" smtClean="0"/>
              <a:t>１０年で改定</a:t>
            </a:r>
            <a:r>
              <a:rPr lang="ja-JP" altLang="en-US" dirty="0"/>
              <a:t>・</a:t>
            </a:r>
            <a:r>
              <a:rPr lang="ja-JP" altLang="en-US" dirty="0" smtClean="0"/>
              <a:t>理念も変化（最大・標準・最小）</a:t>
            </a:r>
            <a:endParaRPr kumimoji="1" lang="ja-JP" altLang="en-US" dirty="0" smtClean="0"/>
          </a:p>
          <a:p>
            <a:r>
              <a:rPr lang="ja-JP" altLang="en-US" dirty="0" smtClean="0"/>
              <a:t>教科書検定　文部科学省の検定合格が必要</a:t>
            </a:r>
          </a:p>
          <a:p>
            <a:r>
              <a:rPr kumimoji="1" lang="ja-JP" altLang="en-US" dirty="0" smtClean="0"/>
              <a:t>教科書採択　採択協議会→教育委員会</a:t>
            </a:r>
          </a:p>
          <a:p>
            <a:pPr lvl="1"/>
            <a:r>
              <a:rPr lang="ja-JP" altLang="en-US" dirty="0" smtClean="0"/>
              <a:t>公立小中学校は市内同一教科書</a:t>
            </a:r>
            <a:endParaRPr kumimoji="1" lang="ja-JP" altLang="en-US" dirty="0" smtClean="0"/>
          </a:p>
          <a:p>
            <a:r>
              <a:rPr lang="ja-JP" altLang="en-US" dirty="0" smtClean="0"/>
              <a:t>学校</a:t>
            </a:r>
            <a:r>
              <a:rPr lang="ja-JP" altLang="en-US" dirty="0"/>
              <a:t>で</a:t>
            </a:r>
            <a:r>
              <a:rPr lang="ja-JP" altLang="en-US" dirty="0" smtClean="0"/>
              <a:t>の教育課程編成は　校長の権限</a:t>
            </a:r>
          </a:p>
        </p:txBody>
      </p:sp>
    </p:spTree>
    <p:extLst>
      <p:ext uri="{BB962C8B-B14F-4D97-AF65-F5344CB8AC3E}">
        <p14:creationId xmlns:p14="http://schemas.microsoft.com/office/powerpoint/2010/main" val="3021005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extLst>
      <p:ext uri="{BB962C8B-B14F-4D97-AF65-F5344CB8AC3E}">
        <p14:creationId xmlns:p14="http://schemas.microsoft.com/office/powerpoint/2010/main" val="1285249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教育課程を定めるのは１</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小学校の教育課程に関する事項は、第二十九条及び第三十条の規定に従い、文部科学大臣が定める。</a:t>
            </a:r>
            <a:endParaRPr kumimoji="1" lang="ja-JP" altLang="en-US" dirty="0" smtClean="0"/>
          </a:p>
          <a:p>
            <a:r>
              <a:rPr kumimoji="1" lang="ja-JP" altLang="en-US" dirty="0" smtClean="0"/>
              <a:t>学校教育法施行規則</a:t>
            </a:r>
          </a:p>
          <a:p>
            <a:pPr lvl="1"/>
            <a:r>
              <a:rPr lang="ja-JP" altLang="en-US" dirty="0" smtClean="0"/>
              <a:t>第五十条</a:t>
            </a:r>
            <a:br>
              <a:rPr lang="ja-JP" altLang="en-US" dirty="0" smtClean="0"/>
            </a:br>
            <a:r>
              <a:rPr lang="ja-JP" altLang="en-US" dirty="0" smtClean="0"/>
              <a:t>　小学校の教育課程は、国語、社会、算数、理科、生活、音楽、図画工作、家庭及び体育の各教科（以下この節において「各教科」という。）</a:t>
            </a:r>
            <a:r>
              <a:rPr lang="ja-JP" altLang="en-US" dirty="0" err="1" smtClean="0"/>
              <a:t>、</a:t>
            </a:r>
            <a:r>
              <a:rPr lang="ja-JP" altLang="en-US" dirty="0" smtClean="0"/>
              <a:t>道徳、外国語活動、総合的な学習の時間並びに特別活動に</a:t>
            </a:r>
            <a:r>
              <a:rPr lang="ja-JP" altLang="en-US" dirty="0" err="1" smtClean="0"/>
              <a:t>よつて</a:t>
            </a:r>
            <a:r>
              <a:rPr lang="ja-JP" altLang="en-US" dirty="0" smtClean="0"/>
              <a:t>編成するものとする。</a:t>
            </a:r>
            <a:br>
              <a:rPr lang="ja-JP" altLang="en-US" dirty="0" smtClean="0"/>
            </a:br>
            <a:r>
              <a:rPr lang="ja-JP" altLang="en-US" dirty="0" smtClean="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smtClean="0"/>
              <a:t>第五十二条</a:t>
            </a:r>
            <a:br>
              <a:rPr lang="ja-JP" altLang="en-US" dirty="0" smtClean="0"/>
            </a:br>
            <a:r>
              <a:rPr lang="ja-JP" altLang="en-US" dirty="0" smtClean="0"/>
              <a:t>　小学校の教育課程については、この節に定めるもののほか、教育課程の基準として文部科学大臣が別に公示する小学校学習指導要領によるものとする。</a:t>
            </a:r>
            <a:br>
              <a:rPr lang="ja-JP" altLang="en-US" dirty="0" smtClean="0"/>
            </a:br>
            <a:r>
              <a:rPr lang="ja-JP" altLang="en-US" dirty="0" smtClean="0"/>
              <a:t/>
            </a:r>
            <a:br>
              <a:rPr lang="ja-JP" altLang="en-US" dirty="0" smtClean="0"/>
            </a:br>
            <a:endParaRPr kumimoji="1" lang="ja-JP" altLang="en-US" dirty="0"/>
          </a:p>
        </p:txBody>
      </p:sp>
    </p:spTree>
    <p:extLst>
      <p:ext uri="{BB962C8B-B14F-4D97-AF65-F5344CB8AC3E}">
        <p14:creationId xmlns:p14="http://schemas.microsoft.com/office/powerpoint/2010/main" val="121709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教育課程を定めるのは２</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lang="ja-JP" altLang="en-US" dirty="0" smtClean="0"/>
              <a:t>地方教育行政の組織及び運営に関する法律第２３条</a:t>
            </a:r>
          </a:p>
          <a:p>
            <a:pPr lvl="1"/>
            <a:r>
              <a:rPr lang="ja-JP" altLang="en-US" dirty="0" smtClean="0"/>
              <a:t>５　学校の組織編成、教育課程、学習指導、生徒指導及び職業指導に関すること。</a:t>
            </a:r>
          </a:p>
          <a:p>
            <a:pPr lvl="1"/>
            <a:r>
              <a:rPr lang="ja-JP" altLang="en-US" dirty="0" smtClean="0"/>
              <a:t>６　教科書その他の教材に関すること</a:t>
            </a:r>
          </a:p>
          <a:p>
            <a:r>
              <a:rPr lang="ja-JP" altLang="en-US" dirty="0" smtClean="0"/>
              <a:t>石川県小松市の学校管理規則</a:t>
            </a:r>
          </a:p>
          <a:p>
            <a:pPr lvl="1"/>
            <a:r>
              <a:rPr lang="en-US" altLang="ja-JP" dirty="0" smtClean="0"/>
              <a:t>(</a:t>
            </a:r>
            <a:r>
              <a:rPr lang="ja-JP" altLang="en-US" dirty="0" smtClean="0"/>
              <a:t>教育課程</a:t>
            </a:r>
            <a:r>
              <a:rPr lang="en-US" altLang="ja-JP" dirty="0" smtClean="0"/>
              <a:t>)</a:t>
            </a:r>
            <a:endParaRPr lang="ja-JP" altLang="en-US" dirty="0" smtClean="0"/>
          </a:p>
          <a:p>
            <a:pPr lvl="1"/>
            <a:r>
              <a:rPr lang="ja-JP" altLang="en-US" dirty="0" smtClean="0"/>
              <a:t>　第</a:t>
            </a:r>
            <a:r>
              <a:rPr lang="en-US" altLang="ja-JP" dirty="0" smtClean="0"/>
              <a:t>9</a:t>
            </a:r>
            <a:r>
              <a:rPr lang="ja-JP" altLang="en-US" dirty="0" smtClean="0"/>
              <a:t>条　教育課程は，学習指導要領及び教育長の指示する基準に基づいて，校長が定める。</a:t>
            </a:r>
          </a:p>
          <a:p>
            <a:endParaRPr kumimoji="1" lang="ja-JP" altLang="en-US" dirty="0"/>
          </a:p>
        </p:txBody>
      </p:sp>
    </p:spTree>
    <p:extLst>
      <p:ext uri="{BB962C8B-B14F-4D97-AF65-F5344CB8AC3E}">
        <p14:creationId xmlns:p14="http://schemas.microsoft.com/office/powerpoint/2010/main" val="2101689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道徳の教科化</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安倍内閣</a:t>
            </a:r>
            <a:r>
              <a:rPr lang="ja-JP" altLang="en-US" dirty="0"/>
              <a:t>の</a:t>
            </a:r>
            <a:r>
              <a:rPr lang="ja-JP" altLang="en-US" dirty="0" smtClean="0"/>
              <a:t>「道徳教科化」提言（教育再生実行委員会の提言による）</a:t>
            </a:r>
          </a:p>
          <a:p>
            <a:pPr lvl="1"/>
            <a:r>
              <a:rPr kumimoji="1" lang="ja-JP" altLang="en-US" dirty="0" smtClean="0"/>
              <a:t>いじめ問題が深刻になっているため、道徳教育の教科化が必要という論理</a:t>
            </a:r>
          </a:p>
          <a:p>
            <a:pPr lvl="1"/>
            <a:r>
              <a:rPr lang="ja-JP" altLang="en-US" dirty="0" smtClean="0"/>
              <a:t>大津の事件を引き合いにだしているが、実態は。</a:t>
            </a:r>
          </a:p>
          <a:p>
            <a:pPr lvl="1"/>
            <a:r>
              <a:rPr kumimoji="1" lang="ja-JP" altLang="en-US" dirty="0" smtClean="0"/>
              <a:t>大津の中学は文部科学省の道徳教育推進校の指定を３年間受けていた。その翌年の事件</a:t>
            </a:r>
          </a:p>
          <a:p>
            <a:r>
              <a:rPr lang="ja-JP" altLang="en-US" dirty="0" smtClean="0"/>
              <a:t>表向きの「教育内容」と「実態」のずれ（隠れたキリキュラム論）</a:t>
            </a:r>
            <a:endParaRPr kumimoji="1" lang="ja-JP" altLang="en-US" dirty="0"/>
          </a:p>
        </p:txBody>
      </p:sp>
    </p:spTree>
    <p:extLst>
      <p:ext uri="{BB962C8B-B14F-4D97-AF65-F5344CB8AC3E}">
        <p14:creationId xmlns:p14="http://schemas.microsoft.com/office/powerpoint/2010/main" val="37683856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近年の指導要領</a:t>
            </a:r>
            <a:r>
              <a:rPr lang="ja-JP" altLang="en-US" dirty="0"/>
              <a:t>で</a:t>
            </a:r>
            <a:r>
              <a:rPr lang="ja-JP" altLang="en-US" dirty="0" smtClean="0"/>
              <a:t>の</a:t>
            </a:r>
            <a:r>
              <a:rPr lang="ja-JP" altLang="en-US" dirty="0"/>
              <a:t>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ゆとり路線の放棄（学力低下論・</a:t>
            </a:r>
            <a:r>
              <a:rPr kumimoji="1" lang="en-US" altLang="ja-JP" dirty="0" smtClean="0"/>
              <a:t>PISA</a:t>
            </a:r>
            <a:r>
              <a:rPr kumimoji="1" lang="ja-JP" altLang="en-US" dirty="0" smtClean="0"/>
              <a:t>の影響）</a:t>
            </a:r>
          </a:p>
          <a:p>
            <a:pPr lvl="1"/>
            <a:r>
              <a:rPr lang="ja-JP" altLang="en-US" dirty="0" smtClean="0"/>
              <a:t>学習量の増大、道徳の強化、外国語（英語）活動、言語活動・・</a:t>
            </a:r>
          </a:p>
          <a:p>
            <a:r>
              <a:rPr kumimoji="1" lang="ja-JP" altLang="en-US" dirty="0" smtClean="0"/>
              <a:t>次期（アクティブ路線）</a:t>
            </a:r>
          </a:p>
          <a:p>
            <a:pPr lvl="1"/>
            <a:r>
              <a:rPr lang="ja-JP" altLang="en-US" dirty="0" smtClean="0"/>
              <a:t>道徳の教科化</a:t>
            </a:r>
            <a:r>
              <a:rPr lang="ja-JP" altLang="en-US" dirty="0"/>
              <a:t>・</a:t>
            </a:r>
            <a:r>
              <a:rPr lang="ja-JP" altLang="en-US" dirty="0" smtClean="0"/>
              <a:t>英語の教科としての導入・武道の増加</a:t>
            </a:r>
            <a:endParaRPr kumimoji="1" lang="ja-JP" altLang="en-US" dirty="0"/>
          </a:p>
        </p:txBody>
      </p:sp>
    </p:spTree>
    <p:extLst>
      <p:ext uri="{BB962C8B-B14F-4D97-AF65-F5344CB8AC3E}">
        <p14:creationId xmlns:p14="http://schemas.microsoft.com/office/powerpoint/2010/main" val="794382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２１世紀の教育課題？</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教育に与えている社会的変化</a:t>
            </a:r>
          </a:p>
          <a:p>
            <a:pPr lvl="1"/>
            <a:r>
              <a:rPr kumimoji="1" lang="ja-JP" altLang="en-US" dirty="0" smtClean="0"/>
              <a:t>途上国の経済的追い上げ（</a:t>
            </a:r>
            <a:r>
              <a:rPr kumimoji="1" lang="en-US" altLang="ja-JP" dirty="0" smtClean="0"/>
              <a:t>catch up)</a:t>
            </a:r>
            <a:endParaRPr kumimoji="1" lang="ja-JP" altLang="en-US" dirty="0" smtClean="0"/>
          </a:p>
          <a:p>
            <a:pPr lvl="1"/>
            <a:r>
              <a:rPr lang="ja-JP" altLang="en-US" dirty="0" smtClean="0"/>
              <a:t>インターネットの普及</a:t>
            </a:r>
          </a:p>
          <a:p>
            <a:pPr lvl="1"/>
            <a:r>
              <a:rPr lang="ja-JP" altLang="en-US" dirty="0" smtClean="0"/>
              <a:t>第三次人工知能ブーム→実用化→職業淘汰</a:t>
            </a:r>
          </a:p>
          <a:p>
            <a:pPr lvl="1"/>
            <a:r>
              <a:rPr kumimoji="1" lang="ja-JP" altLang="en-US" dirty="0" smtClean="0"/>
              <a:t>移民</a:t>
            </a:r>
            <a:r>
              <a:rPr kumimoji="1" lang="ja-JP" altLang="en-US" dirty="0"/>
              <a:t>・</a:t>
            </a:r>
            <a:r>
              <a:rPr kumimoji="1" lang="ja-JP" altLang="en-US" dirty="0" smtClean="0"/>
              <a:t>難民等の人口移動</a:t>
            </a:r>
          </a:p>
          <a:p>
            <a:pPr lvl="1"/>
            <a:r>
              <a:rPr lang="ja-JP" altLang="en-US" dirty="0"/>
              <a:t>地球</a:t>
            </a:r>
            <a:r>
              <a:rPr lang="ja-JP" altLang="en-US" dirty="0" smtClean="0"/>
              <a:t>規模の環境問題</a:t>
            </a:r>
          </a:p>
          <a:p>
            <a:r>
              <a:rPr lang="ja-JP" altLang="en-US" dirty="0" smtClean="0"/>
              <a:t>教育の側の対応</a:t>
            </a:r>
          </a:p>
          <a:p>
            <a:pPr lvl="1"/>
            <a:r>
              <a:rPr lang="en-US" altLang="ja-JP" dirty="0" smtClean="0"/>
              <a:t>PISA</a:t>
            </a:r>
            <a:endParaRPr lang="ja-JP" altLang="en-US" dirty="0" smtClean="0"/>
          </a:p>
          <a:p>
            <a:pPr lvl="1"/>
            <a:r>
              <a:rPr lang="ja-JP" altLang="en-US" dirty="0" smtClean="0"/>
              <a:t>教育</a:t>
            </a:r>
            <a:r>
              <a:rPr lang="ja-JP" altLang="en-US" dirty="0"/>
              <a:t>改革</a:t>
            </a:r>
            <a:endParaRPr lang="ja-JP" altLang="en-US" dirty="0" smtClean="0"/>
          </a:p>
          <a:p>
            <a:endParaRPr kumimoji="1" lang="ja-JP" altLang="en-US" dirty="0"/>
          </a:p>
        </p:txBody>
      </p:sp>
    </p:spTree>
    <p:extLst>
      <p:ext uri="{BB962C8B-B14F-4D97-AF65-F5344CB8AC3E}">
        <p14:creationId xmlns:p14="http://schemas.microsoft.com/office/powerpoint/2010/main" val="386209437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1294</TotalTime>
  <Words>762</Words>
  <Application>Microsoft Office PowerPoint</Application>
  <PresentationFormat>画面に合わせる (4:3)</PresentationFormat>
  <Paragraphs>141</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ＭＳ Ｐゴシック</vt:lpstr>
      <vt:lpstr>Arial</vt:lpstr>
      <vt:lpstr>Calibri</vt:lpstr>
      <vt:lpstr>Office テーマ</vt:lpstr>
      <vt:lpstr>教育課程と行政 </vt:lpstr>
      <vt:lpstr>教育内容を決めるもの</vt:lpstr>
      <vt:lpstr> 現行の日本の教育課程行政</vt:lpstr>
      <vt:lpstr>学習指導要領の法的性格の変遷</vt:lpstr>
      <vt:lpstr>教育課程を定めるのは１</vt:lpstr>
      <vt:lpstr>教育課程を定めるのは２</vt:lpstr>
      <vt:lpstr>道徳の教科化</vt:lpstr>
      <vt:lpstr>近年の指導要領での変化</vt:lpstr>
      <vt:lpstr>２１世紀の教育課題？</vt:lpstr>
      <vt:lpstr>先進国が迎えている状況</vt:lpstr>
      <vt:lpstr>PISAが意味するもの</vt:lpstr>
      <vt:lpstr>PowerPoint プレゼンテーション</vt:lpstr>
      <vt:lpstr>ＯＥＣＤのKey Competencies</vt:lpstr>
      <vt:lpstr>21 Century Skills(アメリカの諸団体)</vt:lpstr>
      <vt:lpstr>考えてみよう</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69</cp:revision>
  <dcterms:created xsi:type="dcterms:W3CDTF">2012-06-17T11:42:54Z</dcterms:created>
  <dcterms:modified xsi:type="dcterms:W3CDTF">2017-06-14T11:31:37Z</dcterms:modified>
</cp:coreProperties>
</file>