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4" d="100"/>
          <a:sy n="84" d="100"/>
        </p:scale>
        <p:origin x="96" y="4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CE73D50-52AA-4E0E-98C7-0C71624339DF}" type="datetimeFigureOut">
              <a:rPr kumimoji="1" lang="ja-JP" altLang="en-US" smtClean="0"/>
              <a:t>2017/5/24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00E90E-9392-4F96-A035-E4CE195E12A7}" type="slidenum">
              <a:rPr kumimoji="1" lang="ja-JP" altLang="en-US" smtClean="0"/>
              <a:t>‹#›</a:t>
            </a:fld>
            <a:endParaRPr kumimoji="1" lang="ja-JP" altLang="en-US"/>
          </a:p>
        </p:txBody>
      </p:sp>
    </p:spTree>
    <p:extLst>
      <p:ext uri="{BB962C8B-B14F-4D97-AF65-F5344CB8AC3E}">
        <p14:creationId xmlns:p14="http://schemas.microsoft.com/office/powerpoint/2010/main" val="3767803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CE73D50-52AA-4E0E-98C7-0C71624339DF}" type="datetimeFigureOut">
              <a:rPr kumimoji="1" lang="ja-JP" altLang="en-US" smtClean="0"/>
              <a:t>2017/5/24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00E90E-9392-4F96-A035-E4CE195E12A7}" type="slidenum">
              <a:rPr kumimoji="1" lang="ja-JP" altLang="en-US" smtClean="0"/>
              <a:t>‹#›</a:t>
            </a:fld>
            <a:endParaRPr kumimoji="1" lang="ja-JP" altLang="en-US"/>
          </a:p>
        </p:txBody>
      </p:sp>
    </p:spTree>
    <p:extLst>
      <p:ext uri="{BB962C8B-B14F-4D97-AF65-F5344CB8AC3E}">
        <p14:creationId xmlns:p14="http://schemas.microsoft.com/office/powerpoint/2010/main" val="2206993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CE73D50-52AA-4E0E-98C7-0C71624339DF}" type="datetimeFigureOut">
              <a:rPr kumimoji="1" lang="ja-JP" altLang="en-US" smtClean="0"/>
              <a:t>2017/5/24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00E90E-9392-4F96-A035-E4CE195E12A7}" type="slidenum">
              <a:rPr kumimoji="1" lang="ja-JP" altLang="en-US" smtClean="0"/>
              <a:t>‹#›</a:t>
            </a:fld>
            <a:endParaRPr kumimoji="1" lang="ja-JP" altLang="en-US"/>
          </a:p>
        </p:txBody>
      </p:sp>
    </p:spTree>
    <p:extLst>
      <p:ext uri="{BB962C8B-B14F-4D97-AF65-F5344CB8AC3E}">
        <p14:creationId xmlns:p14="http://schemas.microsoft.com/office/powerpoint/2010/main" val="2588089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CE73D50-52AA-4E0E-98C7-0C71624339DF}" type="datetimeFigureOut">
              <a:rPr kumimoji="1" lang="ja-JP" altLang="en-US" smtClean="0"/>
              <a:t>2017/5/24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00E90E-9392-4F96-A035-E4CE195E12A7}" type="slidenum">
              <a:rPr kumimoji="1" lang="ja-JP" altLang="en-US" smtClean="0"/>
              <a:t>‹#›</a:t>
            </a:fld>
            <a:endParaRPr kumimoji="1" lang="ja-JP" altLang="en-US"/>
          </a:p>
        </p:txBody>
      </p:sp>
    </p:spTree>
    <p:extLst>
      <p:ext uri="{BB962C8B-B14F-4D97-AF65-F5344CB8AC3E}">
        <p14:creationId xmlns:p14="http://schemas.microsoft.com/office/powerpoint/2010/main" val="3360759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CE73D50-52AA-4E0E-98C7-0C71624339DF}" type="datetimeFigureOut">
              <a:rPr kumimoji="1" lang="ja-JP" altLang="en-US" smtClean="0"/>
              <a:t>2017/5/24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00E90E-9392-4F96-A035-E4CE195E12A7}" type="slidenum">
              <a:rPr kumimoji="1" lang="ja-JP" altLang="en-US" smtClean="0"/>
              <a:t>‹#›</a:t>
            </a:fld>
            <a:endParaRPr kumimoji="1" lang="ja-JP" altLang="en-US"/>
          </a:p>
        </p:txBody>
      </p:sp>
    </p:spTree>
    <p:extLst>
      <p:ext uri="{BB962C8B-B14F-4D97-AF65-F5344CB8AC3E}">
        <p14:creationId xmlns:p14="http://schemas.microsoft.com/office/powerpoint/2010/main" val="172657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CE73D50-52AA-4E0E-98C7-0C71624339DF}" type="datetimeFigureOut">
              <a:rPr kumimoji="1" lang="ja-JP" altLang="en-US" smtClean="0"/>
              <a:t>2017/5/24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C00E90E-9392-4F96-A035-E4CE195E12A7}" type="slidenum">
              <a:rPr kumimoji="1" lang="ja-JP" altLang="en-US" smtClean="0"/>
              <a:t>‹#›</a:t>
            </a:fld>
            <a:endParaRPr kumimoji="1" lang="ja-JP" altLang="en-US"/>
          </a:p>
        </p:txBody>
      </p:sp>
    </p:spTree>
    <p:extLst>
      <p:ext uri="{BB962C8B-B14F-4D97-AF65-F5344CB8AC3E}">
        <p14:creationId xmlns:p14="http://schemas.microsoft.com/office/powerpoint/2010/main" val="1061774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CE73D50-52AA-4E0E-98C7-0C71624339DF}" type="datetimeFigureOut">
              <a:rPr kumimoji="1" lang="ja-JP" altLang="en-US" smtClean="0"/>
              <a:t>2017/5/24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C00E90E-9392-4F96-A035-E4CE195E12A7}" type="slidenum">
              <a:rPr kumimoji="1" lang="ja-JP" altLang="en-US" smtClean="0"/>
              <a:t>‹#›</a:t>
            </a:fld>
            <a:endParaRPr kumimoji="1" lang="ja-JP" altLang="en-US"/>
          </a:p>
        </p:txBody>
      </p:sp>
    </p:spTree>
    <p:extLst>
      <p:ext uri="{BB962C8B-B14F-4D97-AF65-F5344CB8AC3E}">
        <p14:creationId xmlns:p14="http://schemas.microsoft.com/office/powerpoint/2010/main" val="99449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CE73D50-52AA-4E0E-98C7-0C71624339DF}" type="datetimeFigureOut">
              <a:rPr kumimoji="1" lang="ja-JP" altLang="en-US" smtClean="0"/>
              <a:t>2017/5/24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C00E90E-9392-4F96-A035-E4CE195E12A7}" type="slidenum">
              <a:rPr kumimoji="1" lang="ja-JP" altLang="en-US" smtClean="0"/>
              <a:t>‹#›</a:t>
            </a:fld>
            <a:endParaRPr kumimoji="1" lang="ja-JP" altLang="en-US"/>
          </a:p>
        </p:txBody>
      </p:sp>
    </p:spTree>
    <p:extLst>
      <p:ext uri="{BB962C8B-B14F-4D97-AF65-F5344CB8AC3E}">
        <p14:creationId xmlns:p14="http://schemas.microsoft.com/office/powerpoint/2010/main" val="2133186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73D50-52AA-4E0E-98C7-0C71624339DF}" type="datetimeFigureOut">
              <a:rPr kumimoji="1" lang="ja-JP" altLang="en-US" smtClean="0"/>
              <a:t>2017/5/24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C00E90E-9392-4F96-A035-E4CE195E12A7}" type="slidenum">
              <a:rPr kumimoji="1" lang="ja-JP" altLang="en-US" smtClean="0"/>
              <a:t>‹#›</a:t>
            </a:fld>
            <a:endParaRPr kumimoji="1" lang="ja-JP" altLang="en-US"/>
          </a:p>
        </p:txBody>
      </p:sp>
    </p:spTree>
    <p:extLst>
      <p:ext uri="{BB962C8B-B14F-4D97-AF65-F5344CB8AC3E}">
        <p14:creationId xmlns:p14="http://schemas.microsoft.com/office/powerpoint/2010/main" val="406640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CE73D50-52AA-4E0E-98C7-0C71624339DF}" type="datetimeFigureOut">
              <a:rPr kumimoji="1" lang="ja-JP" altLang="en-US" smtClean="0"/>
              <a:t>2017/5/24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C00E90E-9392-4F96-A035-E4CE195E12A7}" type="slidenum">
              <a:rPr kumimoji="1" lang="ja-JP" altLang="en-US" smtClean="0"/>
              <a:t>‹#›</a:t>
            </a:fld>
            <a:endParaRPr kumimoji="1" lang="ja-JP" altLang="en-US"/>
          </a:p>
        </p:txBody>
      </p:sp>
    </p:spTree>
    <p:extLst>
      <p:ext uri="{BB962C8B-B14F-4D97-AF65-F5344CB8AC3E}">
        <p14:creationId xmlns:p14="http://schemas.microsoft.com/office/powerpoint/2010/main" val="986500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CE73D50-52AA-4E0E-98C7-0C71624339DF}" type="datetimeFigureOut">
              <a:rPr kumimoji="1" lang="ja-JP" altLang="en-US" smtClean="0"/>
              <a:t>2017/5/24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C00E90E-9392-4F96-A035-E4CE195E12A7}" type="slidenum">
              <a:rPr kumimoji="1" lang="ja-JP" altLang="en-US" smtClean="0"/>
              <a:t>‹#›</a:t>
            </a:fld>
            <a:endParaRPr kumimoji="1" lang="ja-JP" altLang="en-US"/>
          </a:p>
        </p:txBody>
      </p:sp>
    </p:spTree>
    <p:extLst>
      <p:ext uri="{BB962C8B-B14F-4D97-AF65-F5344CB8AC3E}">
        <p14:creationId xmlns:p14="http://schemas.microsoft.com/office/powerpoint/2010/main" val="431180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E73D50-52AA-4E0E-98C7-0C71624339DF}" type="datetimeFigureOut">
              <a:rPr kumimoji="1" lang="ja-JP" altLang="en-US" smtClean="0"/>
              <a:t>2017/5/24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00E90E-9392-4F96-A035-E4CE195E12A7}" type="slidenum">
              <a:rPr kumimoji="1" lang="ja-JP" altLang="en-US" smtClean="0"/>
              <a:t>‹#›</a:t>
            </a:fld>
            <a:endParaRPr kumimoji="1" lang="ja-JP" altLang="en-US"/>
          </a:p>
        </p:txBody>
      </p:sp>
    </p:spTree>
    <p:extLst>
      <p:ext uri="{BB962C8B-B14F-4D97-AF65-F5344CB8AC3E}">
        <p14:creationId xmlns:p14="http://schemas.microsoft.com/office/powerpoint/2010/main" val="25773893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教育行政組織１</a:t>
            </a:r>
            <a:endParaRPr kumimoji="1" lang="ja-JP" altLang="en-US" dirty="0"/>
          </a:p>
        </p:txBody>
      </p:sp>
      <p:sp>
        <p:nvSpPr>
          <p:cNvPr id="3" name="サブタイトル 2"/>
          <p:cNvSpPr>
            <a:spLocks noGrp="1"/>
          </p:cNvSpPr>
          <p:nvPr>
            <p:ph type="subTitle" idx="1"/>
          </p:nvPr>
        </p:nvSpPr>
        <p:spPr/>
        <p:txBody>
          <a:bodyPr/>
          <a:lstStyle/>
          <a:p>
            <a:r>
              <a:rPr lang="ja-JP" altLang="en-US" smtClean="0"/>
              <a:t>文部科学</a:t>
            </a:r>
            <a:r>
              <a:rPr lang="ja-JP" altLang="en-US"/>
              <a:t>省</a:t>
            </a:r>
            <a:endParaRPr kumimoji="1" lang="ja-JP" altLang="en-US"/>
          </a:p>
        </p:txBody>
      </p:sp>
    </p:spTree>
    <p:extLst>
      <p:ext uri="{BB962C8B-B14F-4D97-AF65-F5344CB8AC3E}">
        <p14:creationId xmlns:p14="http://schemas.microsoft.com/office/powerpoint/2010/main" val="3496809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教育刷新委員会</a:t>
            </a:r>
            <a:r>
              <a:rPr kumimoji="1" lang="en-US" altLang="ja-JP" dirty="0" smtClean="0"/>
              <a:t>(</a:t>
            </a:r>
            <a:r>
              <a:rPr kumimoji="1" lang="ja-JP" altLang="en-US" dirty="0" smtClean="0"/>
              <a:t>審議会</a:t>
            </a:r>
            <a:r>
              <a:rPr kumimoji="1" lang="en-US" altLang="ja-JP" dirty="0" smtClean="0"/>
              <a:t>)</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戦後改革を主導 </a:t>
            </a:r>
          </a:p>
          <a:p>
            <a:r>
              <a:rPr lang="en-US" altLang="ja-JP" dirty="0" smtClean="0"/>
              <a:t>1946.8-1952.6</a:t>
            </a:r>
            <a:endParaRPr kumimoji="1" lang="ja-JP" altLang="en-US" dirty="0" smtClean="0"/>
          </a:p>
          <a:p>
            <a:pPr lvl="1"/>
            <a:r>
              <a:rPr lang="ja-JP" altLang="en-US" dirty="0" smtClean="0"/>
              <a:t>内閣直属の審議会 安倍能成・南原繁など</a:t>
            </a:r>
            <a:endParaRPr kumimoji="1" lang="ja-JP" altLang="en-US" dirty="0" smtClean="0"/>
          </a:p>
          <a:p>
            <a:pPr lvl="1"/>
            <a:r>
              <a:rPr lang="ja-JP" altLang="en-US" dirty="0" smtClean="0"/>
              <a:t>戦後改革のほとんどを提言</a:t>
            </a:r>
          </a:p>
          <a:p>
            <a:pPr lvl="1"/>
            <a:r>
              <a:rPr kumimoji="1" lang="ja-JP" altLang="en-US" dirty="0" smtClean="0"/>
              <a:t>占領軍との調整も行なった</a:t>
            </a:r>
          </a:p>
          <a:p>
            <a:pPr lvl="1"/>
            <a:r>
              <a:rPr lang="ja-JP" altLang="en-US" dirty="0" smtClean="0"/>
              <a:t>建議は</a:t>
            </a:r>
            <a:r>
              <a:rPr lang="en-US" altLang="ja-JP" dirty="0" smtClean="0"/>
              <a:t>,</a:t>
            </a:r>
            <a:r>
              <a:rPr lang="ja-JP" altLang="en-US" dirty="0" smtClean="0"/>
              <a:t>教育理念</a:t>
            </a:r>
            <a:r>
              <a:rPr lang="en-US" altLang="ja-JP" dirty="0" smtClean="0"/>
              <a:t>,</a:t>
            </a:r>
            <a:r>
              <a:rPr lang="ja-JP" altLang="en-US" dirty="0" smtClean="0"/>
              <a:t>学校制度</a:t>
            </a:r>
            <a:r>
              <a:rPr lang="en-US" altLang="ja-JP" dirty="0" smtClean="0"/>
              <a:t>,</a:t>
            </a:r>
            <a:r>
              <a:rPr lang="ja-JP" altLang="en-US" dirty="0" smtClean="0"/>
              <a:t>教育行政</a:t>
            </a:r>
            <a:r>
              <a:rPr lang="en-US" altLang="ja-JP" dirty="0" smtClean="0"/>
              <a:t>,</a:t>
            </a:r>
            <a:r>
              <a:rPr lang="ja-JP" altLang="en-US" dirty="0" smtClean="0"/>
              <a:t>社会教育</a:t>
            </a:r>
            <a:r>
              <a:rPr lang="en-US" altLang="ja-JP" dirty="0" smtClean="0"/>
              <a:t>,</a:t>
            </a:r>
            <a:r>
              <a:rPr lang="ja-JP" altLang="en-US" dirty="0" smtClean="0"/>
              <a:t>大学の自治</a:t>
            </a:r>
            <a:r>
              <a:rPr lang="en-US" altLang="ja-JP" dirty="0" smtClean="0"/>
              <a:t>,</a:t>
            </a:r>
            <a:r>
              <a:rPr lang="ja-JP" altLang="en-US" dirty="0" smtClean="0"/>
              <a:t>教員養成等々</a:t>
            </a:r>
            <a:r>
              <a:rPr lang="en-US" altLang="ja-JP" dirty="0" smtClean="0"/>
              <a:t>,</a:t>
            </a:r>
            <a:r>
              <a:rPr lang="ja-JP" altLang="en-US" dirty="0" smtClean="0"/>
              <a:t>教育の全領域におよび教育改革の原則を提示した。</a:t>
            </a:r>
            <a:r>
              <a:rPr lang="en-US" altLang="ja-JP" dirty="0" smtClean="0"/>
              <a:t>(</a:t>
            </a:r>
            <a:r>
              <a:rPr lang="ja-JP" altLang="en-US" dirty="0" smtClean="0"/>
              <a:t>平凡社百科事典浦野解説</a:t>
            </a:r>
            <a:r>
              <a:rPr lang="en-US" altLang="ja-JP" dirty="0" smtClean="0"/>
              <a:t>)</a:t>
            </a:r>
            <a:endParaRPr lang="ja-JP" altLang="en-US" dirty="0" smtClean="0"/>
          </a:p>
        </p:txBody>
      </p:sp>
    </p:spTree>
    <p:extLst>
      <p:ext uri="{BB962C8B-B14F-4D97-AF65-F5344CB8AC3E}">
        <p14:creationId xmlns:p14="http://schemas.microsoft.com/office/powerpoint/2010/main" val="4140742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670" y="38731"/>
            <a:ext cx="2520280" cy="3919035"/>
          </a:xfrm>
          <a:prstGeom prst="rect">
            <a:avLst/>
          </a:prstGeom>
        </p:spPr>
      </p:pic>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88530" y="55147"/>
            <a:ext cx="3652558" cy="3816923"/>
          </a:xfrm>
          <a:prstGeom prst="rect">
            <a:avLst/>
          </a:prstGeom>
        </p:spPr>
      </p:pic>
      <p:sp>
        <p:nvSpPr>
          <p:cNvPr id="4" name="AutoShape 2" descr="「南原繁」の画像検索結果"/>
          <p:cNvSpPr>
            <a:spLocks noChangeAspect="1" noChangeArrowheads="1"/>
          </p:cNvSpPr>
          <p:nvPr/>
        </p:nvSpPr>
        <p:spPr bwMode="auto">
          <a:xfrm>
            <a:off x="-31750" y="-136525"/>
            <a:ext cx="1457325" cy="17716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 name="AutoShape 4" descr="「南原繁」の画像検索結果"/>
          <p:cNvSpPr>
            <a:spLocks noChangeAspect="1" noChangeArrowheads="1"/>
          </p:cNvSpPr>
          <p:nvPr/>
        </p:nvSpPr>
        <p:spPr bwMode="auto">
          <a:xfrm>
            <a:off x="120650" y="15875"/>
            <a:ext cx="1457325" cy="17716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6" name="図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87696" y="3016768"/>
            <a:ext cx="3163732" cy="3827512"/>
          </a:xfrm>
          <a:prstGeom prst="rect">
            <a:avLst/>
          </a:prstGeom>
        </p:spPr>
      </p:pic>
      <p:sp>
        <p:nvSpPr>
          <p:cNvPr id="7" name="テキスト ボックス 6"/>
          <p:cNvSpPr txBox="1"/>
          <p:nvPr/>
        </p:nvSpPr>
        <p:spPr>
          <a:xfrm>
            <a:off x="268522" y="4437112"/>
            <a:ext cx="2143238" cy="369332"/>
          </a:xfrm>
          <a:prstGeom prst="rect">
            <a:avLst/>
          </a:prstGeom>
          <a:noFill/>
        </p:spPr>
        <p:txBody>
          <a:bodyPr wrap="square" rtlCol="0">
            <a:spAutoFit/>
          </a:bodyPr>
          <a:lstStyle/>
          <a:p>
            <a:r>
              <a:rPr lang="ja-JP" altLang="en-US" dirty="0"/>
              <a:t>安倍能</a:t>
            </a:r>
            <a:r>
              <a:rPr lang="ja-JP" altLang="en-US" dirty="0" smtClean="0"/>
              <a:t>成文部大臣</a:t>
            </a:r>
            <a:endParaRPr kumimoji="1" lang="ja-JP" altLang="en-US" dirty="0"/>
          </a:p>
        </p:txBody>
      </p:sp>
      <p:sp>
        <p:nvSpPr>
          <p:cNvPr id="8" name="テキスト ボックス 7"/>
          <p:cNvSpPr txBox="1"/>
          <p:nvPr/>
        </p:nvSpPr>
        <p:spPr>
          <a:xfrm>
            <a:off x="2843808" y="4437112"/>
            <a:ext cx="2448272" cy="369332"/>
          </a:xfrm>
          <a:prstGeom prst="rect">
            <a:avLst/>
          </a:prstGeom>
          <a:noFill/>
        </p:spPr>
        <p:txBody>
          <a:bodyPr wrap="square" rtlCol="0">
            <a:spAutoFit/>
          </a:bodyPr>
          <a:lstStyle/>
          <a:p>
            <a:r>
              <a:rPr lang="ja-JP" altLang="en-US" dirty="0"/>
              <a:t>田中</a:t>
            </a:r>
            <a:r>
              <a:rPr lang="ja-JP" altLang="en-US" dirty="0" smtClean="0"/>
              <a:t>耕太郎文部大臣</a:t>
            </a:r>
            <a:endParaRPr kumimoji="1" lang="ja-JP" altLang="en-US" dirty="0"/>
          </a:p>
        </p:txBody>
      </p:sp>
      <p:sp>
        <p:nvSpPr>
          <p:cNvPr id="9" name="テキスト ボックス 8"/>
          <p:cNvSpPr txBox="1"/>
          <p:nvPr/>
        </p:nvSpPr>
        <p:spPr>
          <a:xfrm>
            <a:off x="6660232" y="2204864"/>
            <a:ext cx="1872208" cy="369332"/>
          </a:xfrm>
          <a:prstGeom prst="rect">
            <a:avLst/>
          </a:prstGeom>
          <a:noFill/>
        </p:spPr>
        <p:txBody>
          <a:bodyPr wrap="square" rtlCol="0">
            <a:spAutoFit/>
          </a:bodyPr>
          <a:lstStyle/>
          <a:p>
            <a:r>
              <a:rPr lang="ja-JP" altLang="en-US" dirty="0"/>
              <a:t>南原</a:t>
            </a:r>
            <a:r>
              <a:rPr lang="ja-JP" altLang="en-US" dirty="0" smtClean="0"/>
              <a:t>繁東大総長</a:t>
            </a:r>
            <a:endParaRPr kumimoji="1" lang="ja-JP" altLang="en-US" dirty="0"/>
          </a:p>
        </p:txBody>
      </p:sp>
    </p:spTree>
    <p:extLst>
      <p:ext uri="{BB962C8B-B14F-4D97-AF65-F5344CB8AC3E}">
        <p14:creationId xmlns:p14="http://schemas.microsoft.com/office/powerpoint/2010/main" val="2214127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５　国際政治の変化と行政の変化</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米ソ対立の激化・中国の共産主義国家</a:t>
            </a:r>
          </a:p>
          <a:p>
            <a:r>
              <a:rPr lang="ja-JP" altLang="en-US" dirty="0" smtClean="0"/>
              <a:t>日本の非軍事化→アメリカの軍事基地</a:t>
            </a:r>
          </a:p>
          <a:p>
            <a:r>
              <a:rPr lang="ja-JP" altLang="en-US" dirty="0" smtClean="0"/>
              <a:t>教育行政の逆コース化</a:t>
            </a:r>
            <a:r>
              <a:rPr lang="en-US" altLang="ja-JP" dirty="0" smtClean="0"/>
              <a:t>(</a:t>
            </a:r>
            <a:r>
              <a:rPr lang="ja-JP" altLang="en-US" dirty="0" smtClean="0"/>
              <a:t>日教組との対決</a:t>
            </a:r>
            <a:r>
              <a:rPr lang="en-US" altLang="ja-JP" dirty="0" smtClean="0"/>
              <a:t>)</a:t>
            </a:r>
            <a:endParaRPr lang="ja-JP" altLang="en-US" dirty="0" smtClean="0"/>
          </a:p>
          <a:p>
            <a:pPr lvl="1"/>
            <a:r>
              <a:rPr lang="ja-JP" altLang="en-US" dirty="0" smtClean="0"/>
              <a:t>勤務評定</a:t>
            </a:r>
          </a:p>
          <a:p>
            <a:pPr lvl="1"/>
            <a:r>
              <a:rPr lang="ja-JP" altLang="en-US" dirty="0" smtClean="0"/>
              <a:t>学習</a:t>
            </a:r>
            <a:r>
              <a:rPr lang="ja-JP" altLang="en-US" dirty="0"/>
              <a:t>指導</a:t>
            </a:r>
            <a:r>
              <a:rPr lang="ja-JP" altLang="en-US" dirty="0" smtClean="0"/>
              <a:t>要領の拘束力化</a:t>
            </a:r>
          </a:p>
          <a:p>
            <a:pPr lvl="1"/>
            <a:r>
              <a:rPr lang="ja-JP" altLang="en-US" dirty="0" smtClean="0"/>
              <a:t>教育委員会の任命制</a:t>
            </a:r>
          </a:p>
          <a:p>
            <a:pPr lvl="1"/>
            <a:r>
              <a:rPr lang="ja-JP" altLang="en-US" dirty="0" smtClean="0"/>
              <a:t>教科書検定の教科・全国学力テスト（訴訟に）</a:t>
            </a:r>
          </a:p>
          <a:p>
            <a:pPr lvl="1">
              <a:buNone/>
            </a:pPr>
            <a:r>
              <a:rPr lang="ja-JP" altLang="en-US" dirty="0" smtClean="0"/>
              <a:t>★国民の自治から国家の管理へ</a:t>
            </a:r>
          </a:p>
          <a:p>
            <a:pPr lvl="1">
              <a:buNone/>
            </a:pPr>
            <a:endParaRPr lang="ja-JP" altLang="en-US" dirty="0" smtClean="0"/>
          </a:p>
          <a:p>
            <a:pPr lvl="1">
              <a:buNone/>
            </a:pPr>
            <a:endParaRPr lang="ja-JP" altLang="en-US" dirty="0" smtClean="0"/>
          </a:p>
          <a:p>
            <a:endParaRPr kumimoji="1" lang="ja-JP" altLang="en-US" dirty="0"/>
          </a:p>
        </p:txBody>
      </p:sp>
    </p:spTree>
    <p:extLst>
      <p:ext uri="{BB962C8B-B14F-4D97-AF65-F5344CB8AC3E}">
        <p14:creationId xmlns:p14="http://schemas.microsoft.com/office/powerpoint/2010/main" val="22003780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404664"/>
            <a:ext cx="3672408" cy="4896544"/>
          </a:xfrm>
          <a:prstGeom prst="rect">
            <a:avLst/>
          </a:prstGeom>
        </p:spPr>
      </p:pic>
      <p:sp>
        <p:nvSpPr>
          <p:cNvPr id="3" name="テキスト ボックス 2"/>
          <p:cNvSpPr txBox="1"/>
          <p:nvPr/>
        </p:nvSpPr>
        <p:spPr>
          <a:xfrm>
            <a:off x="4499992" y="1052736"/>
            <a:ext cx="3528392" cy="1200329"/>
          </a:xfrm>
          <a:prstGeom prst="rect">
            <a:avLst/>
          </a:prstGeom>
          <a:noFill/>
        </p:spPr>
        <p:txBody>
          <a:bodyPr wrap="square" rtlCol="0">
            <a:spAutoFit/>
          </a:bodyPr>
          <a:lstStyle/>
          <a:p>
            <a:r>
              <a:rPr kumimoji="1" lang="ja-JP" altLang="en-US" dirty="0" smtClean="0"/>
              <a:t>大達茂雄文部大臣</a:t>
            </a:r>
          </a:p>
          <a:p>
            <a:r>
              <a:rPr lang="ja-JP" altLang="en-US" dirty="0"/>
              <a:t>　</a:t>
            </a:r>
            <a:r>
              <a:rPr lang="ja-JP" altLang="en-US" dirty="0" smtClean="0"/>
              <a:t>学者文相から官僚文相へ</a:t>
            </a:r>
          </a:p>
          <a:p>
            <a:r>
              <a:rPr kumimoji="1" lang="ja-JP" altLang="en-US" dirty="0"/>
              <a:t>　</a:t>
            </a:r>
            <a:r>
              <a:rPr kumimoji="1" lang="ja-JP" altLang="en-US" dirty="0" smtClean="0"/>
              <a:t>「逆コース」の教育行政を担う</a:t>
            </a:r>
          </a:p>
          <a:p>
            <a:r>
              <a:rPr lang="ja-JP" altLang="en-US" dirty="0"/>
              <a:t>　</a:t>
            </a:r>
            <a:r>
              <a:rPr lang="ja-JP" altLang="en-US" dirty="0" smtClean="0"/>
              <a:t>教員の政治活動を制限</a:t>
            </a:r>
            <a:endParaRPr kumimoji="1" lang="ja-JP" altLang="en-US" dirty="0"/>
          </a:p>
        </p:txBody>
      </p:sp>
    </p:spTree>
    <p:extLst>
      <p:ext uri="{BB962C8B-B14F-4D97-AF65-F5344CB8AC3E}">
        <p14:creationId xmlns:p14="http://schemas.microsoft.com/office/powerpoint/2010/main" val="4090838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中央教育審議会</a:t>
            </a:r>
            <a:r>
              <a:rPr kumimoji="1" lang="en-US" altLang="ja-JP" dirty="0" smtClean="0"/>
              <a:t>(</a:t>
            </a:r>
            <a:r>
              <a:rPr kumimoji="1" lang="ja-JP" altLang="en-US" dirty="0" smtClean="0"/>
              <a:t>臨教審前</a:t>
            </a:r>
            <a:r>
              <a:rPr kumimoji="1" lang="en-US" altLang="ja-JP" dirty="0" smtClean="0"/>
              <a:t>)</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教育刷新審議会の後継</a:t>
            </a:r>
            <a:r>
              <a:rPr kumimoji="1" lang="en-US" altLang="ja-JP" dirty="0" smtClean="0"/>
              <a:t>(</a:t>
            </a:r>
            <a:r>
              <a:rPr kumimoji="1" lang="ja-JP" altLang="en-US" dirty="0" smtClean="0"/>
              <a:t>文部省の管轄に</a:t>
            </a:r>
            <a:r>
              <a:rPr kumimoji="1" lang="en-US" altLang="ja-JP" dirty="0" smtClean="0"/>
              <a:t>)</a:t>
            </a:r>
            <a:endParaRPr kumimoji="1" lang="ja-JP" altLang="en-US" dirty="0" smtClean="0"/>
          </a:p>
          <a:p>
            <a:r>
              <a:rPr lang="ja-JP" altLang="en-US" dirty="0" smtClean="0"/>
              <a:t>委員は文部大臣の人選</a:t>
            </a:r>
          </a:p>
          <a:p>
            <a:pPr lvl="1"/>
            <a:r>
              <a:rPr kumimoji="1" lang="ja-JP" altLang="en-US" dirty="0" smtClean="0"/>
              <a:t>政治主導の教育政策転換が起きたために、大きな影響力はなかった</a:t>
            </a:r>
            <a:r>
              <a:rPr lang="en-US" altLang="ja-JP" dirty="0" smtClean="0"/>
              <a:t>(1971</a:t>
            </a:r>
            <a:r>
              <a:rPr lang="ja-JP" altLang="en-US" dirty="0" smtClean="0"/>
              <a:t>年の</a:t>
            </a:r>
            <a:r>
              <a:rPr lang="en-US" altLang="ja-JP" dirty="0" smtClean="0"/>
              <a:t>〈</a:t>
            </a:r>
            <a:r>
              <a:rPr lang="ja-JP" altLang="en-US" dirty="0" smtClean="0"/>
              <a:t>今後における学校教育の総合的な拡充整備のための基本的施策について</a:t>
            </a:r>
            <a:r>
              <a:rPr lang="en-US" altLang="ja-JP" dirty="0" smtClean="0"/>
              <a:t>〉</a:t>
            </a:r>
            <a:r>
              <a:rPr lang="ja-JP" altLang="en-US" dirty="0" smtClean="0"/>
              <a:t>の答申が主</a:t>
            </a:r>
            <a:r>
              <a:rPr lang="en-US" altLang="ja-JP" dirty="0" smtClean="0"/>
              <a:t>)</a:t>
            </a:r>
            <a:endParaRPr lang="ja-JP" altLang="en-US" dirty="0" smtClean="0"/>
          </a:p>
          <a:p>
            <a:pPr lvl="1"/>
            <a:r>
              <a:rPr lang="en-US" altLang="ja-JP" dirty="0" smtClean="0"/>
              <a:t>1950</a:t>
            </a:r>
            <a:r>
              <a:rPr lang="ja-JP" altLang="en-US" dirty="0" smtClean="0"/>
              <a:t>年代から</a:t>
            </a:r>
            <a:r>
              <a:rPr lang="en-US" altLang="ja-JP" dirty="0" smtClean="0"/>
              <a:t>70</a:t>
            </a:r>
            <a:r>
              <a:rPr lang="ja-JP" altLang="en-US" dirty="0" smtClean="0"/>
              <a:t>年代は財界などの提言が大きな影響力をもった</a:t>
            </a:r>
            <a:r>
              <a:rPr lang="en-US" altLang="ja-JP" dirty="0" smtClean="0"/>
              <a:t>(</a:t>
            </a:r>
            <a:r>
              <a:rPr lang="ja-JP" altLang="en-US" dirty="0" smtClean="0"/>
              <a:t>人的能力開発政策・ゆとり</a:t>
            </a:r>
            <a:r>
              <a:rPr lang="en-US" altLang="ja-JP" dirty="0" smtClean="0"/>
              <a:t>)</a:t>
            </a:r>
            <a:endParaRPr lang="ja-JP" altLang="en-US" dirty="0" smtClean="0"/>
          </a:p>
        </p:txBody>
      </p:sp>
    </p:spTree>
    <p:extLst>
      <p:ext uri="{BB962C8B-B14F-4D97-AF65-F5344CB8AC3E}">
        <p14:creationId xmlns:p14="http://schemas.microsoft.com/office/powerpoint/2010/main" val="7934763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特別権力関係論</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戦前的な理論である特別権力関係論を使う。</a:t>
            </a:r>
          </a:p>
          <a:p>
            <a:r>
              <a:rPr lang="ja-JP" altLang="en-US" dirty="0" smtClean="0"/>
              <a:t>特別権力関係論とは、「包括的な支配・被支配関係がある」とする理論で、営造物理論と対になっている。</a:t>
            </a:r>
          </a:p>
          <a:p>
            <a:r>
              <a:rPr kumimoji="1" lang="ja-JP" altLang="en-US" dirty="0" smtClean="0"/>
              <a:t>営造物の利用者は、管理者に絶対的に従う義務があるとする。（病院に来る者</a:t>
            </a:r>
            <a:r>
              <a:rPr kumimoji="1" lang="ja-JP" altLang="en-US" dirty="0" err="1" smtClean="0"/>
              <a:t>はは</a:t>
            </a:r>
            <a:r>
              <a:rPr kumimoji="1" lang="ja-JP" altLang="en-US" dirty="0" smtClean="0"/>
              <a:t>医者の言うことに絶対的に従う必要があるとする。）</a:t>
            </a:r>
          </a:p>
          <a:p>
            <a:r>
              <a:rPr lang="ja-JP" altLang="en-US" dirty="0" smtClean="0"/>
              <a:t>学校の校長と教諭、教師と生徒の間にも特別権力関係があるという「著作」を文部省が使って研修をしていた。（行政法的には完全に否定された議論だが、教育現場で影響を与えた。）</a:t>
            </a:r>
            <a:endParaRPr kumimoji="1" lang="ja-JP" altLang="en-US" dirty="0"/>
          </a:p>
        </p:txBody>
      </p:sp>
    </p:spTree>
    <p:extLst>
      <p:ext uri="{BB962C8B-B14F-4D97-AF65-F5344CB8AC3E}">
        <p14:creationId xmlns:p14="http://schemas.microsoft.com/office/powerpoint/2010/main" val="13582106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６　非政策官庁への攻撃</a:t>
            </a:r>
            <a:br>
              <a:rPr kumimoji="1" lang="ja-JP" altLang="en-US" dirty="0" smtClean="0"/>
            </a:br>
            <a:r>
              <a:rPr kumimoji="1" lang="ja-JP" altLang="en-US" dirty="0" smtClean="0"/>
              <a:t>（臨時教育審議会）</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lvl="0"/>
            <a:r>
              <a:rPr lang="en-US" altLang="ja-JP" sz="3000" dirty="0">
                <a:solidFill>
                  <a:prstClr val="black"/>
                </a:solidFill>
              </a:rPr>
              <a:t>1984</a:t>
            </a:r>
            <a:r>
              <a:rPr lang="ja-JP" altLang="en-US" sz="3000" dirty="0">
                <a:solidFill>
                  <a:prstClr val="black"/>
                </a:solidFill>
              </a:rPr>
              <a:t> 中曽根首相直属の審議会</a:t>
            </a:r>
            <a:r>
              <a:rPr lang="en-US" altLang="ja-JP" sz="3000" dirty="0">
                <a:solidFill>
                  <a:prstClr val="black"/>
                </a:solidFill>
              </a:rPr>
              <a:t>(</a:t>
            </a:r>
            <a:r>
              <a:rPr lang="ja-JP" altLang="en-US" sz="3000" dirty="0">
                <a:solidFill>
                  <a:prstClr val="black"/>
                </a:solidFill>
              </a:rPr>
              <a:t>中教審の</a:t>
            </a:r>
            <a:r>
              <a:rPr lang="ja-JP" altLang="en-US" sz="3000" dirty="0" smtClean="0">
                <a:solidFill>
                  <a:prstClr val="black"/>
                </a:solidFill>
              </a:rPr>
              <a:t>停止・教育政策立案を文部省から奪った。反撃妥協も</a:t>
            </a:r>
            <a:r>
              <a:rPr lang="en-US" altLang="ja-JP" sz="3000" dirty="0" smtClean="0">
                <a:solidFill>
                  <a:prstClr val="black"/>
                </a:solidFill>
              </a:rPr>
              <a:t>)</a:t>
            </a:r>
            <a:endParaRPr lang="ja-JP" altLang="en-US" sz="3000" dirty="0">
              <a:solidFill>
                <a:prstClr val="black"/>
              </a:solidFill>
            </a:endParaRPr>
          </a:p>
          <a:p>
            <a:pPr lvl="1"/>
            <a:r>
              <a:rPr lang="ja-JP" altLang="ja-JP" sz="2600" dirty="0">
                <a:solidFill>
                  <a:prstClr val="black"/>
                </a:solidFill>
              </a:rPr>
              <a:t>第1次答申（1985年）「我が国の伝統文化、日本人としての自覚、六年制中等学校、単位制高等学校、共通テスト」</a:t>
            </a:r>
          </a:p>
          <a:p>
            <a:pPr lvl="1"/>
            <a:r>
              <a:rPr lang="ja-JP" altLang="ja-JP" sz="2600" dirty="0">
                <a:solidFill>
                  <a:prstClr val="black"/>
                </a:solidFill>
              </a:rPr>
              <a:t>第2次答申（1986年）「初任者研修制度の創設、現職研修の体系化、適格性を欠く教師の排除」</a:t>
            </a:r>
          </a:p>
          <a:p>
            <a:pPr lvl="1"/>
            <a:r>
              <a:rPr lang="ja-JP" altLang="ja-JP" sz="2600" dirty="0">
                <a:solidFill>
                  <a:prstClr val="black"/>
                </a:solidFill>
              </a:rPr>
              <a:t>第3次答申（1987年）「教科書検定制度の強化、大学教員の任期制」</a:t>
            </a:r>
          </a:p>
          <a:p>
            <a:pPr lvl="1"/>
            <a:r>
              <a:rPr lang="ja-JP" altLang="ja-JP" sz="2600" dirty="0">
                <a:solidFill>
                  <a:prstClr val="black"/>
                </a:solidFill>
              </a:rPr>
              <a:t>第4次答申（1987年）「個性尊重、生涯学習、変化への対応」</a:t>
            </a:r>
            <a:r>
              <a:rPr lang="en-US" altLang="ja-JP" sz="2600" dirty="0">
                <a:solidFill>
                  <a:prstClr val="black"/>
                </a:solidFill>
              </a:rPr>
              <a:t>(</a:t>
            </a:r>
            <a:r>
              <a:rPr lang="ja-JP" altLang="en-US" sz="2600" dirty="0">
                <a:solidFill>
                  <a:prstClr val="black"/>
                </a:solidFill>
              </a:rPr>
              <a:t>元々は「自由化論」として提起</a:t>
            </a:r>
            <a:r>
              <a:rPr lang="en-US" altLang="ja-JP" sz="2600" dirty="0">
                <a:solidFill>
                  <a:prstClr val="black"/>
                </a:solidFill>
              </a:rPr>
              <a:t>)</a:t>
            </a:r>
            <a:endParaRPr lang="ja-JP" altLang="en-US" sz="2600" dirty="0">
              <a:solidFill>
                <a:prstClr val="black"/>
              </a:solidFill>
            </a:endParaRPr>
          </a:p>
          <a:p>
            <a:endParaRPr kumimoji="1" lang="ja-JP" altLang="en-US" dirty="0"/>
          </a:p>
        </p:txBody>
      </p:sp>
    </p:spTree>
    <p:extLst>
      <p:ext uri="{BB962C8B-B14F-4D97-AF65-F5344CB8AC3E}">
        <p14:creationId xmlns:p14="http://schemas.microsoft.com/office/powerpoint/2010/main" val="2629853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836712"/>
            <a:ext cx="3240360" cy="4393930"/>
          </a:xfrm>
          <a:prstGeom prst="rect">
            <a:avLst/>
          </a:prstGeom>
        </p:spPr>
      </p:pic>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27984" y="836712"/>
            <a:ext cx="3295448" cy="4393930"/>
          </a:xfrm>
          <a:prstGeom prst="rect">
            <a:avLst/>
          </a:prstGeom>
        </p:spPr>
      </p:pic>
      <p:sp>
        <p:nvSpPr>
          <p:cNvPr id="4" name="テキスト ボックス 3"/>
          <p:cNvSpPr txBox="1"/>
          <p:nvPr/>
        </p:nvSpPr>
        <p:spPr>
          <a:xfrm>
            <a:off x="611560" y="5445224"/>
            <a:ext cx="2088232" cy="369332"/>
          </a:xfrm>
          <a:prstGeom prst="rect">
            <a:avLst/>
          </a:prstGeom>
          <a:noFill/>
        </p:spPr>
        <p:txBody>
          <a:bodyPr wrap="square" rtlCol="0">
            <a:spAutoFit/>
          </a:bodyPr>
          <a:lstStyle/>
          <a:p>
            <a:r>
              <a:rPr kumimoji="1" lang="ja-JP" altLang="en-US" dirty="0" smtClean="0"/>
              <a:t>中曽根康弘首相</a:t>
            </a:r>
            <a:endParaRPr kumimoji="1" lang="ja-JP" altLang="en-US" dirty="0"/>
          </a:p>
        </p:txBody>
      </p:sp>
      <p:sp>
        <p:nvSpPr>
          <p:cNvPr id="5" name="テキスト ボックス 4"/>
          <p:cNvSpPr txBox="1"/>
          <p:nvPr/>
        </p:nvSpPr>
        <p:spPr>
          <a:xfrm>
            <a:off x="4716016" y="5517232"/>
            <a:ext cx="2160240" cy="369332"/>
          </a:xfrm>
          <a:prstGeom prst="rect">
            <a:avLst/>
          </a:prstGeom>
          <a:noFill/>
        </p:spPr>
        <p:txBody>
          <a:bodyPr wrap="square" rtlCol="0">
            <a:spAutoFit/>
          </a:bodyPr>
          <a:lstStyle/>
          <a:p>
            <a:r>
              <a:rPr kumimoji="1" lang="ja-JP" altLang="en-US" dirty="0" smtClean="0"/>
              <a:t>香山健一</a:t>
            </a:r>
            <a:endParaRPr kumimoji="1" lang="ja-JP" altLang="en-US" dirty="0"/>
          </a:p>
        </p:txBody>
      </p:sp>
      <p:sp>
        <p:nvSpPr>
          <p:cNvPr id="6" name="テキスト ボックス 5"/>
          <p:cNvSpPr txBox="1"/>
          <p:nvPr/>
        </p:nvSpPr>
        <p:spPr>
          <a:xfrm>
            <a:off x="1403648" y="260648"/>
            <a:ext cx="4672060" cy="369332"/>
          </a:xfrm>
          <a:prstGeom prst="rect">
            <a:avLst/>
          </a:prstGeom>
          <a:noFill/>
        </p:spPr>
        <p:txBody>
          <a:bodyPr wrap="square" rtlCol="0">
            <a:spAutoFit/>
          </a:bodyPr>
          <a:lstStyle/>
          <a:p>
            <a:r>
              <a:rPr kumimoji="1" lang="ja-JP" altLang="en-US" dirty="0" smtClean="0"/>
              <a:t>臨時教育審議会の設置者と中心的人物</a:t>
            </a:r>
            <a:endParaRPr kumimoji="1" lang="ja-JP" altLang="en-US" dirty="0"/>
          </a:p>
        </p:txBody>
      </p:sp>
    </p:spTree>
    <p:extLst>
      <p:ext uri="{BB962C8B-B14F-4D97-AF65-F5344CB8AC3E}">
        <p14:creationId xmlns:p14="http://schemas.microsoft.com/office/powerpoint/2010/main" val="1232596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７　政策官庁か政治の下部か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文部省から文部科学省へ</a:t>
            </a:r>
          </a:p>
          <a:p>
            <a:pPr lvl="1"/>
            <a:r>
              <a:rPr lang="ja-JP" altLang="en-US" dirty="0" smtClean="0"/>
              <a:t>高等教育政策に踏み込む</a:t>
            </a:r>
          </a:p>
          <a:p>
            <a:pPr lvl="1"/>
            <a:r>
              <a:rPr kumimoji="1" lang="ja-JP" altLang="en-US" dirty="0" smtClean="0"/>
              <a:t>スポーツ行政の拡大（体育の時間が増加）</a:t>
            </a:r>
          </a:p>
          <a:p>
            <a:r>
              <a:rPr lang="ja-JP" altLang="en-US" dirty="0" smtClean="0"/>
              <a:t>教育基本法改訂</a:t>
            </a:r>
          </a:p>
          <a:p>
            <a:pPr lvl="1"/>
            <a:r>
              <a:rPr kumimoji="1" lang="ja-JP" altLang="en-US" dirty="0"/>
              <a:t>家庭</a:t>
            </a:r>
            <a:r>
              <a:rPr kumimoji="1" lang="ja-JP" altLang="en-US" dirty="0" smtClean="0"/>
              <a:t>・学校・地域を含む生涯学習体制</a:t>
            </a:r>
          </a:p>
          <a:p>
            <a:r>
              <a:rPr lang="ja-JP" altLang="en-US" dirty="0" smtClean="0"/>
              <a:t>Ｓｔａｐ細胞問題を考えてみよう</a:t>
            </a:r>
          </a:p>
          <a:p>
            <a:pPr lvl="1"/>
            <a:r>
              <a:rPr kumimoji="1" lang="ja-JP" altLang="en-US" dirty="0" smtClean="0"/>
              <a:t>科学技術政策</a:t>
            </a:r>
          </a:p>
          <a:p>
            <a:pPr lvl="1"/>
            <a:r>
              <a:rPr lang="ja-JP" altLang="en-US" dirty="0" smtClean="0"/>
              <a:t>学位</a:t>
            </a:r>
            <a:r>
              <a:rPr lang="ja-JP" altLang="en-US" dirty="0"/>
              <a:t>政策</a:t>
            </a:r>
            <a:endParaRPr kumimoji="1" lang="ja-JP" altLang="en-US" dirty="0"/>
          </a:p>
        </p:txBody>
      </p:sp>
    </p:spTree>
    <p:extLst>
      <p:ext uri="{BB962C8B-B14F-4D97-AF65-F5344CB8AC3E}">
        <p14:creationId xmlns:p14="http://schemas.microsoft.com/office/powerpoint/2010/main" val="40616401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中央教育審議会</a:t>
            </a:r>
            <a:r>
              <a:rPr kumimoji="1" lang="en-US" altLang="ja-JP" dirty="0" smtClean="0"/>
              <a:t>(</a:t>
            </a:r>
            <a:r>
              <a:rPr kumimoji="1" lang="ja-JP" altLang="en-US" dirty="0" smtClean="0"/>
              <a:t>臨教審後</a:t>
            </a:r>
            <a:r>
              <a:rPr kumimoji="1" lang="en-US" altLang="ja-JP" dirty="0" smtClean="0"/>
              <a:t>)</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専門委員会を部会として下部に</a:t>
            </a:r>
          </a:p>
          <a:p>
            <a:pPr lvl="1"/>
            <a:r>
              <a:rPr lang="ja-JP" altLang="en-US" dirty="0" smtClean="0"/>
              <a:t>生涯学習・理科教育及び産業教育・教育課程・教育職員養成・大学・保健体育</a:t>
            </a:r>
            <a:r>
              <a:rPr lang="en-US" altLang="ja-JP" dirty="0" smtClean="0"/>
              <a:t>(</a:t>
            </a:r>
            <a:r>
              <a:rPr lang="ja-JP" altLang="en-US" dirty="0" smtClean="0"/>
              <a:t>審議会</a:t>
            </a:r>
            <a:r>
              <a:rPr lang="en-US" altLang="ja-JP" dirty="0" smtClean="0"/>
              <a:t>)</a:t>
            </a:r>
            <a:endParaRPr kumimoji="1" lang="ja-JP" altLang="en-US" dirty="0" smtClean="0"/>
          </a:p>
          <a:p>
            <a:r>
              <a:rPr lang="ja-JP" altLang="en-US" dirty="0" smtClean="0"/>
              <a:t>多くの分野からの委員</a:t>
            </a:r>
          </a:p>
          <a:p>
            <a:r>
              <a:rPr kumimoji="1" lang="ja-JP" altLang="en-US" dirty="0" smtClean="0"/>
              <a:t>議事録が詳細に公開</a:t>
            </a:r>
          </a:p>
          <a:p>
            <a:r>
              <a:rPr lang="ja-JP" altLang="en-US" dirty="0" smtClean="0"/>
              <a:t>大きな教育改正は中教審の議を経て実施</a:t>
            </a:r>
          </a:p>
          <a:p>
            <a:r>
              <a:rPr kumimoji="1" lang="ja-JP" altLang="en-US" dirty="0" smtClean="0"/>
              <a:t>自民・民主・自民の政権転換で多少変則的に</a:t>
            </a:r>
          </a:p>
          <a:p>
            <a:pPr lvl="1"/>
            <a:r>
              <a:rPr lang="ja-JP" altLang="en-US" dirty="0" smtClean="0"/>
              <a:t>免許更新制度・教員免許の修士化</a:t>
            </a:r>
            <a:endParaRPr kumimoji="1" lang="ja-JP" altLang="en-US" dirty="0"/>
          </a:p>
        </p:txBody>
      </p:sp>
    </p:spTree>
    <p:extLst>
      <p:ext uri="{BB962C8B-B14F-4D97-AF65-F5344CB8AC3E}">
        <p14:creationId xmlns:p14="http://schemas.microsoft.com/office/powerpoint/2010/main" val="2407573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法律の定めるところ</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lang="ja-JP" altLang="en-US" dirty="0"/>
              <a:t>大日本帝国憲法には「教育」規定はなかった</a:t>
            </a:r>
          </a:p>
          <a:p>
            <a:r>
              <a:rPr lang="ja-JP" altLang="en-US" dirty="0"/>
              <a:t>民法論争が発端</a:t>
            </a:r>
          </a:p>
          <a:p>
            <a:pPr lvl="1"/>
            <a:r>
              <a:rPr lang="ja-JP" altLang="en-US" dirty="0"/>
              <a:t>近代家族制度 ｖｓ 復古的家族制の争い</a:t>
            </a:r>
          </a:p>
          <a:p>
            <a:pPr lvl="1"/>
            <a:r>
              <a:rPr lang="ja-JP" altLang="en-US" dirty="0"/>
              <a:t>民法は概略近代派の勝利→徳育論争</a:t>
            </a:r>
          </a:p>
          <a:p>
            <a:r>
              <a:rPr lang="ja-JP" altLang="en-US" dirty="0"/>
              <a:t>復古派が教育に活路</a:t>
            </a:r>
          </a:p>
          <a:p>
            <a:pPr lvl="1"/>
            <a:r>
              <a:rPr lang="ja-JP" altLang="en-US" dirty="0"/>
              <a:t>勅令主義</a:t>
            </a:r>
            <a:r>
              <a:rPr lang="en-US" altLang="ja-JP" dirty="0"/>
              <a:t>(</a:t>
            </a:r>
            <a:r>
              <a:rPr lang="ja-JP" altLang="en-US" dirty="0"/>
              <a:t>予算以外議会経ず</a:t>
            </a:r>
            <a:r>
              <a:rPr lang="en-US" altLang="ja-JP" dirty="0"/>
              <a:t>)</a:t>
            </a:r>
            <a:r>
              <a:rPr lang="ja-JP" altLang="en-US" dirty="0"/>
              <a:t> 象徴「教育勅語</a:t>
            </a:r>
            <a:r>
              <a:rPr lang="en-US" altLang="ja-JP" dirty="0"/>
              <a:t>)</a:t>
            </a:r>
            <a:endParaRPr lang="ja-JP" altLang="en-US" dirty="0" smtClean="0"/>
          </a:p>
          <a:p>
            <a:r>
              <a:rPr lang="ja-JP" altLang="en-US" dirty="0" smtClean="0"/>
              <a:t>勅令主義から法律主義へと転換したが</a:t>
            </a:r>
          </a:p>
          <a:p>
            <a:r>
              <a:rPr kumimoji="1" lang="ja-JP" altLang="en-US" dirty="0" smtClean="0"/>
              <a:t>法律とは「国会」が議決した規則</a:t>
            </a:r>
          </a:p>
          <a:p>
            <a:pPr lvl="1"/>
            <a:r>
              <a:rPr lang="ja-JP" altLang="en-US" dirty="0" smtClean="0"/>
              <a:t>重要な規則が政令と省令で決められる</a:t>
            </a:r>
          </a:p>
          <a:p>
            <a:pPr lvl="1">
              <a:buNone/>
            </a:pPr>
            <a:r>
              <a:rPr kumimoji="1" lang="ja-JP" altLang="en-US" dirty="0" smtClean="0"/>
              <a:t>  </a:t>
            </a:r>
            <a:r>
              <a:rPr kumimoji="1" lang="en-US" altLang="ja-JP" dirty="0" err="1" smtClean="0"/>
              <a:t>cf</a:t>
            </a:r>
            <a:r>
              <a:rPr kumimoji="1" lang="ja-JP" altLang="en-US" dirty="0" smtClean="0"/>
              <a:t> 教員免許更新制度 「誰がうけるのか」</a:t>
            </a:r>
          </a:p>
          <a:p>
            <a:pPr lvl="1">
              <a:buNone/>
            </a:pPr>
            <a:r>
              <a:rPr lang="ja-JP" altLang="en-US" dirty="0" smtClean="0"/>
              <a:t>      職員会議の位置づけ</a:t>
            </a:r>
            <a:endParaRPr kumimoji="1" lang="ja-JP" altLang="en-US" dirty="0" smtClean="0"/>
          </a:p>
          <a:p>
            <a:r>
              <a:rPr kumimoji="1" lang="ja-JP" altLang="en-US" dirty="0" smtClean="0"/>
              <a:t>プログラム規定説と具体的権利規定説</a:t>
            </a:r>
          </a:p>
          <a:p>
            <a:pPr>
              <a:buNone/>
            </a:pPr>
            <a:r>
              <a:rPr lang="ja-JP" altLang="en-US" dirty="0"/>
              <a:t>　</a:t>
            </a:r>
            <a:r>
              <a:rPr lang="ja-JP" altLang="en-US" dirty="0" smtClean="0"/>
              <a:t>ｃｆ　「生存権」「義務教育は無償」</a:t>
            </a:r>
            <a:endParaRPr kumimoji="1" lang="ja-JP" altLang="en-US" dirty="0"/>
          </a:p>
        </p:txBody>
      </p:sp>
    </p:spTree>
    <p:extLst>
      <p:ext uri="{BB962C8B-B14F-4D97-AF65-F5344CB8AC3E}">
        <p14:creationId xmlns:p14="http://schemas.microsoft.com/office/powerpoint/2010/main" val="26121141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文部科学省をどうみるか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指導助言が基本であること</a:t>
            </a:r>
          </a:p>
          <a:p>
            <a:pPr lvl="1"/>
            <a:r>
              <a:rPr kumimoji="1" lang="ja-JP" altLang="en-US" dirty="0" smtClean="0"/>
              <a:t>補助金と認可による実質的統制が可能</a:t>
            </a:r>
          </a:p>
          <a:p>
            <a:r>
              <a:rPr lang="ja-JP" altLang="en-US" dirty="0" smtClean="0"/>
              <a:t>政府の動向に忠実</a:t>
            </a:r>
            <a:r>
              <a:rPr lang="en-US" altLang="ja-JP" dirty="0" smtClean="0"/>
              <a:t>(</a:t>
            </a:r>
            <a:r>
              <a:rPr lang="ja-JP" altLang="en-US" dirty="0" smtClean="0"/>
              <a:t>寺脇評価</a:t>
            </a:r>
            <a:r>
              <a:rPr lang="en-US" altLang="ja-JP" dirty="0" smtClean="0"/>
              <a:t>)</a:t>
            </a:r>
            <a:endParaRPr lang="ja-JP" altLang="en-US" dirty="0" smtClean="0"/>
          </a:p>
          <a:p>
            <a:pPr lvl="1"/>
            <a:r>
              <a:rPr kumimoji="1" lang="ja-JP" altLang="en-US" dirty="0" smtClean="0"/>
              <a:t>大蔵省</a:t>
            </a:r>
            <a:r>
              <a:rPr kumimoji="1" lang="en-US" altLang="ja-JP" dirty="0" smtClean="0"/>
              <a:t>(</a:t>
            </a:r>
            <a:r>
              <a:rPr kumimoji="1" lang="ja-JP" altLang="en-US" dirty="0" smtClean="0"/>
              <a:t>財務省</a:t>
            </a:r>
            <a:r>
              <a:rPr kumimoji="1" lang="en-US" altLang="ja-JP" dirty="0" smtClean="0"/>
              <a:t>)</a:t>
            </a:r>
            <a:r>
              <a:rPr kumimoji="1" lang="ja-JP" altLang="en-US" dirty="0" smtClean="0"/>
              <a:t>は政権が変わっても自己の政策を貫徹しようとする</a:t>
            </a:r>
          </a:p>
          <a:p>
            <a:r>
              <a:rPr lang="ja-JP" altLang="en-US" dirty="0" smtClean="0"/>
              <a:t>教育と政治の関係はどうあるべきか</a:t>
            </a:r>
          </a:p>
          <a:p>
            <a:pPr lvl="1"/>
            <a:r>
              <a:rPr kumimoji="1" lang="ja-JP" altLang="en-US" dirty="0" smtClean="0"/>
              <a:t>民主的に選ばれた政府に従う</a:t>
            </a:r>
          </a:p>
          <a:p>
            <a:pPr lvl="1"/>
            <a:r>
              <a:rPr lang="ja-JP" altLang="en-US" dirty="0" smtClean="0"/>
              <a:t>政治に左右されない教育原理</a:t>
            </a:r>
            <a:r>
              <a:rPr lang="ja-JP" altLang="en-US" smtClean="0"/>
              <a:t>に従う（第四権）</a:t>
            </a:r>
            <a:endParaRPr kumimoji="1" lang="ja-JP" altLang="en-US" dirty="0"/>
          </a:p>
        </p:txBody>
      </p:sp>
    </p:spTree>
    <p:extLst>
      <p:ext uri="{BB962C8B-B14F-4D97-AF65-F5344CB8AC3E}">
        <p14:creationId xmlns:p14="http://schemas.microsoft.com/office/powerpoint/2010/main" val="2100842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文部科学省とは</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教育は国家事項か地方事項か</a:t>
            </a:r>
          </a:p>
          <a:p>
            <a:pPr lvl="1"/>
            <a:r>
              <a:rPr lang="ja-JP" altLang="en-US" dirty="0"/>
              <a:t>　</a:t>
            </a:r>
            <a:r>
              <a:rPr lang="ja-JP" altLang="en-US" dirty="0" smtClean="0"/>
              <a:t>国家事項　フランス・日本・オランダ</a:t>
            </a:r>
          </a:p>
          <a:p>
            <a:pPr lvl="1"/>
            <a:r>
              <a:rPr kumimoji="1" lang="ja-JP" altLang="en-US" dirty="0"/>
              <a:t>　</a:t>
            </a:r>
            <a:r>
              <a:rPr kumimoji="1" lang="ja-JP" altLang="en-US" dirty="0" smtClean="0"/>
              <a:t>地方事項　アメリカ・ドイツ（州ごとに制度が異なる。）→日本の文部科学省はなく、調整機関的</a:t>
            </a:r>
          </a:p>
          <a:p>
            <a:r>
              <a:rPr lang="ja-JP" altLang="en-US" dirty="0" smtClean="0"/>
              <a:t>戦前の文部省</a:t>
            </a:r>
          </a:p>
          <a:p>
            <a:pPr lvl="1"/>
            <a:r>
              <a:rPr kumimoji="1" lang="ja-JP" altLang="en-US" dirty="0" smtClean="0"/>
              <a:t>教師の養成と管理（師範学校）</a:t>
            </a:r>
          </a:p>
          <a:p>
            <a:pPr lvl="1"/>
            <a:r>
              <a:rPr lang="ja-JP" altLang="en-US" dirty="0" smtClean="0"/>
              <a:t>教科書の作成（国定教科書）</a:t>
            </a:r>
          </a:p>
          <a:p>
            <a:pPr lvl="1">
              <a:buNone/>
            </a:pPr>
            <a:r>
              <a:rPr kumimoji="1" lang="ja-JP" altLang="en-US" dirty="0" smtClean="0"/>
              <a:t>Ｃｆ</a:t>
            </a:r>
            <a:r>
              <a:rPr kumimoji="1" lang="ja-JP" altLang="en-US" dirty="0"/>
              <a:t>　</a:t>
            </a:r>
            <a:r>
              <a:rPr kumimoji="1" lang="ja-JP" altLang="en-US" dirty="0" smtClean="0"/>
              <a:t>地方教育行政は内務省の管轄</a:t>
            </a:r>
          </a:p>
          <a:p>
            <a:pPr lvl="1">
              <a:buNone/>
            </a:pPr>
            <a:r>
              <a:rPr lang="ja-JP" altLang="en-US" dirty="0"/>
              <a:t>　</a:t>
            </a:r>
            <a:r>
              <a:rPr lang="ja-JP" altLang="en-US" dirty="0" smtClean="0"/>
              <a:t>　　主要な教育法令は「勅令」</a:t>
            </a:r>
            <a:endParaRPr kumimoji="1" lang="ja-JP" altLang="en-US" dirty="0"/>
          </a:p>
        </p:txBody>
      </p:sp>
    </p:spTree>
    <p:extLst>
      <p:ext uri="{BB962C8B-B14F-4D97-AF65-F5344CB8AC3E}">
        <p14:creationId xmlns:p14="http://schemas.microsoft.com/office/powerpoint/2010/main" val="2717949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文部科学省の歴史１</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１８７１（明治４年）初代文部卿大木喬任</a:t>
            </a:r>
          </a:p>
          <a:p>
            <a:r>
              <a:rPr kumimoji="1" lang="ja-JP" altLang="en-US" dirty="0" smtClean="0"/>
              <a:t>１９７２　学制発布　対立があった</a:t>
            </a:r>
          </a:p>
          <a:p>
            <a:pPr lvl="1"/>
            <a:r>
              <a:rPr lang="ja-JP" altLang="en-US" dirty="0" smtClean="0"/>
              <a:t>岩倉使節団で政府中枢の不在（大木が強行）</a:t>
            </a:r>
          </a:p>
          <a:p>
            <a:pPr lvl="1"/>
            <a:r>
              <a:rPr kumimoji="1" lang="ja-JP" altLang="en-US" dirty="0" smtClean="0"/>
              <a:t>財政で大蔵省との対立（授業料徴収）→</a:t>
            </a:r>
            <a:r>
              <a:rPr kumimoji="1" lang="en-US" altLang="ja-JP" dirty="0" smtClean="0"/>
              <a:t>1900</a:t>
            </a:r>
            <a:r>
              <a:rPr kumimoji="1" lang="ja-JP" altLang="en-US" dirty="0" smtClean="0"/>
              <a:t>年</a:t>
            </a:r>
          </a:p>
          <a:p>
            <a:r>
              <a:rPr lang="ja-JP" altLang="en-US" dirty="0" smtClean="0"/>
              <a:t>近代的理念と民衆依存の経費の矛盾（反発）</a:t>
            </a:r>
          </a:p>
          <a:p>
            <a:pPr lvl="1"/>
            <a:r>
              <a:rPr lang="ja-JP" altLang="en-US" dirty="0" smtClean="0"/>
              <a:t>１９１８年市町村義務教育費国庫負担法まで財政負担はすべて地方（国民と地方の負担で運営）</a:t>
            </a:r>
          </a:p>
          <a:p>
            <a:r>
              <a:rPr kumimoji="1" lang="ja-JP" altLang="en-US" dirty="0" smtClean="0"/>
              <a:t>１８７９　教育令→８０　改正</a:t>
            </a:r>
          </a:p>
          <a:p>
            <a:pPr lvl="1"/>
            <a:r>
              <a:rPr lang="ja-JP" altLang="en-US" dirty="0" smtClean="0"/>
              <a:t>強制への民衆の反発・自由民権運動</a:t>
            </a:r>
            <a:endParaRPr kumimoji="1" lang="ja-JP" altLang="en-US" dirty="0"/>
          </a:p>
        </p:txBody>
      </p:sp>
    </p:spTree>
    <p:extLst>
      <p:ext uri="{BB962C8B-B14F-4D97-AF65-F5344CB8AC3E}">
        <p14:creationId xmlns:p14="http://schemas.microsoft.com/office/powerpoint/2010/main" val="2341013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大木喬任</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肥前佐賀藩士</a:t>
            </a:r>
            <a:r>
              <a:rPr kumimoji="1" lang="en-US" altLang="ja-JP" dirty="0" smtClean="0"/>
              <a:t>1832-1899</a:t>
            </a:r>
            <a:endParaRPr kumimoji="1" lang="ja-JP" altLang="en-US" dirty="0" smtClean="0"/>
          </a:p>
          <a:p>
            <a:r>
              <a:rPr lang="ja-JP" altLang="en-US" dirty="0" smtClean="0"/>
              <a:t>佐賀藩は教育熱心な藩</a:t>
            </a:r>
          </a:p>
          <a:p>
            <a:pPr lvl="1"/>
            <a:r>
              <a:rPr kumimoji="1" lang="ja-JP" altLang="en-US" dirty="0" smtClean="0"/>
              <a:t>強い教え込み体質</a:t>
            </a:r>
          </a:p>
          <a:p>
            <a:pPr lvl="1"/>
            <a:r>
              <a:rPr lang="ja-JP" altLang="en-US" dirty="0" smtClean="0"/>
              <a:t>葉隠</a:t>
            </a:r>
          </a:p>
          <a:p>
            <a:r>
              <a:rPr kumimoji="1" lang="ja-JP" altLang="en-US" dirty="0" smtClean="0"/>
              <a:t>文部卿・教部卿・東京知事</a:t>
            </a:r>
          </a:p>
          <a:p>
            <a:r>
              <a:rPr lang="ja-JP" altLang="en-US" dirty="0" smtClean="0"/>
              <a:t>元老院議長など歴任</a:t>
            </a:r>
            <a:endParaRPr kumimoji="1" lang="ja-JP" altLang="en-US" dirty="0"/>
          </a:p>
        </p:txBody>
      </p:sp>
      <p:pic>
        <p:nvPicPr>
          <p:cNvPr id="1027" name="Picture 3" descr="C:\Users\wakei\Desktop\200px-Takato_Oki_2.jpg"/>
          <p:cNvPicPr>
            <a:picLocks noChangeAspect="1" noChangeArrowheads="1"/>
          </p:cNvPicPr>
          <p:nvPr/>
        </p:nvPicPr>
        <p:blipFill>
          <a:blip r:embed="rId2" cstate="print"/>
          <a:srcRect/>
          <a:stretch>
            <a:fillRect/>
          </a:stretch>
        </p:blipFill>
        <p:spPr bwMode="auto">
          <a:xfrm>
            <a:off x="6084168" y="1772816"/>
            <a:ext cx="2540000" cy="3238500"/>
          </a:xfrm>
          <a:prstGeom prst="rect">
            <a:avLst/>
          </a:prstGeom>
          <a:noFill/>
        </p:spPr>
      </p:pic>
    </p:spTree>
    <p:extLst>
      <p:ext uri="{BB962C8B-B14F-4D97-AF65-F5344CB8AC3E}">
        <p14:creationId xmlns:p14="http://schemas.microsoft.com/office/powerpoint/2010/main" val="2398371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文部科学省の歴史２</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1885</a:t>
            </a:r>
            <a:r>
              <a:rPr kumimoji="1" lang="ja-JP" altLang="en-US" dirty="0" smtClean="0"/>
              <a:t>　内閣制度　初代文相森有礼</a:t>
            </a:r>
          </a:p>
          <a:p>
            <a:r>
              <a:rPr lang="en-US" altLang="ja-JP" dirty="0" smtClean="0"/>
              <a:t>1886</a:t>
            </a:r>
            <a:r>
              <a:rPr lang="ja-JP" altLang="en-US" dirty="0" smtClean="0"/>
              <a:t>　種別ごとの学校令（教育令の廃止）</a:t>
            </a:r>
          </a:p>
          <a:p>
            <a:pPr lvl="1"/>
            <a:r>
              <a:rPr kumimoji="1" lang="ja-JP" altLang="en-US" dirty="0" smtClean="0"/>
              <a:t>帝国大学令・師範学校令・小学校令・中学校令・諸学校通則の５勅令－その後の学校制度</a:t>
            </a:r>
          </a:p>
          <a:p>
            <a:r>
              <a:rPr lang="en-US" altLang="ja-JP" dirty="0" smtClean="0"/>
              <a:t>1906</a:t>
            </a:r>
            <a:r>
              <a:rPr lang="ja-JP" altLang="en-US" dirty="0" smtClean="0"/>
              <a:t>  沢柳政太郎 文部次官</a:t>
            </a:r>
            <a:r>
              <a:rPr lang="en-US" altLang="ja-JP" dirty="0" smtClean="0"/>
              <a:t>(</a:t>
            </a:r>
            <a:r>
              <a:rPr lang="ja-JP" altLang="en-US" dirty="0" smtClean="0"/>
              <a:t>文部官僚</a:t>
            </a:r>
            <a:r>
              <a:rPr lang="en-US" altLang="ja-JP" dirty="0" smtClean="0"/>
              <a:t>)</a:t>
            </a:r>
            <a:endParaRPr lang="ja-JP" altLang="en-US" dirty="0" smtClean="0"/>
          </a:p>
          <a:p>
            <a:r>
              <a:rPr lang="ja-JP" altLang="en-US" dirty="0" smtClean="0"/>
              <a:t>その後文部省退官後、教育現場に</a:t>
            </a:r>
          </a:p>
          <a:p>
            <a:pPr lvl="1"/>
            <a:r>
              <a:rPr lang="ja-JP" altLang="en-US" dirty="0" smtClean="0"/>
              <a:t>成城学園で大正自由主義教育を主導 </a:t>
            </a:r>
          </a:p>
          <a:p>
            <a:pPr lvl="1">
              <a:buNone/>
            </a:pPr>
            <a:r>
              <a:rPr kumimoji="1" lang="en-US" altLang="ja-JP" dirty="0" err="1" smtClean="0"/>
              <a:t>Cf</a:t>
            </a:r>
            <a:r>
              <a:rPr kumimoji="1" lang="ja-JP" altLang="en-US" dirty="0" smtClean="0"/>
              <a:t> 寺脇研の評価 森・沢柳までが「政策官庁」だった</a:t>
            </a:r>
          </a:p>
          <a:p>
            <a:endParaRPr kumimoji="1" lang="ja-JP" altLang="en-US" dirty="0"/>
          </a:p>
        </p:txBody>
      </p:sp>
    </p:spTree>
    <p:extLst>
      <p:ext uri="{BB962C8B-B14F-4D97-AF65-F5344CB8AC3E}">
        <p14:creationId xmlns:p14="http://schemas.microsoft.com/office/powerpoint/2010/main" val="1925524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森有礼</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薩摩藩士 </a:t>
            </a:r>
            <a:r>
              <a:rPr kumimoji="1" lang="en-US" altLang="ja-JP" dirty="0" smtClean="0"/>
              <a:t>1865</a:t>
            </a:r>
            <a:r>
              <a:rPr kumimoji="1" lang="ja-JP" altLang="en-US" dirty="0" smtClean="0"/>
              <a:t>にイギリス留学</a:t>
            </a:r>
          </a:p>
          <a:p>
            <a:r>
              <a:rPr lang="ja-JP" altLang="en-US" dirty="0" smtClean="0"/>
              <a:t>明六社メンバー  廃刀論・妻妾論</a:t>
            </a:r>
          </a:p>
          <a:p>
            <a:pPr>
              <a:buNone/>
            </a:pPr>
            <a:r>
              <a:rPr lang="ja-JP" altLang="en-US" dirty="0" smtClean="0"/>
              <a:t>     など開明的</a:t>
            </a:r>
          </a:p>
          <a:p>
            <a:r>
              <a:rPr kumimoji="1" lang="en-US" altLang="ja-JP" dirty="0" smtClean="0"/>
              <a:t>1885</a:t>
            </a:r>
            <a:r>
              <a:rPr kumimoji="1" lang="ja-JP" altLang="en-US" dirty="0" smtClean="0"/>
              <a:t> 初代文部大臣 学校令発布</a:t>
            </a:r>
          </a:p>
          <a:p>
            <a:r>
              <a:rPr lang="en-US" altLang="ja-JP" dirty="0" smtClean="0"/>
              <a:t>1989.2.11</a:t>
            </a:r>
            <a:r>
              <a:rPr lang="ja-JP" altLang="en-US" dirty="0" smtClean="0"/>
              <a:t> 憲法発布式の日、襲われて死亡</a:t>
            </a:r>
          </a:p>
          <a:p>
            <a:r>
              <a:rPr lang="ja-JP" altLang="en-US" dirty="0" smtClean="0"/>
              <a:t>近代的な開明性を基盤としながら、国家主義的な教育制度を創設したと言われる</a:t>
            </a:r>
          </a:p>
          <a:p>
            <a:pPr>
              <a:buNone/>
            </a:pPr>
            <a:endParaRPr kumimoji="1" lang="ja-JP" altLang="en-US" dirty="0"/>
          </a:p>
        </p:txBody>
      </p:sp>
      <p:pic>
        <p:nvPicPr>
          <p:cNvPr id="2050" name="Picture 2" descr="C:\Users\wakei\Desktop\200px-Arinori_Mori_2.jpg"/>
          <p:cNvPicPr>
            <a:picLocks noChangeAspect="1" noChangeArrowheads="1"/>
          </p:cNvPicPr>
          <p:nvPr/>
        </p:nvPicPr>
        <p:blipFill>
          <a:blip r:embed="rId2" cstate="print"/>
          <a:srcRect/>
          <a:stretch>
            <a:fillRect/>
          </a:stretch>
        </p:blipFill>
        <p:spPr bwMode="auto">
          <a:xfrm>
            <a:off x="6444208" y="116632"/>
            <a:ext cx="2540000" cy="3302000"/>
          </a:xfrm>
          <a:prstGeom prst="rect">
            <a:avLst/>
          </a:prstGeom>
          <a:noFill/>
        </p:spPr>
      </p:pic>
    </p:spTree>
    <p:extLst>
      <p:ext uri="{BB962C8B-B14F-4D97-AF65-F5344CB8AC3E}">
        <p14:creationId xmlns:p14="http://schemas.microsoft.com/office/powerpoint/2010/main" val="1662811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３　大戦間の文部省</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弱小官庁となった</a:t>
            </a:r>
          </a:p>
          <a:p>
            <a:pPr lvl="1"/>
            <a:r>
              <a:rPr lang="ja-JP" altLang="en-US" dirty="0" smtClean="0"/>
              <a:t>地方教育行政は内務省管轄（治安対策と関連していた。Ｃｆ　就学猶予・免除</a:t>
            </a:r>
          </a:p>
          <a:p>
            <a:pPr lvl="1"/>
            <a:r>
              <a:rPr kumimoji="1" lang="ja-JP" altLang="en-US" dirty="0" smtClean="0"/>
              <a:t>学校制度</a:t>
            </a:r>
            <a:r>
              <a:rPr lang="ja-JP" altLang="en-US" dirty="0" smtClean="0"/>
              <a:t>、教師教育</a:t>
            </a:r>
            <a:r>
              <a:rPr kumimoji="1" lang="ja-JP" altLang="en-US" dirty="0" smtClean="0"/>
              <a:t>と国定教科書が仕事</a:t>
            </a:r>
          </a:p>
          <a:p>
            <a:pPr lvl="1"/>
            <a:r>
              <a:rPr lang="ja-JP" altLang="en-US" dirty="0" smtClean="0"/>
              <a:t>キャリア官僚は内務省からの出向が多数</a:t>
            </a:r>
          </a:p>
          <a:p>
            <a:r>
              <a:rPr lang="ja-JP" altLang="en-US" dirty="0" smtClean="0"/>
              <a:t>学校や進学率の拡大は進んだ</a:t>
            </a:r>
          </a:p>
          <a:p>
            <a:r>
              <a:rPr lang="en-US" altLang="ja-JP" dirty="0" smtClean="0"/>
              <a:t>1941</a:t>
            </a:r>
            <a:r>
              <a:rPr lang="ja-JP" altLang="en-US" dirty="0" smtClean="0"/>
              <a:t>改革 </a:t>
            </a:r>
          </a:p>
          <a:p>
            <a:pPr lvl="1"/>
            <a:r>
              <a:rPr lang="ja-JP" altLang="en-US" dirty="0" smtClean="0"/>
              <a:t>国民学校令</a:t>
            </a:r>
            <a:r>
              <a:rPr lang="en-US" altLang="ja-JP" dirty="0" smtClean="0"/>
              <a:t>(</a:t>
            </a:r>
            <a:r>
              <a:rPr lang="ja-JP" altLang="en-US" dirty="0" smtClean="0"/>
              <a:t>私立学校の禁止</a:t>
            </a:r>
            <a:r>
              <a:rPr lang="en-US" altLang="ja-JP" dirty="0" smtClean="0"/>
              <a:t>)</a:t>
            </a:r>
            <a:endParaRPr lang="ja-JP" altLang="en-US" dirty="0" smtClean="0"/>
          </a:p>
          <a:p>
            <a:pPr lvl="1"/>
            <a:r>
              <a:rPr lang="ja-JP" altLang="en-US" dirty="0" smtClean="0"/>
              <a:t>厳格な通学区</a:t>
            </a:r>
          </a:p>
        </p:txBody>
      </p:sp>
    </p:spTree>
    <p:extLst>
      <p:ext uri="{BB962C8B-B14F-4D97-AF65-F5344CB8AC3E}">
        <p14:creationId xmlns:p14="http://schemas.microsoft.com/office/powerpoint/2010/main" val="938386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４　戦後改革と文部省</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戦後教育行政改革の三原則</a:t>
            </a:r>
          </a:p>
          <a:p>
            <a:pPr lvl="1"/>
            <a:r>
              <a:rPr lang="ja-JP" altLang="en-US" dirty="0" smtClean="0"/>
              <a:t>教育行政の地方分権</a:t>
            </a:r>
          </a:p>
          <a:p>
            <a:pPr lvl="1"/>
            <a:r>
              <a:rPr kumimoji="1" lang="ja-JP" altLang="en-US" dirty="0" smtClean="0"/>
              <a:t>教育の民衆統制</a:t>
            </a:r>
          </a:p>
          <a:p>
            <a:pPr lvl="1"/>
            <a:r>
              <a:rPr lang="ja-JP" altLang="en-US" dirty="0" smtClean="0"/>
              <a:t>一般行政</a:t>
            </a:r>
            <a:r>
              <a:rPr lang="ja-JP" altLang="en-US" dirty="0"/>
              <a:t>から</a:t>
            </a:r>
            <a:r>
              <a:rPr lang="ja-JP" altLang="en-US" dirty="0" smtClean="0"/>
              <a:t>の独立</a:t>
            </a:r>
          </a:p>
          <a:p>
            <a:r>
              <a:rPr kumimoji="1" lang="ja-JP" altLang="en-US" dirty="0" smtClean="0"/>
              <a:t>内務省の廃止と文部省廃止の動き</a:t>
            </a:r>
          </a:p>
          <a:p>
            <a:pPr lvl="1"/>
            <a:r>
              <a:rPr lang="ja-JP" altLang="en-US" dirty="0" smtClean="0"/>
              <a:t>指導助言行政として存置</a:t>
            </a:r>
          </a:p>
          <a:p>
            <a:pPr lvl="1"/>
            <a:r>
              <a:rPr kumimoji="1" lang="ja-JP" altLang="en-US" dirty="0" smtClean="0"/>
              <a:t>学者文相　民主的な教育改革を主導</a:t>
            </a:r>
          </a:p>
          <a:p>
            <a:pPr lvl="2"/>
            <a:r>
              <a:rPr lang="ja-JP" altLang="en-US" dirty="0" smtClean="0"/>
              <a:t>六三制</a:t>
            </a:r>
          </a:p>
          <a:p>
            <a:pPr lvl="2"/>
            <a:r>
              <a:rPr kumimoji="1" lang="ja-JP" altLang="en-US" dirty="0" smtClean="0"/>
              <a:t>参考資料</a:t>
            </a:r>
            <a:r>
              <a:rPr kumimoji="1" lang="ja-JP" altLang="en-US" dirty="0"/>
              <a:t>として</a:t>
            </a:r>
            <a:r>
              <a:rPr kumimoji="1" lang="ja-JP" altLang="en-US" dirty="0" smtClean="0"/>
              <a:t>の</a:t>
            </a:r>
            <a:r>
              <a:rPr kumimoji="1" lang="ja-JP" altLang="en-US" dirty="0"/>
              <a:t>学習指導要領</a:t>
            </a:r>
          </a:p>
        </p:txBody>
      </p:sp>
    </p:spTree>
    <p:extLst>
      <p:ext uri="{BB962C8B-B14F-4D97-AF65-F5344CB8AC3E}">
        <p14:creationId xmlns:p14="http://schemas.microsoft.com/office/powerpoint/2010/main" val="286950861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640</TotalTime>
  <Words>997</Words>
  <Application>Microsoft Office PowerPoint</Application>
  <PresentationFormat>画面に合わせる (4:3)</PresentationFormat>
  <Paragraphs>143</Paragraphs>
  <Slides>20</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20</vt:i4>
      </vt:variant>
    </vt:vector>
  </HeadingPairs>
  <TitlesOfParts>
    <vt:vector size="25" baseType="lpstr">
      <vt:lpstr>ＭＳ Ｐゴシック</vt:lpstr>
      <vt:lpstr>Arial</vt:lpstr>
      <vt:lpstr>Calibri</vt:lpstr>
      <vt:lpstr>Calibri Light</vt:lpstr>
      <vt:lpstr>Office テーマ</vt:lpstr>
      <vt:lpstr>教育行政組織１</vt:lpstr>
      <vt:lpstr>法律の定めるところ</vt:lpstr>
      <vt:lpstr>文部科学省とは</vt:lpstr>
      <vt:lpstr>文部科学省の歴史１</vt:lpstr>
      <vt:lpstr>大木喬任</vt:lpstr>
      <vt:lpstr>文部科学省の歴史２</vt:lpstr>
      <vt:lpstr>森有礼</vt:lpstr>
      <vt:lpstr>３　大戦間の文部省</vt:lpstr>
      <vt:lpstr>４　戦後改革と文部省</vt:lpstr>
      <vt:lpstr>教育刷新委員会(審議会)</vt:lpstr>
      <vt:lpstr>PowerPoint プレゼンテーション</vt:lpstr>
      <vt:lpstr>５　国際政治の変化と行政の変化</vt:lpstr>
      <vt:lpstr>PowerPoint プレゼンテーション</vt:lpstr>
      <vt:lpstr>中央教育審議会(臨教審前)</vt:lpstr>
      <vt:lpstr>特別権力関係論</vt:lpstr>
      <vt:lpstr>６　非政策官庁への攻撃 （臨時教育審議会）</vt:lpstr>
      <vt:lpstr>PowerPoint プレゼンテーション</vt:lpstr>
      <vt:lpstr>７　政策官庁か政治の下部か</vt:lpstr>
      <vt:lpstr>中央教育審議会(臨教審後)</vt:lpstr>
      <vt:lpstr>文部科学省をどうみるか</vt:lpstr>
    </vt:vector>
  </TitlesOfParts>
  <Company>文教大学学園</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法律主義と教育行政</dc:title>
  <dc:creator>wakei</dc:creator>
  <cp:lastModifiedBy>wakei</cp:lastModifiedBy>
  <cp:revision>6</cp:revision>
  <dcterms:created xsi:type="dcterms:W3CDTF">2017-05-08T22:04:34Z</dcterms:created>
  <dcterms:modified xsi:type="dcterms:W3CDTF">2017-05-24T11:16:45Z</dcterms:modified>
</cp:coreProperties>
</file>