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9" r:id="rId6"/>
    <p:sldId id="264" r:id="rId7"/>
    <p:sldId id="265" r:id="rId8"/>
    <p:sldId id="266" r:id="rId9"/>
    <p:sldId id="267" r:id="rId10"/>
    <p:sldId id="268" r:id="rId11"/>
    <p:sldId id="261" r:id="rId12"/>
    <p:sldId id="258" r:id="rId13"/>
    <p:sldId id="270" r:id="rId14"/>
    <p:sldId id="271"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2017/5/17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E6FFB-0AAE-434E-B08F-DED8094D5C48}" type="datetimeFigureOut">
              <a:rPr kumimoji="1" lang="ja-JP" altLang="en-US" smtClean="0"/>
              <a:pPr/>
              <a:t>2017/5/17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2DB2-6748-4D60-904F-B58C89697A3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選抜と教育・人生選択</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選抜のメッセージ</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0584" y="915637"/>
            <a:ext cx="7702831" cy="5026726"/>
          </a:xfrm>
          <a:prstGeom prst="rect">
            <a:avLst/>
          </a:prstGeom>
        </p:spPr>
      </p:pic>
    </p:spTree>
    <p:extLst>
      <p:ext uri="{BB962C8B-B14F-4D97-AF65-F5344CB8AC3E}">
        <p14:creationId xmlns:p14="http://schemas.microsoft.com/office/powerpoint/2010/main" val="310908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社会選抜の意味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分業化・階層化された社会では選抜</a:t>
            </a:r>
          </a:p>
          <a:p>
            <a:pPr lvl="1"/>
            <a:r>
              <a:rPr lang="ja-JP" altLang="en-US" dirty="0" smtClean="0"/>
              <a:t>身分制社会：生まれによって選抜</a:t>
            </a:r>
            <a:endParaRPr lang="en-US" altLang="ja-JP" dirty="0" smtClean="0"/>
          </a:p>
          <a:p>
            <a:pPr lvl="1"/>
            <a:r>
              <a:rPr kumimoji="1" lang="ja-JP" altLang="en-US" dirty="0" smtClean="0"/>
              <a:t>近代社会：能力によって選抜</a:t>
            </a:r>
          </a:p>
          <a:p>
            <a:r>
              <a:rPr lang="ja-JP" altLang="en-US" dirty="0" smtClean="0"/>
              <a:t>選抜問題の頻出（二者の矛盾）</a:t>
            </a:r>
          </a:p>
          <a:p>
            <a:pPr lvl="1"/>
            <a:r>
              <a:rPr kumimoji="1" lang="ja-JP" altLang="en-US" dirty="0" smtClean="0"/>
              <a:t>正しく能力を測っているか</a:t>
            </a:r>
          </a:p>
          <a:p>
            <a:pPr lvl="1"/>
            <a:r>
              <a:rPr lang="ja-JP" altLang="en-US" dirty="0" smtClean="0"/>
              <a:t>公正な競争の環境が保障されているか</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日本での問題論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センター試験の改革案（競争→資格テスト？）</a:t>
            </a:r>
          </a:p>
          <a:p>
            <a:r>
              <a:rPr lang="ja-JP" altLang="en-US" dirty="0" smtClean="0"/>
              <a:t>Ｆ大学問題（学力試験抜きの是非）</a:t>
            </a:r>
          </a:p>
          <a:p>
            <a:r>
              <a:rPr kumimoji="1" lang="ja-JP" altLang="en-US" dirty="0" smtClean="0"/>
              <a:t>入試の早期化（幼稚園・私立小学校）</a:t>
            </a:r>
          </a:p>
          <a:p>
            <a:r>
              <a:rPr lang="ja-JP" altLang="en-US" dirty="0" smtClean="0"/>
              <a:t>競争維持</a:t>
            </a:r>
            <a:r>
              <a:rPr lang="ja-JP" altLang="en-US" dirty="0"/>
              <a:t>か</a:t>
            </a:r>
            <a:r>
              <a:rPr lang="ja-JP" altLang="en-US" dirty="0" smtClean="0"/>
              <a:t>、競争脱却か</a:t>
            </a:r>
          </a:p>
          <a:p>
            <a:r>
              <a:rPr kumimoji="1" lang="ja-JP" altLang="en-US" dirty="0" smtClean="0"/>
              <a:t>公立高校の個別入試の是非</a:t>
            </a:r>
          </a:p>
          <a:p>
            <a:r>
              <a:rPr lang="ja-JP" altLang="en-US" smtClean="0"/>
              <a:t>入試のメッセージ性をどう考えるか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もうひとつの選択制度（学校選択）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学校が生徒を選ぶのではなく、生徒が学校を選ぶシステム</a:t>
            </a:r>
          </a:p>
          <a:p>
            <a:pPr lvl="1"/>
            <a:r>
              <a:rPr lang="ja-JP" altLang="en-US" dirty="0" smtClean="0"/>
              <a:t>オランダ的教育的多様性が土台の選択</a:t>
            </a:r>
          </a:p>
          <a:p>
            <a:pPr lvl="2"/>
            <a:r>
              <a:rPr lang="ja-JP" altLang="en-US" dirty="0" smtClean="0"/>
              <a:t>公立</a:t>
            </a:r>
            <a:r>
              <a:rPr lang="ja-JP" altLang="en-US" dirty="0"/>
              <a:t>・</a:t>
            </a:r>
            <a:r>
              <a:rPr lang="ja-JP" altLang="en-US" dirty="0" smtClean="0"/>
              <a:t>私立</a:t>
            </a:r>
            <a:r>
              <a:rPr lang="ja-JP" altLang="en-US" dirty="0"/>
              <a:t>、</a:t>
            </a:r>
            <a:r>
              <a:rPr lang="ja-JP" altLang="en-US" dirty="0" smtClean="0"/>
              <a:t>基礎学校から大学まで選択制度</a:t>
            </a:r>
          </a:p>
          <a:p>
            <a:pPr lvl="2"/>
            <a:r>
              <a:rPr lang="ja-JP" altLang="en-US" dirty="0" smtClean="0"/>
              <a:t>ただし卒業資格が</a:t>
            </a:r>
            <a:r>
              <a:rPr lang="ja-JP" altLang="en-US" dirty="0"/>
              <a:t>必要</a:t>
            </a:r>
            <a:endParaRPr lang="ja-JP" altLang="en-US" dirty="0" smtClean="0"/>
          </a:p>
          <a:p>
            <a:pPr lvl="1"/>
            <a:r>
              <a:rPr kumimoji="1" lang="ja-JP" altLang="en-US" dirty="0" smtClean="0"/>
              <a:t>アメリカ的</a:t>
            </a:r>
            <a:r>
              <a:rPr kumimoji="1" lang="ja-JP" altLang="en-US" dirty="0"/>
              <a:t>競争</a:t>
            </a:r>
            <a:r>
              <a:rPr kumimoji="1" lang="ja-JP" altLang="en-US" dirty="0" smtClean="0"/>
              <a:t>主義の選択</a:t>
            </a:r>
          </a:p>
          <a:p>
            <a:pPr lvl="2"/>
            <a:r>
              <a:rPr lang="ja-JP" altLang="en-US" dirty="0" smtClean="0"/>
              <a:t>私立学校を含める論と排除する論</a:t>
            </a:r>
            <a:r>
              <a:rPr lang="ja-JP" altLang="en-US" dirty="0"/>
              <a:t>（</a:t>
            </a:r>
            <a:r>
              <a:rPr lang="ja-JP" altLang="en-US" dirty="0" smtClean="0"/>
              <a:t>私立は金持ち</a:t>
            </a:r>
            <a:r>
              <a:rPr lang="ja-JP" altLang="en-US" dirty="0"/>
              <a:t>のため</a:t>
            </a:r>
            <a:r>
              <a:rPr lang="ja-JP" altLang="en-US" dirty="0" smtClean="0"/>
              <a:t>の学校）</a:t>
            </a:r>
          </a:p>
          <a:p>
            <a:pPr lvl="2"/>
            <a:r>
              <a:rPr kumimoji="1" lang="ja-JP" altLang="en-US" dirty="0" smtClean="0"/>
              <a:t>宗教問題が争い</a:t>
            </a:r>
            <a:r>
              <a:rPr kumimoji="1" lang="ja-JP" altLang="en-US" dirty="0"/>
              <a:t>に</a:t>
            </a:r>
          </a:p>
        </p:txBody>
      </p:sp>
    </p:spTree>
    <p:extLst>
      <p:ext uri="{BB962C8B-B14F-4D97-AF65-F5344CB8AC3E}">
        <p14:creationId xmlns:p14="http://schemas.microsoft.com/office/powerpoint/2010/main" val="296463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最新の</a:t>
            </a:r>
            <a:r>
              <a:rPr lang="ja-JP" altLang="en-US" dirty="0"/>
              <a:t>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年数回実施（年２回まで受験可）</a:t>
            </a:r>
          </a:p>
          <a:p>
            <a:r>
              <a:rPr lang="ja-JP" altLang="en-US" dirty="0" smtClean="0"/>
              <a:t>民間活用</a:t>
            </a:r>
            <a:r>
              <a:rPr lang="ja-JP" altLang="en-US" dirty="0"/>
              <a:t>（</a:t>
            </a:r>
            <a:r>
              <a:rPr lang="ja-JP" altLang="en-US" dirty="0" smtClean="0"/>
              <a:t>費用・団体・会場の問題）</a:t>
            </a:r>
          </a:p>
          <a:p>
            <a:r>
              <a:rPr kumimoji="1" lang="ja-JP" altLang="en-US" dirty="0" smtClean="0"/>
              <a:t>記述式（考えさせる問題→採点　民間活用）</a:t>
            </a:r>
            <a:endParaRPr kumimoji="1" lang="ja-JP" altLang="en-US" dirty="0"/>
          </a:p>
        </p:txBody>
      </p:sp>
    </p:spTree>
    <p:extLst>
      <p:ext uri="{BB962C8B-B14F-4D97-AF65-F5344CB8AC3E}">
        <p14:creationId xmlns:p14="http://schemas.microsoft.com/office/powerpoint/2010/main" val="54415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2014jugyo\現代学校教育論\中教審高大接続ポイント図.PNG"/>
          <p:cNvPicPr>
            <a:picLocks noChangeAspect="1" noChangeArrowheads="1"/>
          </p:cNvPicPr>
          <p:nvPr/>
        </p:nvPicPr>
        <p:blipFill>
          <a:blip r:embed="rId2" cstate="print"/>
          <a:srcRect/>
          <a:stretch>
            <a:fillRect/>
          </a:stretch>
        </p:blipFill>
        <p:spPr bwMode="auto">
          <a:xfrm>
            <a:off x="-92248" y="0"/>
            <a:ext cx="923624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大学</a:t>
            </a:r>
            <a:r>
              <a:rPr lang="ja-JP" altLang="en-US" dirty="0" smtClean="0"/>
              <a:t>入試改革案（昨年）</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センター試験を廃止して、「大学入学希望者学力評価テスト」を導入</a:t>
            </a:r>
          </a:p>
          <a:p>
            <a:pPr lvl="1"/>
            <a:r>
              <a:rPr kumimoji="1" lang="ja-JP" altLang="en-US" dirty="0" smtClean="0"/>
              <a:t>調査書・活動報告書・面接で大学で必要な学力の確保</a:t>
            </a:r>
          </a:p>
          <a:p>
            <a:pPr lvl="1"/>
            <a:r>
              <a:rPr lang="ja-JP" altLang="en-US" dirty="0" smtClean="0"/>
              <a:t>思考力・判断力・表現力を含む学力評価</a:t>
            </a:r>
          </a:p>
          <a:p>
            <a:pPr lvl="1"/>
            <a:r>
              <a:rPr kumimoji="1" lang="ja-JP" altLang="en-US" dirty="0" smtClean="0"/>
              <a:t>主体性・多様性・協働性を含む高水準な評価</a:t>
            </a:r>
          </a:p>
          <a:p>
            <a:r>
              <a:rPr lang="ja-JP" altLang="en-US" dirty="0" smtClean="0"/>
              <a:t>高等学校教育基礎学力テストの導入</a:t>
            </a:r>
          </a:p>
          <a:p>
            <a:r>
              <a:rPr kumimoji="1" lang="ja-JP" altLang="en-US" smtClean="0"/>
              <a:t>上記に沿うように学習指導要領の徹底改訂</a:t>
            </a:r>
            <a:endParaRPr kumimoji="1" lang="ja-JP" altLang="en-US" dirty="0" smtClean="0"/>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日本の入試制度の特質</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入学</a:t>
            </a:r>
            <a:r>
              <a:rPr lang="ja-JP" altLang="en-US" dirty="0"/>
              <a:t>試験が、公立の義務教育学校を除いて、幼稚園・小学校から、大学・大学院まで、すべての学校階梯において実施されていること。</a:t>
            </a:r>
          </a:p>
          <a:p>
            <a:r>
              <a:rPr lang="ja-JP" altLang="en-US" dirty="0" smtClean="0"/>
              <a:t>入学</a:t>
            </a:r>
            <a:r>
              <a:rPr lang="ja-JP" altLang="en-US" dirty="0"/>
              <a:t>試験を実施する主体が、わずかな例外を除いて、受け入れ側であり、送り出し側が試験を実施する事例は</a:t>
            </a:r>
            <a:r>
              <a:rPr lang="ja-JP" altLang="en-US" dirty="0" smtClean="0"/>
              <a:t>皆無。競争入試である。</a:t>
            </a:r>
            <a:endParaRPr lang="ja-JP" altLang="en-US" dirty="0"/>
          </a:p>
          <a:p>
            <a:r>
              <a:rPr lang="ja-JP" altLang="en-US" dirty="0" smtClean="0"/>
              <a:t>入学</a:t>
            </a:r>
            <a:r>
              <a:rPr lang="ja-JP" altLang="en-US" dirty="0"/>
              <a:t>試験を実施するための専門スタッフは、各学校にはほとんど存在せず、入学試験は受け入れ側の教員が作成・採点、合格を決定すること</a:t>
            </a:r>
            <a:r>
              <a:rPr lang="ja-JP" altLang="en-US" dirty="0" smtClean="0"/>
              <a:t>。</a:t>
            </a:r>
          </a:p>
          <a:p>
            <a:r>
              <a:rPr kumimoji="1" lang="ja-JP" altLang="en-US" dirty="0" smtClean="0"/>
              <a:t>受験生を指定の場所に集めて試験をする</a:t>
            </a:r>
            <a:r>
              <a:rPr kumimoji="1" lang="ja-JP" altLang="en-US" dirty="0"/>
              <a:t>こと</a:t>
            </a:r>
          </a:p>
        </p:txBody>
      </p:sp>
    </p:spTree>
    <p:extLst>
      <p:ext uri="{BB962C8B-B14F-4D97-AF65-F5344CB8AC3E}">
        <p14:creationId xmlns:p14="http://schemas.microsoft.com/office/powerpoint/2010/main" val="88002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アメリカの入試制度</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高校</a:t>
            </a:r>
            <a:r>
              <a:rPr lang="en-US" altLang="ja-JP" dirty="0"/>
              <a:t>2</a:t>
            </a:r>
            <a:r>
              <a:rPr lang="ja-JP" altLang="en-US" dirty="0"/>
              <a:t>年まで義務教育</a:t>
            </a:r>
            <a:r>
              <a:rPr lang="en-US" altLang="ja-JP" dirty="0"/>
              <a:t>(</a:t>
            </a:r>
            <a:r>
              <a:rPr lang="ja-JP" altLang="en-US" dirty="0"/>
              <a:t>公立高校の入試無</a:t>
            </a:r>
            <a:r>
              <a:rPr lang="en-US" altLang="ja-JP" dirty="0"/>
              <a:t>)</a:t>
            </a:r>
            <a:endParaRPr lang="ja-JP" altLang="en-US" dirty="0"/>
          </a:p>
          <a:p>
            <a:r>
              <a:rPr kumimoji="1" lang="ja-JP" altLang="en-US" dirty="0" smtClean="0"/>
              <a:t>私立学校は入試</a:t>
            </a:r>
            <a:r>
              <a:rPr kumimoji="1" lang="en-US" altLang="ja-JP" dirty="0" smtClean="0"/>
              <a:t>(K12</a:t>
            </a:r>
            <a:r>
              <a:rPr kumimoji="1" lang="ja-JP" altLang="en-US" dirty="0" smtClean="0"/>
              <a:t>の形態が普通</a:t>
            </a:r>
            <a:r>
              <a:rPr kumimoji="1" lang="en-US" altLang="ja-JP" dirty="0" smtClean="0"/>
              <a:t>)</a:t>
            </a:r>
            <a:endParaRPr kumimoji="1" lang="ja-JP" altLang="en-US" dirty="0" smtClean="0"/>
          </a:p>
          <a:p>
            <a:r>
              <a:rPr lang="ja-JP" altLang="en-US" dirty="0" smtClean="0"/>
              <a:t>大学は三種類</a:t>
            </a:r>
          </a:p>
          <a:p>
            <a:pPr lvl="1"/>
            <a:r>
              <a:rPr kumimoji="1" lang="ja-JP" altLang="en-US" dirty="0" smtClean="0"/>
              <a:t>入試のない</a:t>
            </a:r>
            <a:r>
              <a:rPr kumimoji="1" lang="ja-JP" altLang="en-US" dirty="0"/>
              <a:t>コミュニティ・</a:t>
            </a:r>
            <a:r>
              <a:rPr kumimoji="1" lang="ja-JP" altLang="en-US" dirty="0" smtClean="0"/>
              <a:t>カレッジ</a:t>
            </a:r>
            <a:r>
              <a:rPr kumimoji="1" lang="en-US" altLang="ja-JP" dirty="0" smtClean="0"/>
              <a:t>(2</a:t>
            </a:r>
            <a:r>
              <a:rPr kumimoji="1" lang="ja-JP" altLang="en-US" dirty="0" smtClean="0"/>
              <a:t>年制</a:t>
            </a:r>
            <a:r>
              <a:rPr kumimoji="1" lang="en-US" altLang="ja-JP" dirty="0" smtClean="0"/>
              <a:t>)</a:t>
            </a:r>
            <a:endParaRPr kumimoji="1" lang="ja-JP" altLang="en-US" dirty="0" smtClean="0"/>
          </a:p>
          <a:p>
            <a:pPr lvl="1"/>
            <a:r>
              <a:rPr lang="ja-JP" altLang="en-US" dirty="0"/>
              <a:t>資格</a:t>
            </a:r>
            <a:r>
              <a:rPr lang="ja-JP" altLang="en-US" dirty="0" smtClean="0"/>
              <a:t>試験的な州立大学</a:t>
            </a:r>
            <a:r>
              <a:rPr lang="en-US" altLang="ja-JP" dirty="0"/>
              <a:t>(</a:t>
            </a:r>
            <a:r>
              <a:rPr lang="ja-JP" altLang="en-US" dirty="0" smtClean="0"/>
              <a:t>成績</a:t>
            </a:r>
            <a:r>
              <a:rPr lang="ja-JP" altLang="en-US" dirty="0"/>
              <a:t>・</a:t>
            </a:r>
            <a:r>
              <a:rPr lang="en-US" altLang="ja-JP" dirty="0" smtClean="0"/>
              <a:t>SAT</a:t>
            </a:r>
            <a:r>
              <a:rPr lang="ja-JP" altLang="en-US" dirty="0"/>
              <a:t>・</a:t>
            </a:r>
            <a:r>
              <a:rPr lang="ja-JP" altLang="en-US" dirty="0" smtClean="0"/>
              <a:t>願書</a:t>
            </a:r>
            <a:r>
              <a:rPr lang="en-US" altLang="ja-JP" dirty="0" smtClean="0"/>
              <a:t>)</a:t>
            </a:r>
            <a:endParaRPr lang="ja-JP" altLang="en-US" dirty="0" smtClean="0"/>
          </a:p>
          <a:p>
            <a:pPr lvl="1"/>
            <a:r>
              <a:rPr kumimoji="1" lang="ja-JP" altLang="en-US" dirty="0" smtClean="0"/>
              <a:t>選抜試験の有名私立大学</a:t>
            </a:r>
            <a:r>
              <a:rPr kumimoji="1" lang="en-US" altLang="ja-JP" dirty="0"/>
              <a:t>(</a:t>
            </a:r>
            <a:r>
              <a:rPr kumimoji="1" lang="ja-JP" altLang="en-US" dirty="0" smtClean="0"/>
              <a:t>同上</a:t>
            </a:r>
            <a:r>
              <a:rPr kumimoji="1" lang="en-US" altLang="ja-JP" dirty="0"/>
              <a:t>+</a:t>
            </a:r>
            <a:r>
              <a:rPr kumimoji="1" lang="ja-JP" altLang="en-US" dirty="0" smtClean="0"/>
              <a:t>面接</a:t>
            </a:r>
            <a:r>
              <a:rPr kumimoji="1" lang="en-US" altLang="ja-JP" dirty="0" smtClean="0"/>
              <a:t>)</a:t>
            </a:r>
            <a:endParaRPr kumimoji="1" lang="ja-JP" altLang="en-US" dirty="0" smtClean="0"/>
          </a:p>
          <a:p>
            <a:r>
              <a:rPr lang="ja-JP" altLang="en-US" dirty="0" smtClean="0"/>
              <a:t>大学院は選抜試験</a:t>
            </a:r>
            <a:r>
              <a:rPr lang="en-US" altLang="ja-JP" dirty="0" smtClean="0"/>
              <a:t>(</a:t>
            </a:r>
            <a:r>
              <a:rPr lang="ja-JP" altLang="en-US" dirty="0" smtClean="0"/>
              <a:t>各種書類・</a:t>
            </a:r>
            <a:r>
              <a:rPr lang="en-US" altLang="ja-JP" dirty="0" smtClean="0"/>
              <a:t>GRE</a:t>
            </a:r>
            <a:r>
              <a:rPr lang="ja-JP" altLang="en-US" dirty="0" smtClean="0"/>
              <a:t>等</a:t>
            </a:r>
            <a:r>
              <a:rPr lang="en-US" altLang="ja-JP" dirty="0" smtClean="0"/>
              <a:t>)</a:t>
            </a:r>
            <a:endParaRPr lang="ja-JP" altLang="en-US" dirty="0" smtClean="0"/>
          </a:p>
          <a:p>
            <a:r>
              <a:rPr kumimoji="1" lang="ja-JP" altLang="en-US" dirty="0" smtClean="0"/>
              <a:t>すべて一斉入試</a:t>
            </a:r>
            <a:r>
              <a:rPr kumimoji="1" lang="ja-JP" altLang="en-US" dirty="0"/>
              <a:t>では</a:t>
            </a:r>
            <a:r>
              <a:rPr kumimoji="1" lang="ja-JP" altLang="en-US" dirty="0" smtClean="0"/>
              <a:t>なく、順次決定方式</a:t>
            </a:r>
            <a:endParaRPr kumimoji="1" lang="ja-JP" altLang="en-US" dirty="0"/>
          </a:p>
        </p:txBody>
      </p:sp>
    </p:spTree>
    <p:extLst>
      <p:ext uri="{BB962C8B-B14F-4D97-AF65-F5344CB8AC3E}">
        <p14:creationId xmlns:p14="http://schemas.microsoft.com/office/powerpoint/2010/main" val="155197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ＳＡＴ</a:t>
            </a:r>
            <a:r>
              <a:rPr lang="en-US" altLang="ja-JP" dirty="0"/>
              <a:t>Ⅰ</a:t>
            </a:r>
            <a:r>
              <a:rPr lang="ja-JP" altLang="en-US" dirty="0"/>
              <a:t>は大学への入学に必要なテストで、年７回実施され、二領域七つのセクションに分かれている。言語領域（三つの言語）、数学領域（三つの数学）、そして</a:t>
            </a:r>
            <a:r>
              <a:rPr lang="ja-JP" altLang="en-US" dirty="0" smtClean="0"/>
              <a:t>実験</a:t>
            </a:r>
          </a:p>
          <a:p>
            <a:r>
              <a:rPr lang="ja-JP" altLang="en-US" dirty="0"/>
              <a:t>更にＳＡＴ</a:t>
            </a:r>
            <a:r>
              <a:rPr lang="en-US" altLang="ja-JP" dirty="0"/>
              <a:t>Ⅱ</a:t>
            </a:r>
            <a:r>
              <a:rPr lang="ja-JP" altLang="en-US" dirty="0"/>
              <a:t>テストがあり、こちらは学科と作文試験である。科目は、作文、文学、アメリカ史、世界史、数学レベルＩ、</a:t>
            </a:r>
            <a:r>
              <a:rPr lang="en-US" altLang="ja-JP" dirty="0"/>
              <a:t>Ⅱ</a:t>
            </a:r>
            <a:r>
              <a:rPr lang="ja-JP" altLang="en-US" dirty="0" err="1"/>
              <a:t>、</a:t>
            </a:r>
            <a:r>
              <a:rPr lang="ja-JP" altLang="en-US" dirty="0"/>
              <a:t>生物、化学、物理、語学がある。</a:t>
            </a:r>
            <a:endParaRPr kumimoji="1" lang="ja-JP" altLang="en-US" dirty="0"/>
          </a:p>
        </p:txBody>
      </p:sp>
    </p:spTree>
    <p:extLst>
      <p:ext uri="{BB962C8B-B14F-4D97-AF65-F5344CB8AC3E}">
        <p14:creationId xmlns:p14="http://schemas.microsoft.com/office/powerpoint/2010/main" val="345905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3528" y="90229"/>
            <a:ext cx="7734988" cy="6789625"/>
          </a:xfrm>
          <a:prstGeom prst="rect">
            <a:avLst/>
          </a:prstGeom>
        </p:spPr>
      </p:pic>
    </p:spTree>
    <p:extLst>
      <p:ext uri="{BB962C8B-B14F-4D97-AF65-F5344CB8AC3E}">
        <p14:creationId xmlns:p14="http://schemas.microsoft.com/office/powerpoint/2010/main" val="11354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ヨーロッパ</a:t>
            </a:r>
            <a:r>
              <a:rPr kumimoji="1" lang="en-US" altLang="ja-JP" dirty="0" smtClean="0"/>
              <a:t>(</a:t>
            </a:r>
            <a:r>
              <a:rPr kumimoji="1" lang="ja-JP" altLang="en-US" dirty="0" smtClean="0"/>
              <a:t>大陸</a:t>
            </a:r>
            <a:r>
              <a:rPr kumimoji="1" lang="en-US" altLang="ja-JP" dirty="0" smtClean="0"/>
              <a:t>)</a:t>
            </a:r>
            <a:r>
              <a:rPr kumimoji="1" lang="ja-JP" altLang="en-US" dirty="0" smtClean="0"/>
              <a:t>の制度</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各学校段階の卒業資格が上級学校への進学資格となる。</a:t>
            </a:r>
            <a:r>
              <a:rPr lang="en-US" altLang="ja-JP" dirty="0" smtClean="0"/>
              <a:t>(</a:t>
            </a:r>
            <a:r>
              <a:rPr lang="ja-JP" altLang="en-US" dirty="0" smtClean="0"/>
              <a:t>オランダは同段階の上格への編入資格も</a:t>
            </a:r>
            <a:r>
              <a:rPr lang="en-US" altLang="ja-JP" dirty="0" smtClean="0"/>
              <a:t>)</a:t>
            </a:r>
            <a:endParaRPr lang="ja-JP" altLang="en-US" dirty="0" smtClean="0"/>
          </a:p>
          <a:p>
            <a:r>
              <a:rPr kumimoji="1" lang="ja-JP" altLang="en-US" dirty="0" smtClean="0"/>
              <a:t>進学に際して、学校は選択</a:t>
            </a:r>
          </a:p>
          <a:p>
            <a:r>
              <a:rPr lang="ja-JP" altLang="en-US" dirty="0" smtClean="0"/>
              <a:t>高校→</a:t>
            </a:r>
            <a:r>
              <a:rPr lang="ja-JP" altLang="en-US" dirty="0"/>
              <a:t>大学 </a:t>
            </a:r>
            <a:endParaRPr lang="ja-JP" altLang="en-US" dirty="0" smtClean="0"/>
          </a:p>
          <a:p>
            <a:pPr lvl="1"/>
            <a:r>
              <a:rPr kumimoji="1" lang="ja-JP" altLang="en-US" dirty="0"/>
              <a:t>ドイツ </a:t>
            </a:r>
            <a:r>
              <a:rPr kumimoji="1" lang="ja-JP" altLang="en-US" dirty="0" smtClean="0"/>
              <a:t>アビトゥア      フランス バカロレア</a:t>
            </a:r>
            <a:endParaRPr kumimoji="1" lang="ja-JP" altLang="en-US" dirty="0"/>
          </a:p>
        </p:txBody>
      </p:sp>
    </p:spTree>
    <p:extLst>
      <p:ext uri="{BB962C8B-B14F-4D97-AF65-F5344CB8AC3E}">
        <p14:creationId xmlns:p14="http://schemas.microsoft.com/office/powerpoint/2010/main" val="26309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アビトゥアの歴史の問題</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ja-JP" altLang="en-US" dirty="0"/>
              <a:t> 課題</a:t>
            </a:r>
            <a:r>
              <a:rPr lang="ja-JP" altLang="en-US" dirty="0" smtClean="0"/>
              <a:t>１ </a:t>
            </a:r>
            <a:r>
              <a:rPr lang="ja-JP" altLang="en-US" dirty="0"/>
              <a:t>　１９世紀と２０世紀のドイツナショナリズムと国民国家の発展</a:t>
            </a:r>
          </a:p>
          <a:p>
            <a:r>
              <a:rPr lang="ja-JP" altLang="en-US" dirty="0" smtClean="0"/>
              <a:t>１</a:t>
            </a:r>
            <a:r>
              <a:rPr lang="ja-JP" altLang="en-US" dirty="0"/>
              <a:t>　アルンツ（資料１）の「民族的憎悪について」の理解をドイツの状況に関してまとめ 、時代背景からそれを評価しなさい。</a:t>
            </a:r>
          </a:p>
          <a:p>
            <a:r>
              <a:rPr lang="ja-JP" altLang="en-US" dirty="0" smtClean="0"/>
              <a:t>２</a:t>
            </a:r>
            <a:r>
              <a:rPr lang="ja-JP" altLang="en-US" dirty="0"/>
              <a:t>　１８７１年までのナショナリズムの理念は政治的にいかなる作用を果たしていたのか 、論じなさい。</a:t>
            </a:r>
          </a:p>
          <a:p>
            <a:r>
              <a:rPr lang="ja-JP" altLang="en-US" dirty="0" smtClean="0"/>
              <a:t>３</a:t>
            </a:r>
            <a:r>
              <a:rPr lang="ja-JP" altLang="en-US" dirty="0"/>
              <a:t>　ニーチェの位置を、「帝国の基礎とドイツ精神」の関連で説明しなさい。そして、ドイツ帝国（資料２）の歴史に関する位置を検証しなさい。</a:t>
            </a:r>
          </a:p>
          <a:p>
            <a:r>
              <a:rPr lang="ja-JP" altLang="en-US" dirty="0" smtClean="0"/>
              <a:t>４</a:t>
            </a:r>
            <a:r>
              <a:rPr lang="ja-JP" altLang="en-US" dirty="0"/>
              <a:t>　国家社会主義のイデオロギー及び政治的支配における国家的思惟の腐敗を裏付けなさい。</a:t>
            </a:r>
          </a:p>
          <a:p>
            <a:r>
              <a:rPr lang="ja-JP" altLang="en-US" dirty="0" smtClean="0"/>
              <a:t>５</a:t>
            </a:r>
            <a:r>
              <a:rPr lang="ja-JP" altLang="en-US" dirty="0"/>
              <a:t>　歴史家ハーゲン・シュルツは、政治的に単一化されたヨーロッパの理念について書いている。「ヨーロッパ体制は、国民、長い歴史、諸言語と諸国家を考慮に入れたときにのみ、継続的でありうる」（シュルツ</a:t>
            </a:r>
            <a:r>
              <a:rPr lang="en-US" altLang="ja-JP" dirty="0"/>
              <a:t>『</a:t>
            </a:r>
            <a:r>
              <a:rPr lang="ja-JP" altLang="en-US" dirty="0"/>
              <a:t>ヨーロッパ回帰</a:t>
            </a:r>
            <a:r>
              <a:rPr lang="en-US" altLang="ja-JP" dirty="0"/>
              <a:t>』</a:t>
            </a:r>
            <a:r>
              <a:rPr lang="ja-JP" altLang="en-US" dirty="0"/>
              <a:t>）</a:t>
            </a:r>
          </a:p>
          <a:p>
            <a:r>
              <a:rPr lang="ja-JP" altLang="en-US" dirty="0" smtClean="0"/>
              <a:t>課題</a:t>
            </a:r>
            <a:r>
              <a:rPr lang="ja-JP" altLang="en-US" dirty="0"/>
              <a:t>２は、産業革命＝社会経済的変化と題する問題である。　課題３は、民主主義と人権と題する問題となっている。</a:t>
            </a:r>
            <a:endParaRPr kumimoji="1" lang="ja-JP" altLang="en-US" dirty="0"/>
          </a:p>
        </p:txBody>
      </p:sp>
    </p:spTree>
    <p:extLst>
      <p:ext uri="{BB962C8B-B14F-4D97-AF65-F5344CB8AC3E}">
        <p14:creationId xmlns:p14="http://schemas.microsoft.com/office/powerpoint/2010/main" val="11400946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641</Words>
  <Application>Microsoft Office PowerPoint</Application>
  <PresentationFormat>画面に合わせる (4:3)</PresentationFormat>
  <Paragraphs>65</Paragraphs>
  <Slides>14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ＭＳ Ｐゴシック</vt:lpstr>
      <vt:lpstr>Arial</vt:lpstr>
      <vt:lpstr>Calibri</vt:lpstr>
      <vt:lpstr>Office テーマ</vt:lpstr>
      <vt:lpstr>選抜と教育・人生選択</vt:lpstr>
      <vt:lpstr>PowerPoint プレゼンテーション</vt:lpstr>
      <vt:lpstr>大学入試改革案（昨年）</vt:lpstr>
      <vt:lpstr>日本の入試制度の特質</vt:lpstr>
      <vt:lpstr>アメリカの入試制度</vt:lpstr>
      <vt:lpstr>SAT</vt:lpstr>
      <vt:lpstr>PowerPoint プレゼンテーション</vt:lpstr>
      <vt:lpstr>ヨーロッパ(大陸)の制度</vt:lpstr>
      <vt:lpstr>　　アビトゥアの歴史の問題</vt:lpstr>
      <vt:lpstr>PowerPoint プレゼンテーション</vt:lpstr>
      <vt:lpstr>社会選抜の意味</vt:lpstr>
      <vt:lpstr>日本での問題論</vt:lpstr>
      <vt:lpstr>もうひとつの選択制度（学校選択）</vt:lpstr>
      <vt:lpstr>最新の案</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選抜と教育・人生選択</dc:title>
  <dc:creator>wakei</dc:creator>
  <cp:lastModifiedBy>wakei</cp:lastModifiedBy>
  <cp:revision>21</cp:revision>
  <dcterms:created xsi:type="dcterms:W3CDTF">2013-12-18T12:19:11Z</dcterms:created>
  <dcterms:modified xsi:type="dcterms:W3CDTF">2017-05-17T13:08:07Z</dcterms:modified>
</cp:coreProperties>
</file>