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70" r:id="rId4"/>
    <p:sldId id="265" r:id="rId5"/>
    <p:sldId id="271" r:id="rId6"/>
    <p:sldId id="266" r:id="rId7"/>
    <p:sldId id="267" r:id="rId8"/>
    <p:sldId id="273" r:id="rId9"/>
    <p:sldId id="278" r:id="rId10"/>
    <p:sldId id="283" r:id="rId11"/>
    <p:sldId id="286"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84"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2017/5/9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2017/5/9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2017/5/9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2017/5/9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943CF62-9831-4FA5-B3B5-8A4E78852C68}" type="datetimeFigureOut">
              <a:rPr kumimoji="1" lang="ja-JP" altLang="en-US" smtClean="0"/>
              <a:pPr/>
              <a:t>2017/5/9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2017/5/9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943CF62-9831-4FA5-B3B5-8A4E78852C68}" type="datetimeFigureOut">
              <a:rPr kumimoji="1" lang="ja-JP" altLang="en-US" smtClean="0"/>
              <a:pPr/>
              <a:t>2017/5/9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943CF62-9831-4FA5-B3B5-8A4E78852C68}" type="datetimeFigureOut">
              <a:rPr kumimoji="1" lang="ja-JP" altLang="en-US" smtClean="0"/>
              <a:pPr/>
              <a:t>2017/5/9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943CF62-9831-4FA5-B3B5-8A4E78852C68}" type="datetimeFigureOut">
              <a:rPr kumimoji="1" lang="ja-JP" altLang="en-US" smtClean="0"/>
              <a:pPr/>
              <a:t>2017/5/9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2017/5/9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943CF62-9831-4FA5-B3B5-8A4E78852C68}" type="datetimeFigureOut">
              <a:rPr kumimoji="1" lang="ja-JP" altLang="en-US" smtClean="0"/>
              <a:pPr/>
              <a:t>2017/5/9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6F06E6F-A608-45C2-8DCD-54030C488F8A}"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3CF62-9831-4FA5-B3B5-8A4E78852C68}" type="datetimeFigureOut">
              <a:rPr kumimoji="1" lang="ja-JP" altLang="en-US" smtClean="0"/>
              <a:pPr/>
              <a:t>2017/5/9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06E6F-A608-45C2-8DCD-54030C488F8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教育権の考察</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担任教師の専門性の要請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給食指導にかかわる訴訟　</a:t>
            </a:r>
          </a:p>
          <a:p>
            <a:r>
              <a:rPr lang="ja-JP" altLang="en-US" dirty="0" smtClean="0"/>
              <a:t>幼稚園に恐怖から通園不可に⇒知的障害の通園施設に⇒平成１３年小学校普通学級に。その際給食指導を気をつけるように要請（養護教諭と管理職が対応。後に担任に通知）⇒給食指導がまずいという理由で不登校⇒転校を教委に要請・拒否⇒訴訟</a:t>
            </a:r>
          </a:p>
          <a:p>
            <a:r>
              <a:rPr kumimoji="1" lang="ja-JP" altLang="en-US" dirty="0" smtClean="0"/>
              <a:t>アレルギー対策</a:t>
            </a:r>
            <a:endParaRPr kumimoji="1" lang="ja-JP" altLang="en-US" dirty="0"/>
          </a:p>
        </p:txBody>
      </p:sp>
    </p:spTree>
    <p:extLst>
      <p:ext uri="{BB962C8B-B14F-4D97-AF65-F5344CB8AC3E}">
        <p14:creationId xmlns:p14="http://schemas.microsoft.com/office/powerpoint/2010/main" val="4004752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教育を</a:t>
            </a:r>
            <a:r>
              <a:rPr lang="ja-JP" altLang="en-US" dirty="0" smtClean="0"/>
              <a:t>する</a:t>
            </a:r>
            <a:r>
              <a:rPr lang="ja-JP" altLang="en-US" dirty="0" smtClean="0"/>
              <a:t>権利</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法律上「教育をする権利</a:t>
            </a:r>
            <a:r>
              <a:rPr kumimoji="1" lang="ja-JP" altLang="en-US" dirty="0" smtClean="0"/>
              <a:t>」は、民法「</a:t>
            </a:r>
            <a:r>
              <a:rPr kumimoji="1" lang="ja-JP" altLang="en-US" dirty="0" smtClean="0"/>
              <a:t>親権者」のみ</a:t>
            </a:r>
            <a:r>
              <a:rPr kumimoji="1" lang="ja-JP" altLang="en-US" dirty="0" smtClean="0"/>
              <a:t>。しつけと私立「</a:t>
            </a:r>
            <a:r>
              <a:rPr kumimoji="1" lang="ja-JP" altLang="en-US" dirty="0" smtClean="0"/>
              <a:t>学校選択権</a:t>
            </a:r>
            <a:r>
              <a:rPr kumimoji="1" lang="ja-JP" altLang="en-US" dirty="0" smtClean="0"/>
              <a:t>」</a:t>
            </a:r>
          </a:p>
          <a:p>
            <a:pPr lvl="1"/>
            <a:r>
              <a:rPr lang="ja-JP" altLang="en-US" dirty="0"/>
              <a:t>親の価値観による教育への関与は？</a:t>
            </a:r>
          </a:p>
          <a:p>
            <a:pPr lvl="1">
              <a:buFontTx/>
              <a:buNone/>
            </a:pPr>
            <a:r>
              <a:rPr lang="ja-JP" altLang="en-US" dirty="0"/>
              <a:t>　　　宗像誠也・エホバの証人の</a:t>
            </a:r>
            <a:r>
              <a:rPr lang="ja-JP" altLang="en-US" dirty="0" smtClean="0"/>
              <a:t>事例</a:t>
            </a:r>
            <a:endParaRPr kumimoji="1" lang="ja-JP" altLang="en-US" dirty="0" smtClean="0"/>
          </a:p>
          <a:p>
            <a:r>
              <a:rPr kumimoji="1" lang="ja-JP" altLang="en-US" dirty="0" smtClean="0"/>
              <a:t>学校設立の権利</a:t>
            </a:r>
            <a:r>
              <a:rPr kumimoji="1" lang="en-US" altLang="ja-JP" dirty="0" smtClean="0"/>
              <a:t>:</a:t>
            </a:r>
            <a:r>
              <a:rPr kumimoji="1" lang="ja-JP" altLang="en-US" dirty="0" smtClean="0"/>
              <a:t>私立学校設立の権利</a:t>
            </a:r>
            <a:endParaRPr kumimoji="1" lang="ja-JP" altLang="en-US" dirty="0" smtClean="0"/>
          </a:p>
          <a:p>
            <a:pPr lvl="1"/>
            <a:r>
              <a:rPr lang="ja-JP" altLang="en-US" dirty="0" smtClean="0"/>
              <a:t>形式的</a:t>
            </a:r>
            <a:r>
              <a:rPr lang="ja-JP" altLang="en-US" dirty="0"/>
              <a:t>権利と実質的</a:t>
            </a:r>
            <a:r>
              <a:rPr lang="ja-JP" altLang="en-US" dirty="0" smtClean="0"/>
              <a:t>権利</a:t>
            </a:r>
            <a:r>
              <a:rPr lang="en-US" altLang="ja-JP" dirty="0" smtClean="0"/>
              <a:t>(</a:t>
            </a:r>
            <a:r>
              <a:rPr lang="ja-JP" altLang="en-US" dirty="0" smtClean="0"/>
              <a:t>オランダの場合</a:t>
            </a:r>
            <a:r>
              <a:rPr lang="en-US" altLang="ja-JP" dirty="0" smtClean="0"/>
              <a:t>)</a:t>
            </a:r>
            <a:endParaRPr lang="ja-JP" altLang="en-US" dirty="0"/>
          </a:p>
          <a:p>
            <a:r>
              <a:rPr lang="ja-JP" altLang="en-US" dirty="0"/>
              <a:t>家庭教育を</a:t>
            </a:r>
          </a:p>
          <a:p>
            <a:pPr lvl="1"/>
            <a:r>
              <a:rPr lang="ja-JP" altLang="en-US" dirty="0"/>
              <a:t>伝統的に認めている（デンマーク・イギリス）</a:t>
            </a:r>
          </a:p>
          <a:p>
            <a:pPr lvl="2"/>
            <a:r>
              <a:rPr lang="ja-JP" altLang="en-US" dirty="0"/>
              <a:t>紳士教育の伝統</a:t>
            </a:r>
          </a:p>
          <a:p>
            <a:pPr lvl="1"/>
            <a:r>
              <a:rPr lang="ja-JP" altLang="en-US" dirty="0"/>
              <a:t>１９７０年代以降法制化（アメリカ）</a:t>
            </a:r>
          </a:p>
          <a:p>
            <a:pPr lvl="2"/>
            <a:r>
              <a:rPr lang="ja-JP" altLang="en-US" dirty="0"/>
              <a:t>宗教重視・学校の暴力化・画一教育批判　</a:t>
            </a:r>
          </a:p>
          <a:p>
            <a:endParaRPr kumimoji="1" lang="ja-JP" altLang="en-US" dirty="0" smtClean="0"/>
          </a:p>
        </p:txBody>
      </p:sp>
    </p:spTree>
    <p:extLst>
      <p:ext uri="{BB962C8B-B14F-4D97-AF65-F5344CB8AC3E}">
        <p14:creationId xmlns:p14="http://schemas.microsoft.com/office/powerpoint/2010/main" val="3035567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教育権の範囲</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教育　「する者」「受ける者」</a:t>
            </a:r>
            <a:r>
              <a:rPr lang="ja-JP" altLang="en-US" dirty="0" smtClean="0"/>
              <a:t>「受けさせる者」</a:t>
            </a:r>
            <a:r>
              <a:rPr kumimoji="1" lang="ja-JP" altLang="en-US" dirty="0" smtClean="0"/>
              <a:t>「自らする者」（学習）がある。</a:t>
            </a:r>
          </a:p>
          <a:p>
            <a:r>
              <a:rPr lang="ja-JP" altLang="en-US" dirty="0" smtClean="0"/>
              <a:t>法的に規定</a:t>
            </a:r>
            <a:r>
              <a:rPr lang="ja-JP" altLang="en-US" dirty="0"/>
              <a:t>されて</a:t>
            </a:r>
            <a:r>
              <a:rPr lang="ja-JP" altLang="en-US" dirty="0" smtClean="0"/>
              <a:t>いる権利</a:t>
            </a:r>
          </a:p>
          <a:p>
            <a:pPr lvl="1"/>
            <a:r>
              <a:rPr kumimoji="1" lang="ja-JP" altLang="en-US" dirty="0" smtClean="0"/>
              <a:t>「受ける権利」「受けさせる義務」＝憲法２６条</a:t>
            </a:r>
          </a:p>
          <a:p>
            <a:pPr lvl="1"/>
            <a:r>
              <a:rPr lang="ja-JP" altLang="en-US" dirty="0" smtClean="0"/>
              <a:t>親権＝民法（第八百二十条 　親権を行う者は、子の利益のために子の監護及び教育をする権利を有し、義務を負う。） </a:t>
            </a:r>
          </a:p>
          <a:p>
            <a:endParaRPr kumimoji="1" lang="ja-JP" altLang="en-US" dirty="0"/>
          </a:p>
        </p:txBody>
      </p:sp>
    </p:spTree>
    <p:extLst>
      <p:ext uri="{BB962C8B-B14F-4D97-AF65-F5344CB8AC3E}">
        <p14:creationId xmlns:p14="http://schemas.microsoft.com/office/powerpoint/2010/main" val="620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憲法</a:t>
            </a:r>
            <a:r>
              <a:rPr kumimoji="1" lang="en-US" altLang="ja-JP" dirty="0" smtClean="0"/>
              <a:t>26</a:t>
            </a:r>
            <a:r>
              <a:rPr kumimoji="1" lang="ja-JP" altLang="en-US" dirty="0" smtClean="0"/>
              <a:t>条</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第二十六条 　</a:t>
            </a:r>
            <a:r>
              <a:rPr lang="ja-JP" altLang="en-US" dirty="0" smtClean="0">
                <a:solidFill>
                  <a:srgbClr val="FF0000"/>
                </a:solidFill>
              </a:rPr>
              <a:t>すべて国民</a:t>
            </a:r>
            <a:r>
              <a:rPr lang="ja-JP" altLang="en-US" dirty="0" smtClean="0"/>
              <a:t>は、</a:t>
            </a:r>
            <a:r>
              <a:rPr lang="ja-JP" altLang="en-US" dirty="0" smtClean="0">
                <a:solidFill>
                  <a:srgbClr val="FF0000"/>
                </a:solidFill>
              </a:rPr>
              <a:t>法律の定める</a:t>
            </a:r>
            <a:r>
              <a:rPr lang="ja-JP" altLang="en-US" dirty="0" smtClean="0"/>
              <a:t>ところにより、その</a:t>
            </a:r>
            <a:r>
              <a:rPr lang="ja-JP" altLang="en-US" dirty="0" smtClean="0">
                <a:solidFill>
                  <a:srgbClr val="FF0000"/>
                </a:solidFill>
              </a:rPr>
              <a:t>能力に応じて</a:t>
            </a:r>
            <a:r>
              <a:rPr lang="ja-JP" altLang="en-US" dirty="0" smtClean="0"/>
              <a:t>、</a:t>
            </a:r>
            <a:r>
              <a:rPr lang="ja-JP" altLang="en-US" dirty="0" smtClean="0">
                <a:solidFill>
                  <a:srgbClr val="FF0000"/>
                </a:solidFill>
              </a:rPr>
              <a:t>ひとしく</a:t>
            </a:r>
            <a:r>
              <a:rPr lang="ja-JP" altLang="en-US" dirty="0" smtClean="0"/>
              <a:t>教育を</a:t>
            </a:r>
            <a:r>
              <a:rPr lang="ja-JP" altLang="en-US" dirty="0" smtClean="0">
                <a:solidFill>
                  <a:srgbClr val="FF0000"/>
                </a:solidFill>
              </a:rPr>
              <a:t>受ける権利</a:t>
            </a:r>
            <a:r>
              <a:rPr lang="ja-JP" altLang="en-US" dirty="0" smtClean="0"/>
              <a:t>を有する。 </a:t>
            </a:r>
          </a:p>
          <a:p>
            <a:r>
              <a:rPr lang="ja-JP" altLang="en-US" dirty="0" smtClean="0"/>
              <a:t>○２ 　すべて国民は、法律の定めるところにより、その保護する子女に普通教育を受けさせる</a:t>
            </a:r>
            <a:r>
              <a:rPr lang="ja-JP" altLang="en-US" dirty="0" smtClean="0">
                <a:solidFill>
                  <a:srgbClr val="FF0000"/>
                </a:solidFill>
              </a:rPr>
              <a:t>義務</a:t>
            </a:r>
            <a:r>
              <a:rPr lang="ja-JP" altLang="en-US" dirty="0" smtClean="0"/>
              <a:t>を</a:t>
            </a:r>
            <a:r>
              <a:rPr lang="ja-JP" altLang="en-US" dirty="0" err="1" smtClean="0"/>
              <a:t>負ふ</a:t>
            </a:r>
            <a:r>
              <a:rPr lang="ja-JP" altLang="en-US" dirty="0" smtClean="0"/>
              <a:t>。義務教育は、これを</a:t>
            </a:r>
            <a:r>
              <a:rPr lang="ja-JP" altLang="en-US" dirty="0" smtClean="0">
                <a:solidFill>
                  <a:srgbClr val="FF0000"/>
                </a:solidFill>
              </a:rPr>
              <a:t>無償</a:t>
            </a:r>
            <a:r>
              <a:rPr lang="ja-JP" altLang="en-US" dirty="0" smtClean="0"/>
              <a:t>とする。</a:t>
            </a:r>
          </a:p>
          <a:p>
            <a:r>
              <a:rPr lang="en-US" altLang="ja-JP" b="1" dirty="0"/>
              <a:t>Article 26.</a:t>
            </a:r>
            <a:r>
              <a:rPr lang="en-US" altLang="ja-JP" dirty="0"/>
              <a:t> All </a:t>
            </a:r>
            <a:r>
              <a:rPr lang="en-US" altLang="ja-JP" dirty="0">
                <a:solidFill>
                  <a:srgbClr val="FF0000"/>
                </a:solidFill>
              </a:rPr>
              <a:t>people</a:t>
            </a:r>
            <a:r>
              <a:rPr lang="en-US" altLang="ja-JP" dirty="0"/>
              <a:t> shall have the right to receive an equal education correspondent to their ability, as provided by law.</a:t>
            </a:r>
            <a:br>
              <a:rPr lang="en-US" altLang="ja-JP" dirty="0"/>
            </a:br>
            <a:r>
              <a:rPr lang="en-US" altLang="ja-JP" dirty="0"/>
              <a:t>All people shall be obligated to have all boys and girls under their protection receive ordinary education as provided for by law. Such compulsory education shall be free. </a:t>
            </a:r>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すべて国民は（事例１）</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排除される国民は？（貧困・障害・病気・不登校）</a:t>
            </a:r>
          </a:p>
          <a:p>
            <a:r>
              <a:rPr kumimoji="1" lang="ja-JP" altLang="en-US" dirty="0" smtClean="0"/>
              <a:t>外国にいる日本人の権利は保障されるか</a:t>
            </a:r>
          </a:p>
          <a:p>
            <a:pPr lvl="1"/>
            <a:r>
              <a:rPr lang="ja-JP" altLang="en-US" dirty="0" smtClean="0"/>
              <a:t>義務はなくなる</a:t>
            </a:r>
          </a:p>
          <a:p>
            <a:pPr lvl="1"/>
            <a:r>
              <a:rPr kumimoji="1" lang="ja-JP" altLang="en-US" dirty="0" smtClean="0"/>
              <a:t>教科書無償措置は保障される</a:t>
            </a:r>
            <a:r>
              <a:rPr kumimoji="1" lang="en-US" altLang="ja-JP" dirty="0" smtClean="0"/>
              <a:t>(</a:t>
            </a:r>
            <a:r>
              <a:rPr kumimoji="1" lang="ja-JP" altLang="en-US" dirty="0" smtClean="0"/>
              <a:t>日本人学校の場合</a:t>
            </a:r>
            <a:r>
              <a:rPr kumimoji="1" lang="en-US" altLang="ja-JP" dirty="0" smtClean="0"/>
              <a:t>)</a:t>
            </a:r>
            <a:endParaRPr kumimoji="1" lang="ja-JP" altLang="en-US" dirty="0" smtClean="0"/>
          </a:p>
          <a:p>
            <a:r>
              <a:rPr kumimoji="1" lang="ja-JP" altLang="en-US" dirty="0" smtClean="0"/>
              <a:t>日本にいる外国人は（ｃｆ　高槻訴訟）</a:t>
            </a:r>
          </a:p>
          <a:p>
            <a:pPr lvl="1"/>
            <a:r>
              <a:rPr lang="ja-JP" altLang="en-US" dirty="0" smtClean="0"/>
              <a:t>権利も義務もない（行政措置で原則受け入れ指導）</a:t>
            </a:r>
          </a:p>
          <a:p>
            <a:pPr lvl="1"/>
            <a:r>
              <a:rPr kumimoji="1" lang="ja-JP" altLang="en-US" dirty="0" smtClean="0"/>
              <a:t>公立学校での「言語保障」 →自治体の政策</a:t>
            </a:r>
          </a:p>
          <a:p>
            <a:pPr lvl="1"/>
            <a:r>
              <a:rPr kumimoji="1" lang="ja-JP" altLang="en-US" dirty="0" smtClean="0"/>
              <a:t>一定数の同じ言語の外国人→当該言語の教師を配置する国もある</a:t>
            </a:r>
            <a:r>
              <a:rPr kumimoji="1" lang="en-US" altLang="ja-JP" dirty="0" smtClean="0"/>
              <a:t>(</a:t>
            </a:r>
            <a:r>
              <a:rPr kumimoji="1" lang="ja-JP" altLang="en-US" dirty="0" smtClean="0"/>
              <a:t>政治状況で次第に否定的動向</a:t>
            </a:r>
            <a:r>
              <a:rPr kumimoji="1" lang="en-US" altLang="ja-JP" dirty="0" smtClean="0"/>
              <a:t>)</a:t>
            </a:r>
            <a:endParaRPr kumimoji="1" lang="ja-JP"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　外国人教育支援の終了は違法？</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高槻市で、在日外国人教育の推進事業が終了</a:t>
            </a:r>
          </a:p>
          <a:p>
            <a:r>
              <a:rPr lang="ja-JP" altLang="ja-JP" dirty="0" smtClean="0"/>
              <a:t>「マイノリティの教育権」</a:t>
            </a:r>
            <a:r>
              <a:rPr lang="ja-JP" altLang="en-US" dirty="0" smtClean="0"/>
              <a:t>違反として提訴</a:t>
            </a:r>
          </a:p>
          <a:p>
            <a:pPr lvl="1"/>
            <a:r>
              <a:rPr lang="ja-JP" altLang="en-US" dirty="0" smtClean="0"/>
              <a:t>自由権規約</a:t>
            </a:r>
            <a:r>
              <a:rPr lang="en-US" altLang="ja-JP" dirty="0"/>
              <a:t>27</a:t>
            </a:r>
            <a:r>
              <a:rPr lang="ja-JP" altLang="en-US" dirty="0" smtClean="0"/>
              <a:t>条「民族的、宗教的又は言語的マイノリティが存在する国において、堂外マイノリティに属する者は、その集団の他の構成員とともに自己の文化を享有し、自己の宗教を信仰しかつ実践し又は自己の言語を使用する権利を否定されない。」１９７６</a:t>
            </a:r>
          </a:p>
          <a:p>
            <a:pPr lvl="1"/>
            <a:r>
              <a:rPr lang="ja-JP" altLang="en-US" dirty="0" smtClean="0"/>
              <a:t>民族的</a:t>
            </a:r>
            <a:r>
              <a:rPr lang="ja-JP" altLang="en-US" dirty="0"/>
              <a:t>もしくは種族的</a:t>
            </a:r>
            <a:r>
              <a:rPr lang="en-US" altLang="ja-JP" dirty="0"/>
              <a:t>､</a:t>
            </a:r>
            <a:r>
              <a:rPr lang="ja-JP" altLang="en-US" dirty="0"/>
              <a:t>　宗教的及び言語マイノリティに属する</a:t>
            </a:r>
            <a:r>
              <a:rPr lang="ja-JP" altLang="en-US" dirty="0" smtClean="0"/>
              <a:t>者は</a:t>
            </a:r>
            <a:r>
              <a:rPr lang="en-US" altLang="ja-JP" dirty="0" smtClean="0"/>
              <a:t>､</a:t>
            </a:r>
            <a:r>
              <a:rPr lang="ja-JP" altLang="en-US" dirty="0" smtClean="0"/>
              <a:t>公私</a:t>
            </a:r>
            <a:r>
              <a:rPr lang="ja-JP" altLang="en-US" dirty="0"/>
              <a:t>において</a:t>
            </a:r>
            <a:r>
              <a:rPr lang="en-US" altLang="ja-JP" dirty="0"/>
              <a:t>､</a:t>
            </a:r>
            <a:r>
              <a:rPr lang="ja-JP" altLang="en-US" dirty="0"/>
              <a:t>　自由かついかなる干渉差別もうけることなく</a:t>
            </a:r>
            <a:r>
              <a:rPr lang="en-US" altLang="ja-JP" dirty="0"/>
              <a:t>､</a:t>
            </a:r>
            <a:r>
              <a:rPr lang="ja-JP" altLang="en-US" dirty="0"/>
              <a:t>　自己の文化を享受し</a:t>
            </a:r>
            <a:r>
              <a:rPr lang="en-US" altLang="ja-JP" dirty="0"/>
              <a:t>､</a:t>
            </a:r>
            <a:r>
              <a:rPr lang="ja-JP" altLang="en-US" dirty="0"/>
              <a:t>　自己の宗教を信仰</a:t>
            </a:r>
            <a:r>
              <a:rPr lang="ja-JP" altLang="en-US" dirty="0" smtClean="0"/>
              <a:t>しかつ</a:t>
            </a:r>
            <a:r>
              <a:rPr lang="ja-JP" altLang="en-US" dirty="0"/>
              <a:t>実践し</a:t>
            </a:r>
            <a:r>
              <a:rPr lang="en-US" altLang="ja-JP" dirty="0"/>
              <a:t>､</a:t>
            </a:r>
            <a:r>
              <a:rPr lang="ja-JP" altLang="en-US" dirty="0"/>
              <a:t>　自己の言語を使用する権利を持つ</a:t>
            </a:r>
            <a:r>
              <a:rPr lang="en-US" altLang="ja-JP" dirty="0" smtClean="0"/>
              <a:t>｡</a:t>
            </a:r>
            <a:r>
              <a:rPr lang="ja-JP" altLang="en-US" dirty="0" smtClean="0"/>
              <a:t>１９９２　（日本は未批准）</a:t>
            </a:r>
          </a:p>
          <a:p>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高槻訴訟</a:t>
            </a:r>
            <a:r>
              <a:rPr lang="ja-JP" altLang="en-US" dirty="0"/>
              <a:t>判決</a:t>
            </a:r>
            <a:endParaRPr kumimoji="1" lang="ja-JP" altLang="en-US" dirty="0"/>
          </a:p>
        </p:txBody>
      </p:sp>
      <p:sp>
        <p:nvSpPr>
          <p:cNvPr id="3" name="コンテンツ プレースホルダ 2"/>
          <p:cNvSpPr>
            <a:spLocks noGrp="1"/>
          </p:cNvSpPr>
          <p:nvPr>
            <p:ph idx="1"/>
          </p:nvPr>
        </p:nvSpPr>
        <p:spPr>
          <a:xfrm>
            <a:off x="467544" y="1628800"/>
            <a:ext cx="8229600" cy="4525963"/>
          </a:xfrm>
        </p:spPr>
        <p:txBody>
          <a:bodyPr>
            <a:normAutofit fontScale="77500" lnSpcReduction="20000"/>
          </a:bodyPr>
          <a:lstStyle/>
          <a:p>
            <a:r>
              <a:rPr lang="ja-JP" altLang="en-US" dirty="0" smtClean="0"/>
              <a:t>裁判年月日　平成</a:t>
            </a:r>
            <a:r>
              <a:rPr lang="en-US" altLang="ja-JP" dirty="0" smtClean="0"/>
              <a:t>20</a:t>
            </a:r>
            <a:r>
              <a:rPr lang="ja-JP" altLang="en-US" dirty="0" smtClean="0"/>
              <a:t>年 </a:t>
            </a:r>
            <a:r>
              <a:rPr lang="en-US" altLang="ja-JP" dirty="0" smtClean="0"/>
              <a:t>1</a:t>
            </a:r>
            <a:r>
              <a:rPr lang="ja-JP" altLang="en-US" dirty="0" smtClean="0"/>
              <a:t>月</a:t>
            </a:r>
            <a:r>
              <a:rPr lang="en-US" altLang="ja-JP" dirty="0" smtClean="0"/>
              <a:t>23</a:t>
            </a:r>
            <a:r>
              <a:rPr lang="ja-JP" altLang="en-US" dirty="0" smtClean="0"/>
              <a:t>日　裁判所名　大阪地裁　裁判区分　判決</a:t>
            </a:r>
          </a:p>
          <a:p>
            <a:r>
              <a:rPr lang="ja-JP" altLang="en-US" dirty="0" smtClean="0"/>
              <a:t>高槻市の多文化共生・国際理解教育事業の縮小・廃止に伴って、原告Ａは、不当な配転命令と虚偽告訴を受けたとして、原告Ｂは、不当な目的による雇止めを受けたとして、また、その他の原告である子どもらは、マイノリティーとしての教育を受ける権利を侵害されたとして、それぞれ損害賠償等を求めた事案において、マイノリティーの教育権に具体的権利性は認められず、また原告Ａの報償金の扱いは違法なものであって当該告訴の目的は不当なものだといえず、かつ当該配転命令は業務上の必要性がないわけではなく、さらに、当該雇止めは人員削減と財政負担の軽減の要請に基づくもので、不当な目的によるものではないとして、請求が棄却された事例</a:t>
            </a:r>
          </a:p>
          <a:p>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「能力に応じて」原則</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習熟度別学級ｖｓ一斉授業・国公私立</a:t>
            </a:r>
            <a:r>
              <a:rPr kumimoji="1" lang="ja-JP" altLang="en-US" dirty="0" smtClean="0"/>
              <a:t>入学試験・学校選択の抽選</a:t>
            </a:r>
          </a:p>
          <a:p>
            <a:r>
              <a:rPr lang="ja-JP" altLang="en-US" dirty="0"/>
              <a:t>宮沢説（かつての行政解釈）</a:t>
            </a:r>
          </a:p>
          <a:p>
            <a:pPr lvl="1"/>
            <a:r>
              <a:rPr lang="ja-JP" altLang="en-US" dirty="0"/>
              <a:t>教育を受ける権利は高等教育に関する規定</a:t>
            </a:r>
          </a:p>
          <a:p>
            <a:pPr lvl="1"/>
            <a:r>
              <a:rPr lang="ja-JP" altLang="en-US" dirty="0"/>
              <a:t>高等教育における奨学金の必要性</a:t>
            </a:r>
          </a:p>
          <a:p>
            <a:pPr lvl="1"/>
            <a:r>
              <a:rPr lang="ja-JP" altLang="en-US" dirty="0"/>
              <a:t>入学試験による選抜は可、経済的理由は不可</a:t>
            </a:r>
          </a:p>
          <a:p>
            <a:r>
              <a:rPr lang="ja-JP" altLang="en-US" dirty="0"/>
              <a:t>牧説（かつての学説、現在行政解釈に近い）</a:t>
            </a:r>
          </a:p>
          <a:p>
            <a:pPr lvl="1"/>
            <a:r>
              <a:rPr lang="ja-JP" altLang="en-US" dirty="0"/>
              <a:t>「能力に応じて」とは、発達段階の個々の必要性に応じて</a:t>
            </a:r>
          </a:p>
          <a:p>
            <a:endParaRPr kumimoji="1" lang="ja-JP" altLang="en-US" dirty="0" smtClean="0"/>
          </a:p>
          <a:p>
            <a:endParaRPr kumimoji="1"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「ひとしく」</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「ひとしく」と「ひとしい」は同じか（英文）</a:t>
            </a:r>
          </a:p>
          <a:p>
            <a:r>
              <a:rPr lang="ja-JP" altLang="en-US" dirty="0" smtClean="0"/>
              <a:t>障害者、マイナリティ、特別な才能のための教育は？</a:t>
            </a:r>
          </a:p>
          <a:p>
            <a:r>
              <a:rPr kumimoji="1" lang="ja-JP" altLang="en-US" dirty="0" smtClean="0"/>
              <a:t>多様な教育は認められるべき</a:t>
            </a:r>
            <a:r>
              <a:rPr lang="ja-JP" altLang="en-US" dirty="0"/>
              <a:t>か</a:t>
            </a:r>
            <a:endParaRPr kumimoji="1" lang="en-US" altLang="ja-JP" dirty="0" smtClean="0"/>
          </a:p>
          <a:p>
            <a:r>
              <a:rPr kumimoji="1" lang="ja-JP" altLang="en-US" dirty="0" smtClean="0"/>
              <a:t>私立学校と公立学校の条件が異なるのは「ひとしく」なのか</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権利論としての特別支援教育</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何故「権利」があるのか。それは当たり前のことか　</a:t>
            </a:r>
            <a:r>
              <a:rPr kumimoji="1" lang="en-US" altLang="ja-JP" dirty="0" err="1" smtClean="0"/>
              <a:t>cf</a:t>
            </a:r>
            <a:r>
              <a:rPr kumimoji="1" lang="ja-JP" altLang="en-US" dirty="0" smtClean="0"/>
              <a:t> 盲導犬への暴力行為</a:t>
            </a:r>
          </a:p>
          <a:p>
            <a:r>
              <a:rPr lang="ja-JP" altLang="en-US" dirty="0" smtClean="0"/>
              <a:t>何が必要か</a:t>
            </a:r>
          </a:p>
          <a:p>
            <a:pPr lvl="1"/>
            <a:r>
              <a:rPr kumimoji="1" lang="ja-JP" altLang="en-US" dirty="0" smtClean="0"/>
              <a:t>障害を踏まえた「教育技術</a:t>
            </a:r>
            <a:r>
              <a:rPr kumimoji="1" lang="ja-JP" altLang="en-US" dirty="0" smtClean="0"/>
              <a:t>」　（</a:t>
            </a:r>
            <a:r>
              <a:rPr kumimoji="1" lang="en-US" altLang="ja-JP" dirty="0" err="1" smtClean="0"/>
              <a:t>cf</a:t>
            </a:r>
            <a:r>
              <a:rPr kumimoji="1" lang="en-US" altLang="ja-JP" dirty="0" smtClean="0"/>
              <a:t> </a:t>
            </a:r>
            <a:r>
              <a:rPr kumimoji="1" lang="ja-JP" altLang="en-US" dirty="0" smtClean="0"/>
              <a:t>エルシステマ</a:t>
            </a:r>
            <a:r>
              <a:rPr kumimoji="1" lang="en-US" altLang="ja-JP" dirty="0" smtClean="0"/>
              <a:t>)</a:t>
            </a:r>
            <a:endParaRPr kumimoji="1" lang="ja-JP" altLang="en-US" dirty="0" smtClean="0"/>
          </a:p>
          <a:p>
            <a:pPr lvl="1"/>
            <a:r>
              <a:rPr lang="ja-JP" altLang="en-US" dirty="0" smtClean="0"/>
              <a:t>医療保障</a:t>
            </a:r>
          </a:p>
          <a:p>
            <a:pPr lvl="1"/>
            <a:r>
              <a:rPr lang="ja-JP" altLang="en-US" dirty="0" smtClean="0"/>
              <a:t>環境・社会の対応「合理的配慮」</a:t>
            </a:r>
          </a:p>
          <a:p>
            <a:r>
              <a:rPr kumimoji="1" lang="ja-JP" altLang="en-US" dirty="0" smtClean="0"/>
              <a:t>本人の意思の</a:t>
            </a:r>
            <a:r>
              <a:rPr kumimoji="1" lang="ja-JP" altLang="en-US" dirty="0" smtClean="0"/>
              <a:t>尊重</a:t>
            </a:r>
            <a:r>
              <a:rPr kumimoji="1" lang="en-US" altLang="ja-JP" dirty="0" smtClean="0"/>
              <a:t>(</a:t>
            </a:r>
            <a:r>
              <a:rPr kumimoji="1" lang="ja-JP" altLang="en-US" dirty="0" smtClean="0"/>
              <a:t>限度はあるか</a:t>
            </a:r>
            <a:r>
              <a:rPr kumimoji="1" lang="en-US" altLang="ja-JP" dirty="0" smtClean="0"/>
              <a:t>?)</a:t>
            </a:r>
            <a:endParaRPr kumimoji="1" lang="ja-JP" altLang="en-US" dirty="0" smtClean="0"/>
          </a:p>
          <a:p>
            <a:pPr marL="0" indent="0">
              <a:buNone/>
            </a:pPr>
            <a:r>
              <a:rPr lang="ja-JP" altLang="en-US" dirty="0"/>
              <a:t> </a:t>
            </a:r>
            <a:r>
              <a:rPr lang="ja-JP" altLang="en-US" dirty="0" smtClean="0"/>
              <a:t>       </a:t>
            </a:r>
            <a:r>
              <a:rPr lang="en-US" altLang="ja-JP" dirty="0" err="1" smtClean="0"/>
              <a:t>cf</a:t>
            </a:r>
            <a:r>
              <a:rPr lang="en-US" altLang="ja-JP" dirty="0" smtClean="0"/>
              <a:t> </a:t>
            </a:r>
            <a:r>
              <a:rPr lang="ja-JP" altLang="en-US" dirty="0" smtClean="0"/>
              <a:t>母親の付き添いを条件とするのは</a:t>
            </a:r>
            <a:r>
              <a:rPr lang="en-US" altLang="ja-JP" dirty="0" smtClean="0"/>
              <a:t>?</a:t>
            </a:r>
            <a:endParaRPr kumimoji="1" lang="ja-JP" altLang="en-US" dirty="0" smtClean="0"/>
          </a:p>
          <a:p>
            <a:endParaRPr kumimoji="1" lang="ja-JP" altLang="en-US" dirty="0"/>
          </a:p>
        </p:txBody>
      </p:sp>
    </p:spTree>
    <p:extLst>
      <p:ext uri="{BB962C8B-B14F-4D97-AF65-F5344CB8AC3E}">
        <p14:creationId xmlns:p14="http://schemas.microsoft.com/office/powerpoint/2010/main" val="1822281882"/>
      </p:ext>
    </p:extLst>
  </p:cSld>
  <p:clrMapOvr>
    <a:masterClrMapping/>
  </p:clrMapOvr>
</p:sld>
</file>

<file path=ppt/theme/theme1.xml><?xml version="1.0" encoding="utf-8"?>
<a:theme xmlns:a="http://schemas.openxmlformats.org/drawingml/2006/main" name="Office テーマ">
  <a:themeElements>
    <a:clrScheme name="ネオン">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676</TotalTime>
  <Words>372</Words>
  <Application>Microsoft Office PowerPoint</Application>
  <PresentationFormat>画面に合わせる (4:3)</PresentationFormat>
  <Paragraphs>64</Paragraphs>
  <Slides>11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11</vt:i4>
      </vt:variant>
    </vt:vector>
  </HeadingPairs>
  <TitlesOfParts>
    <vt:vector size="15" baseType="lpstr">
      <vt:lpstr>ＭＳ Ｐゴシック</vt:lpstr>
      <vt:lpstr>Arial</vt:lpstr>
      <vt:lpstr>Calibri</vt:lpstr>
      <vt:lpstr>Office テーマ</vt:lpstr>
      <vt:lpstr>教育権の考察</vt:lpstr>
      <vt:lpstr>教育権の範囲</vt:lpstr>
      <vt:lpstr>憲法26条</vt:lpstr>
      <vt:lpstr>すべて国民は（事例１）</vt:lpstr>
      <vt:lpstr>　外国人教育支援の終了は違法？</vt:lpstr>
      <vt:lpstr>高槻訴訟判決</vt:lpstr>
      <vt:lpstr>「能力に応じて」原則</vt:lpstr>
      <vt:lpstr>「ひとしく」</vt:lpstr>
      <vt:lpstr>権利論としての特別支援教育</vt:lpstr>
      <vt:lpstr>担任教師の専門性の要請</vt:lpstr>
      <vt:lpstr>教育をする権利</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教育法</dc:title>
  <dc:creator>wakei</dc:creator>
  <cp:lastModifiedBy>wakei</cp:lastModifiedBy>
  <cp:revision>59</cp:revision>
  <dcterms:created xsi:type="dcterms:W3CDTF">2013-04-21T02:28:30Z</dcterms:created>
  <dcterms:modified xsi:type="dcterms:W3CDTF">2017-05-09T11:42:25Z</dcterms:modified>
</cp:coreProperties>
</file>