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76" r:id="rId5"/>
    <p:sldId id="277" r:id="rId6"/>
    <p:sldId id="266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ACA44-6B79-44CC-AE68-E0281CC060EB}" type="datetimeFigureOut">
              <a:rPr kumimoji="1" lang="en-US" altLang="ja-JP"/>
              <a:pPr/>
              <a:t>4/11/2017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3F122-5DAC-4A94-9850-4EC9064F657C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9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9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3F122-5DAC-4A94-9850-4EC9064F657C}" type="slidenum">
              <a:rPr kumimoji="1" lang="en-US" altLang="ja-JP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0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pPr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Ｐゴシック"/>
                <a:ea typeface="ＭＳ Ｐゴシック"/>
              </a:rPr>
              <a:t>教育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行政学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導入説明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授業に</a:t>
            </a:r>
            <a:r>
              <a:rPr lang="ja-JP" altLang="en-US" dirty="0">
                <a:latin typeface="ＭＳ Ｐゴシック"/>
                <a:ea typeface="ＭＳ Ｐゴシック"/>
              </a:rPr>
              <a:t>ついて</a:t>
            </a:r>
            <a:r>
              <a:rPr lang="ja-JP" altLang="en-US" dirty="0" smtClean="0">
                <a:latin typeface="ＭＳ Ｐゴシック"/>
                <a:ea typeface="ＭＳ Ｐゴシック"/>
              </a:rPr>
              <a:t>の</a:t>
            </a:r>
            <a:r>
              <a:rPr lang="ja-JP" altLang="en-US" dirty="0" smtClean="0">
                <a:latin typeface="ＭＳ Ｐゴシック"/>
                <a:ea typeface="ＭＳ Ｐゴシック"/>
              </a:rPr>
              <a:t>説明</a:t>
            </a:r>
            <a:endParaRPr kumimoji="1" lang="ja-JP" altLang="en-US" dirty="0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ＭＳ Ｐゴシック"/>
                <a:ea typeface="ＭＳ Ｐゴシック"/>
              </a:rPr>
              <a:t>テキストは</a:t>
            </a:r>
            <a:r>
              <a:rPr kumimoji="1" lang="en-US" altLang="ja-JP" sz="2800" dirty="0" smtClean="0">
                <a:latin typeface="ＭＳ Ｐゴシック"/>
                <a:ea typeface="ＭＳ Ｐゴシック"/>
                <a:hlinkClick r:id="rId3"/>
              </a:rPr>
              <a:t>http</a:t>
            </a:r>
            <a:r>
              <a:rPr kumimoji="1" lang="en-US" altLang="ja-JP" sz="2800" dirty="0">
                <a:latin typeface="ＭＳ Ｐゴシック"/>
                <a:ea typeface="ＭＳ Ｐゴシック"/>
                <a:hlinkClick r:id="rId3"/>
              </a:rPr>
              <a:t>://www.asahi-net.or.jp/~fl5k-oot</a:t>
            </a:r>
            <a:r>
              <a:rPr kumimoji="1" lang="en-US" altLang="ja-JP" sz="2800" dirty="0">
                <a:latin typeface="ＭＳ Ｐゴシック"/>
                <a:ea typeface="ＭＳ Ｐゴシック"/>
              </a:rPr>
              <a:t> </a:t>
            </a:r>
            <a:endParaRPr kumimoji="1" lang="ja-JP" altLang="en-US" sz="2800" dirty="0" smtClean="0">
              <a:latin typeface="ＭＳ Ｐゴシック"/>
              <a:ea typeface="ＭＳ Ｐゴシック"/>
            </a:endParaRPr>
          </a:p>
          <a:p>
            <a:r>
              <a:rPr lang="ja-JP" altLang="en-US" dirty="0">
                <a:latin typeface="ＭＳ Ｐゴシック"/>
              </a:rPr>
              <a:t>成績は掲示板への書き込みで</a:t>
            </a:r>
          </a:p>
          <a:p>
            <a:pPr lvl="1"/>
            <a:r>
              <a:rPr lang="ja-JP" altLang="en-US" dirty="0">
                <a:latin typeface="ＭＳ Ｐゴシック"/>
              </a:rPr>
              <a:t>投稿者は、学籍番号の前に </a:t>
            </a:r>
            <a:r>
              <a:rPr lang="en-US" altLang="ja-JP" dirty="0" smtClean="0">
                <a:latin typeface="ＭＳ Ｐゴシック"/>
              </a:rPr>
              <a:t>gy17</a:t>
            </a:r>
            <a:r>
              <a:rPr lang="ja-JP" altLang="en-US" dirty="0" smtClean="0">
                <a:latin typeface="ＭＳ Ｐゴシック"/>
              </a:rPr>
              <a:t> </a:t>
            </a:r>
            <a:r>
              <a:rPr lang="ja-JP" altLang="en-US" dirty="0">
                <a:latin typeface="ＭＳ Ｐゴシック"/>
              </a:rPr>
              <a:t>をつける</a:t>
            </a:r>
            <a:r>
              <a:rPr lang="ja-JP" altLang="en-US" dirty="0" smtClean="0">
                <a:latin typeface="ＭＳ Ｐゴシック"/>
              </a:rPr>
              <a:t>。</a:t>
            </a:r>
            <a:r>
              <a:rPr lang="en-US" altLang="ja-JP" dirty="0" smtClean="0">
                <a:latin typeface="ＭＳ Ｐゴシック"/>
              </a:rPr>
              <a:t>  </a:t>
            </a:r>
            <a:endParaRPr lang="ja-JP" altLang="en-US" dirty="0">
              <a:latin typeface="ＭＳ Ｐゴシック"/>
            </a:endParaRPr>
          </a:p>
          <a:p>
            <a:pPr lvl="1"/>
            <a:r>
              <a:rPr lang="ja-JP" altLang="en-US" dirty="0">
                <a:latin typeface="ＭＳ Ｐゴシック"/>
              </a:rPr>
              <a:t>パスワードは自分で決める。投稿パスワード </a:t>
            </a:r>
            <a:r>
              <a:rPr lang="en-US" altLang="ja-JP" dirty="0">
                <a:latin typeface="ＭＳ Ｐゴシック"/>
              </a:rPr>
              <a:t>Edu-630</a:t>
            </a:r>
            <a:endParaRPr lang="ja-JP" altLang="en-US" dirty="0">
              <a:latin typeface="ＭＳ Ｐゴシック"/>
            </a:endParaRPr>
          </a:p>
          <a:p>
            <a:r>
              <a:rPr lang="ja-JP" altLang="en-US" dirty="0"/>
              <a:t>参考書　</a:t>
            </a:r>
            <a:endParaRPr lang="en-US" altLang="ja-JP" dirty="0"/>
          </a:p>
          <a:p>
            <a:pPr lvl="1"/>
            <a:r>
              <a:rPr lang="ja-JP" altLang="en-US" dirty="0"/>
              <a:t>教育六法（三省堂がよい－判例や通達、解説付</a:t>
            </a:r>
            <a:r>
              <a:rPr lang="en-US" altLang="ja-JP" dirty="0"/>
              <a:t>)</a:t>
            </a:r>
            <a:r>
              <a:rPr lang="ja-JP" altLang="en-US" dirty="0"/>
              <a:t>）</a:t>
            </a:r>
          </a:p>
          <a:p>
            <a:pPr lvl="1"/>
            <a:r>
              <a:rPr lang="ja-JP" altLang="en-US" dirty="0"/>
              <a:t>　「法令データ提供システム」</a:t>
            </a:r>
            <a:r>
              <a:rPr lang="en-US" altLang="ja-JP" dirty="0"/>
              <a:t>(</a:t>
            </a:r>
            <a:r>
              <a:rPr lang="ja-JP" altLang="en-US" dirty="0"/>
              <a:t>全法令掲載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lang="ja-JP" altLang="en-US" dirty="0"/>
              <a:t>図書館のデータベース</a:t>
            </a:r>
            <a:r>
              <a:rPr lang="en-US" altLang="ja-JP" dirty="0"/>
              <a:t>Westlaw</a:t>
            </a:r>
            <a:r>
              <a:rPr lang="ja-JP" altLang="en-US" dirty="0"/>
              <a:t> </a:t>
            </a:r>
            <a:r>
              <a:rPr lang="en-US" altLang="ja-JP" dirty="0"/>
              <a:t>Japan</a:t>
            </a:r>
            <a:r>
              <a:rPr lang="ja-JP" altLang="en-US" dirty="0"/>
              <a:t> 等</a:t>
            </a:r>
          </a:p>
          <a:p>
            <a:endParaRPr kumimoji="1" lang="en-US" altLang="ja-JP" sz="2800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0958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学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</a:t>
            </a:r>
            <a:r>
              <a:rPr kumimoji="1" lang="en-US" altLang="ja-JP" dirty="0" smtClean="0"/>
              <a:t>(</a:t>
            </a:r>
            <a:r>
              <a:rPr lang="ja-JP" altLang="en-US" dirty="0"/>
              <a:t>共同</a:t>
            </a:r>
            <a:r>
              <a:rPr lang="ja-JP" altLang="en-US" dirty="0" smtClean="0"/>
              <a:t>体内</a:t>
            </a:r>
            <a:r>
              <a:rPr lang="en-US" altLang="ja-JP" dirty="0"/>
              <a:t>)</a:t>
            </a:r>
            <a:r>
              <a:rPr lang="en-US" altLang="ja-JP" dirty="0" smtClean="0"/>
              <a:t>→</a:t>
            </a:r>
            <a:r>
              <a:rPr lang="ja-JP" altLang="en-US" dirty="0" smtClean="0"/>
              <a:t> </a:t>
            </a:r>
            <a:r>
              <a:rPr lang="en-US" altLang="ja-JP" dirty="0" smtClean="0"/>
              <a:t>+</a:t>
            </a:r>
            <a:r>
              <a:rPr lang="ja-JP" altLang="en-US" dirty="0" smtClean="0"/>
              <a:t>学校</a:t>
            </a:r>
            <a:r>
              <a:rPr lang="en-US" altLang="ja-JP" dirty="0" smtClean="0"/>
              <a:t>(</a:t>
            </a:r>
            <a:r>
              <a:rPr lang="ja-JP" altLang="en-US" dirty="0" smtClean="0"/>
              <a:t>支配層側内</a:t>
            </a:r>
            <a:r>
              <a:rPr lang="en-US" altLang="ja-JP" dirty="0" smtClean="0"/>
              <a:t>)</a:t>
            </a:r>
            <a:r>
              <a:rPr lang="ja-JP" altLang="en-US" dirty="0" smtClean="0"/>
              <a:t> →国家制度</a:t>
            </a:r>
          </a:p>
          <a:p>
            <a:r>
              <a:rPr kumimoji="1" lang="ja-JP" altLang="en-US" dirty="0" smtClean="0"/>
              <a:t>義務教育発生の理由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国民兵・労働力・権利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必要なこと</a:t>
            </a:r>
            <a:r>
              <a:rPr lang="en-US" altLang="ja-JP" dirty="0" smtClean="0"/>
              <a:t>(</a:t>
            </a:r>
            <a:r>
              <a:rPr lang="ja-JP" altLang="en-US" dirty="0" smtClean="0"/>
              <a:t>施設・教材・教師</a:t>
            </a:r>
            <a:r>
              <a:rPr lang="en-US" altLang="ja-JP" dirty="0" smtClean="0"/>
              <a:t>)+(</a:t>
            </a:r>
            <a:r>
              <a:rPr lang="ja-JP" altLang="en-US" dirty="0" smtClean="0"/>
              <a:t>法・財政</a:t>
            </a:r>
            <a:r>
              <a:rPr lang="en-US" altLang="ja-JP" dirty="0" smtClean="0"/>
              <a:t>)+(</a:t>
            </a:r>
            <a:r>
              <a:rPr lang="ja-JP" altLang="en-US" dirty="0" smtClean="0"/>
              <a:t>管理者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教育の目的を考えてみよう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個人・社会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目的実現</a:t>
            </a:r>
            <a:r>
              <a:rPr lang="ja-JP" altLang="en-US" dirty="0"/>
              <a:t>のため</a:t>
            </a:r>
            <a:r>
              <a:rPr lang="ja-JP" altLang="en-US" dirty="0" smtClean="0"/>
              <a:t>に必要な</a:t>
            </a:r>
            <a:r>
              <a:rPr lang="ja-JP" altLang="en-US" dirty="0"/>
              <a:t>「</a:t>
            </a:r>
            <a:r>
              <a:rPr lang="ja-JP" altLang="en-US" dirty="0" smtClean="0"/>
              <a:t>原則</a:t>
            </a:r>
            <a:r>
              <a:rPr lang="ja-JP" altLang="en-US" dirty="0"/>
              <a:t>」「</a:t>
            </a:r>
            <a:r>
              <a:rPr lang="ja-JP" altLang="en-US" dirty="0" smtClean="0"/>
              <a:t>仕組み」は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目的実現のための原則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社会の側</a:t>
            </a:r>
          </a:p>
          <a:p>
            <a:pPr lvl="1"/>
            <a:r>
              <a:rPr lang="ja-JP" altLang="en-US" dirty="0" smtClean="0"/>
              <a:t>国民の統合　規範・習俗・所属意識</a:t>
            </a:r>
          </a:p>
          <a:p>
            <a:pPr lvl="1"/>
            <a:r>
              <a:rPr kumimoji="1" lang="ja-JP" altLang="en-US" dirty="0" smtClean="0"/>
              <a:t>労働力　能力の高低による選別</a:t>
            </a:r>
          </a:p>
          <a:p>
            <a:r>
              <a:rPr lang="ja-JP" altLang="en-US" dirty="0" smtClean="0"/>
              <a:t>個人の側</a:t>
            </a:r>
          </a:p>
          <a:p>
            <a:pPr lvl="1"/>
            <a:r>
              <a:rPr kumimoji="1" lang="ja-JP" altLang="en-US" dirty="0" smtClean="0"/>
              <a:t>権利　適性を発見し、適切な教育を受ける</a:t>
            </a:r>
          </a:p>
          <a:p>
            <a:pPr lvl="1"/>
            <a:r>
              <a:rPr lang="ja-JP" altLang="en-US" dirty="0" smtClean="0"/>
              <a:t>弱者　排除・差別されず、場を保障される</a:t>
            </a:r>
          </a:p>
          <a:p>
            <a:r>
              <a:rPr kumimoji="1" lang="ja-JP" altLang="en-US" dirty="0" smtClean="0"/>
              <a:t>社会の変化（国際化・情報化・ＡＩ化）を通すと？</a:t>
            </a:r>
          </a:p>
          <a:p>
            <a:pPr lvl="1"/>
            <a:r>
              <a:rPr lang="ja-JP" altLang="en-US" dirty="0" smtClean="0"/>
              <a:t>多文化</a:t>
            </a:r>
            <a:r>
              <a:rPr lang="ja-JP" altLang="en-US" dirty="0"/>
              <a:t>・</a:t>
            </a:r>
            <a:r>
              <a:rPr lang="ja-JP" altLang="en-US" dirty="0" smtClean="0"/>
              <a:t>多価値観</a:t>
            </a:r>
            <a:r>
              <a:rPr lang="ja-JP" altLang="en-US" dirty="0"/>
              <a:t>・</a:t>
            </a:r>
            <a:r>
              <a:rPr lang="ja-JP" altLang="en-US" dirty="0" smtClean="0"/>
              <a:t>所属の曖昧化</a:t>
            </a:r>
          </a:p>
          <a:p>
            <a:pPr lvl="1"/>
            <a:r>
              <a:rPr kumimoji="1" lang="ja-JP" altLang="en-US" dirty="0" smtClean="0"/>
              <a:t>労働形態の</a:t>
            </a:r>
            <a:r>
              <a:rPr kumimoji="1" lang="ja-JP" altLang="en-US" dirty="0"/>
              <a:t>激変</a:t>
            </a:r>
          </a:p>
        </p:txBody>
      </p:sp>
    </p:spTree>
    <p:extLst>
      <p:ext uri="{BB962C8B-B14F-4D97-AF65-F5344CB8AC3E}">
        <p14:creationId xmlns:p14="http://schemas.microsoft.com/office/powerpoint/2010/main" val="130003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各基礎概念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教育行政学</a:t>
            </a:r>
          </a:p>
          <a:p>
            <a:pPr lvl="1"/>
            <a:r>
              <a:rPr lang="ja-JP" altLang="en-US" dirty="0" smtClean="0"/>
              <a:t>指導助言と監督命令</a:t>
            </a:r>
          </a:p>
          <a:p>
            <a:pPr lvl="1"/>
            <a:r>
              <a:rPr lang="ja-JP" altLang="en-US" dirty="0"/>
              <a:t>単層</a:t>
            </a:r>
            <a:r>
              <a:rPr lang="ja-JP" altLang="en-US" dirty="0" smtClean="0"/>
              <a:t>構造と</a:t>
            </a:r>
            <a:r>
              <a:rPr lang="ja-JP" altLang="en-US" dirty="0"/>
              <a:t>重層</a:t>
            </a:r>
            <a:r>
              <a:rPr lang="ja-JP" altLang="en-US" dirty="0" smtClean="0"/>
              <a:t>構造</a:t>
            </a:r>
          </a:p>
          <a:p>
            <a:r>
              <a:rPr kumimoji="1" lang="ja-JP" altLang="en-US" dirty="0" smtClean="0"/>
              <a:t>教育法学</a:t>
            </a:r>
          </a:p>
          <a:p>
            <a:pPr lvl="1"/>
            <a:r>
              <a:rPr lang="ja-JP" altLang="en-US" dirty="0" smtClean="0"/>
              <a:t>教育権</a:t>
            </a:r>
            <a:r>
              <a:rPr lang="ja-JP" altLang="en-US" dirty="0"/>
              <a:t>・</a:t>
            </a:r>
            <a:r>
              <a:rPr lang="ja-JP" altLang="en-US" dirty="0" smtClean="0"/>
              <a:t>学習権と教育義務・教育保障義務</a:t>
            </a:r>
          </a:p>
          <a:p>
            <a:r>
              <a:rPr kumimoji="1" lang="ja-JP" altLang="en-US" dirty="0" smtClean="0"/>
              <a:t>教育財政</a:t>
            </a:r>
          </a:p>
          <a:p>
            <a:pPr lvl="1"/>
            <a:r>
              <a:rPr lang="ja-JP" altLang="en-US" dirty="0" smtClean="0"/>
              <a:t>公費と私費</a:t>
            </a:r>
          </a:p>
          <a:p>
            <a:pPr lvl="1"/>
            <a:r>
              <a:rPr kumimoji="1" lang="ja-JP" altLang="en-US" dirty="0" smtClean="0"/>
              <a:t>国家と地方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250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「国民が主人公の教育行政」</a:t>
            </a:r>
          </a:p>
          <a:p>
            <a:r>
              <a:rPr lang="ja-JP" altLang="en-US" dirty="0" smtClean="0"/>
              <a:t>教師集団の論理と子ども集団の論理は同じか</a:t>
            </a:r>
            <a:r>
              <a:rPr lang="ja-JP" altLang="en-US" dirty="0"/>
              <a:t>違う</a:t>
            </a:r>
            <a:r>
              <a:rPr lang="ja-JP" altLang="en-US" dirty="0" smtClean="0"/>
              <a:t>か</a:t>
            </a:r>
          </a:p>
          <a:p>
            <a:r>
              <a:rPr kumimoji="1" lang="ja-JP" altLang="en-US" dirty="0" smtClean="0"/>
              <a:t>階層性（ライン・スクールカースト）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教職科目として学ぶ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教員採用試験で教育法規は重要領域である。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法は「解釈」をともなって実行される。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採用試験の「正解答」は「行政解釈」による。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しかし、行政解釈は教育的に適切であるとはいえないこともある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法の解釈は、行政解釈以外にもある。代表的には、学説。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採用試験では、行政解釈をしっかり理解した上で臨む必要があるが、教師としては、多様な解釈の理解が必要となることがある。（ｃｆ　職員会議）</a:t>
            </a:r>
          </a:p>
        </p:txBody>
      </p:sp>
    </p:spTree>
    <p:extLst>
      <p:ext uri="{BB962C8B-B14F-4D97-AF65-F5344CB8AC3E}">
        <p14:creationId xmlns:p14="http://schemas.microsoft.com/office/powerpoint/2010/main" val="151461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画面に合わせる (4:3)</PresentationFormat>
  <Paragraphs>50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教育行政学</vt:lpstr>
      <vt:lpstr>授業についての説明</vt:lpstr>
      <vt:lpstr>教育行政(学)の発生</vt:lpstr>
      <vt:lpstr>目的実現のための原則</vt:lpstr>
      <vt:lpstr>各基礎概念</vt:lpstr>
      <vt:lpstr>考えてみよう</vt:lpstr>
      <vt:lpstr>教職科目として学ぶ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教育行政・財政</dc:title>
  <dc:creator/>
  <cp:lastModifiedBy/>
  <cp:revision>7</cp:revision>
  <dcterms:created xsi:type="dcterms:W3CDTF">2012-07-27T23:28:17Z</dcterms:created>
  <dcterms:modified xsi:type="dcterms:W3CDTF">2017-04-11T06:00:53Z</dcterms:modified>
</cp:coreProperties>
</file>