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3" r:id="rId3"/>
    <p:sldId id="296" r:id="rId4"/>
    <p:sldId id="279" r:id="rId5"/>
    <p:sldId id="291" r:id="rId6"/>
    <p:sldId id="292" r:id="rId7"/>
    <p:sldId id="293" r:id="rId8"/>
    <p:sldId id="294" r:id="rId9"/>
    <p:sldId id="295" r:id="rId10"/>
    <p:sldId id="257" r:id="rId11"/>
    <p:sldId id="259" r:id="rId12"/>
    <p:sldId id="282" r:id="rId13"/>
    <p:sldId id="260" r:id="rId14"/>
    <p:sldId id="283" r:id="rId15"/>
    <p:sldId id="301" r:id="rId16"/>
    <p:sldId id="302" r:id="rId17"/>
    <p:sldId id="284" r:id="rId18"/>
    <p:sldId id="285" r:id="rId19"/>
    <p:sldId id="286" r:id="rId20"/>
    <p:sldId id="287" r:id="rId21"/>
    <p:sldId id="288" r:id="rId22"/>
    <p:sldId id="280" r:id="rId23"/>
    <p:sldId id="263" r:id="rId24"/>
    <p:sldId id="264" r:id="rId25"/>
    <p:sldId id="299" r:id="rId26"/>
    <p:sldId id="300" r:id="rId27"/>
    <p:sldId id="265" r:id="rId28"/>
    <p:sldId id="297" r:id="rId29"/>
    <p:sldId id="298" r:id="rId30"/>
    <p:sldId id="266" r:id="rId31"/>
    <p:sldId id="281" r:id="rId32"/>
    <p:sldId id="271" r:id="rId33"/>
    <p:sldId id="272" r:id="rId34"/>
    <p:sldId id="273" r:id="rId35"/>
    <p:sldId id="274" r:id="rId36"/>
    <p:sldId id="289" r:id="rId37"/>
    <p:sldId id="277" r:id="rId38"/>
    <p:sldId id="278" r:id="rId39"/>
    <p:sldId id="290" r:id="rId4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38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2016/7/27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2016/7/27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2016/7/27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2016/7/27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2DA25D5-B59C-4003-B4C5-0153806026A1}" type="datetimeFigureOut">
              <a:rPr kumimoji="1" lang="ja-JP" altLang="en-US" smtClean="0"/>
              <a:pPr/>
              <a:t>2016/7/27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02DA25D5-B59C-4003-B4C5-0153806026A1}" type="datetimeFigureOut">
              <a:rPr kumimoji="1" lang="ja-JP" altLang="en-US" smtClean="0"/>
              <a:pPr/>
              <a:t>2016/7/27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02DA25D5-B59C-4003-B4C5-0153806026A1}" type="datetimeFigureOut">
              <a:rPr kumimoji="1" lang="ja-JP" altLang="en-US" smtClean="0"/>
              <a:pPr/>
              <a:t>2016/7/27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02DA25D5-B59C-4003-B4C5-0153806026A1}" type="datetimeFigureOut">
              <a:rPr kumimoji="1" lang="ja-JP" altLang="en-US" smtClean="0"/>
              <a:pPr/>
              <a:t>2016/7/27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2DA25D5-B59C-4003-B4C5-0153806026A1}" type="datetimeFigureOut">
              <a:rPr kumimoji="1" lang="ja-JP" altLang="en-US" smtClean="0"/>
              <a:pPr/>
              <a:t>2016/7/27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2DA25D5-B59C-4003-B4C5-0153806026A1}" type="datetimeFigureOut">
              <a:rPr kumimoji="1" lang="ja-JP" altLang="en-US" smtClean="0"/>
              <a:pPr/>
              <a:t>2016/7/27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2DA25D5-B59C-4003-B4C5-0153806026A1}" type="datetimeFigureOut">
              <a:rPr kumimoji="1" lang="ja-JP" altLang="en-US" smtClean="0"/>
              <a:pPr/>
              <a:t>2016/7/27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55AF7C4-A8AD-45ED-8629-6BC9D4FB9418}"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DA25D5-B59C-4003-B4C5-0153806026A1}" type="datetimeFigureOut">
              <a:rPr kumimoji="1" lang="ja-JP" altLang="en-US" smtClean="0"/>
              <a:pPr/>
              <a:t>2016/7/27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5AF7C4-A8AD-45ED-8629-6BC9D4FB941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学校事故</a:t>
            </a:r>
            <a:r>
              <a:rPr lang="ja-JP" altLang="en-US" dirty="0" smtClean="0"/>
              <a:t>と法的問題</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原因と対策及び法的責任</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授業中の事故</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授業中の事故は学校と教師の責任</a:t>
            </a:r>
          </a:p>
          <a:p>
            <a:r>
              <a:rPr kumimoji="1" lang="ja-JP" altLang="en-US" dirty="0" smtClean="0"/>
              <a:t>最大限の安全配慮が必要</a:t>
            </a:r>
          </a:p>
          <a:p>
            <a:r>
              <a:rPr kumimoji="1" lang="ja-JP" altLang="en-US" dirty="0" smtClean="0"/>
              <a:t>教育活動の萎縮は回避する必要</a:t>
            </a:r>
          </a:p>
          <a:p>
            <a:pPr>
              <a:buNone/>
            </a:pPr>
            <a:r>
              <a:rPr lang="ja-JP" altLang="en-US" dirty="0"/>
              <a:t>　</a:t>
            </a:r>
            <a:r>
              <a:rPr lang="ja-JP" altLang="en-US" dirty="0" smtClean="0"/>
              <a:t>　　　　　　　↑</a:t>
            </a:r>
          </a:p>
          <a:p>
            <a:pPr>
              <a:buNone/>
            </a:pPr>
            <a:r>
              <a:rPr kumimoji="1" lang="ja-JP" altLang="en-US" dirty="0"/>
              <a:t>　</a:t>
            </a:r>
            <a:r>
              <a:rPr kumimoji="1" lang="ja-JP" altLang="en-US" dirty="0" smtClean="0"/>
              <a:t>　　そのために必要なことは何か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図画工作での事故</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小学校２年生の図工の授業で版画制作中、児童が振り向いたときに、別の児童のハサミが目に入り、左眼角膜裂傷、左上眼瞼裂傷の傷害を負ったという事件である。このとき、被害者は学校設置者を国家賠償法によって、校長と担任を民法の不法行為で提訴した。</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過失を認定</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本件事故は被告鈴木教諭が各児童に対して個別に作業についての指導を行うために教室内を見回っていた間に発生したものであり、自分の座席を離れる児童が数名いた上に、本件事故発生までに、Ｓは自分の座席を離れて原告の座席までハサミを持ったまま歩いていき、同人の座席の周りを一周していたにもかかわらず、同被告はＳの右行動に全く気付かなかったというのであるから、同被告には前記のような教室内の児童の動静を見守るべき義務に反する過失があったというべきであり、その結果原告に傷害を与えることになったものと認められる。</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プール飛び込み事故</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プール飛び込み　教師は禁止していた</a:t>
            </a:r>
          </a:p>
          <a:p>
            <a:pPr>
              <a:buNone/>
            </a:pPr>
            <a:r>
              <a:rPr lang="ja-JP" altLang="en-US" dirty="0" smtClean="0"/>
              <a:t>高校３年生、十分な注意と監督・１分程度シャワーの故障を点検・その間に禁止された飛び込みで頸髄損傷四肢麻痺</a:t>
            </a:r>
          </a:p>
          <a:p>
            <a:pPr lvl="1">
              <a:buNone/>
            </a:pPr>
            <a:r>
              <a:rPr kumimoji="1" lang="ja-JP" altLang="en-US" dirty="0" smtClean="0"/>
              <a:t>教師に過失はあるか</a:t>
            </a:r>
          </a:p>
          <a:p>
            <a:pPr lvl="1">
              <a:buNone/>
            </a:pPr>
            <a:r>
              <a:rPr lang="ja-JP" altLang="en-US" dirty="0" smtClean="0"/>
              <a:t>高校生の自己責任か</a:t>
            </a:r>
            <a:endParaRPr kumimoji="1" lang="ja-JP" altLang="en-US" dirty="0" smtClean="0"/>
          </a:p>
          <a:p>
            <a:pPr>
              <a:buNone/>
            </a:pP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判断</a:t>
            </a:r>
            <a:endParaRPr kumimoji="1" lang="ja-JP" altLang="en-US" dirty="0"/>
          </a:p>
        </p:txBody>
      </p:sp>
      <p:sp>
        <p:nvSpPr>
          <p:cNvPr id="3" name="コンテンツ プレースホルダ 2"/>
          <p:cNvSpPr>
            <a:spLocks noGrp="1"/>
          </p:cNvSpPr>
          <p:nvPr>
            <p:ph idx="1"/>
          </p:nvPr>
        </p:nvSpPr>
        <p:spPr/>
        <p:txBody>
          <a:bodyPr/>
          <a:lstStyle/>
          <a:p>
            <a:pPr>
              <a:buNone/>
            </a:pPr>
            <a:r>
              <a:rPr lang="ja-JP" altLang="en-US" dirty="0" smtClean="0"/>
              <a:t>（１分でも責任・１７歳の判断責任で原告に７割の過失・３５００万）</a:t>
            </a:r>
          </a:p>
          <a:p>
            <a:r>
              <a:rPr kumimoji="1" lang="ja-JP" altLang="en-US" dirty="0" smtClean="0"/>
              <a:t>ではどのような防ぐ手だてがあったか</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教師の仕事はどこまで１</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６月１０日、プールの初日の授業。小学校の標準的なプール。２クラス５８人を、２人の教師が指導。女子は、端のレーンで、２５メートルを泳ぎ切る練習中、２０メートルで、水中で動かなくなったのを、別の女子児童が発見し、男性教諭が引き上げ、人工呼吸を施し、病院に搬送。（→病院で死亡）</a:t>
            </a:r>
          </a:p>
          <a:p>
            <a:r>
              <a:rPr kumimoji="1" lang="ja-JP" altLang="en-US" dirty="0" smtClean="0"/>
              <a:t>どこに瑕疵があったのか。</a:t>
            </a:r>
            <a:endParaRPr kumimoji="1" lang="ja-JP" altLang="en-US" dirty="0"/>
          </a:p>
        </p:txBody>
      </p:sp>
    </p:spTree>
    <p:extLst>
      <p:ext uri="{BB962C8B-B14F-4D97-AF65-F5344CB8AC3E}">
        <p14:creationId xmlns:p14="http://schemas.microsoft.com/office/powerpoint/2010/main" val="567995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教師の仕事はどこまで２</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1012.12.21</a:t>
            </a:r>
            <a:r>
              <a:rPr lang="ja-JP" altLang="en-US" dirty="0" smtClean="0"/>
              <a:t> 東京の小学校</a:t>
            </a:r>
            <a:r>
              <a:rPr lang="en-US" altLang="ja-JP" dirty="0" smtClean="0"/>
              <a:t>5</a:t>
            </a:r>
            <a:r>
              <a:rPr lang="ja-JP" altLang="en-US" dirty="0" smtClean="0"/>
              <a:t>年の女児。乳製品アレルギーのため、「除去食」が用意。担任はお代わりしないよう指導していたが、この日、不人気のメニューだったので、「完食」記録のため、この女児がお代わりして、後に発作。アナフィラキシー・ショックの疑い。担任がアレルギー食品を間違ってお代わりで与えた。担任は</a:t>
            </a:r>
            <a:r>
              <a:rPr lang="en-US" altLang="ja-JP" dirty="0" smtClean="0"/>
              <a:t>1</a:t>
            </a:r>
            <a:r>
              <a:rPr lang="ja-JP" altLang="en-US" dirty="0" smtClean="0"/>
              <a:t>月の停職処分。</a:t>
            </a:r>
          </a:p>
          <a:p>
            <a:r>
              <a:rPr kumimoji="1" lang="ja-JP" altLang="en-US" dirty="0" smtClean="0"/>
              <a:t>誰の責任か</a:t>
            </a:r>
            <a:endParaRPr kumimoji="1" lang="ja-JP" altLang="en-US" dirty="0"/>
          </a:p>
        </p:txBody>
      </p:sp>
    </p:spTree>
    <p:extLst>
      <p:ext uri="{BB962C8B-B14F-4D97-AF65-F5344CB8AC3E}">
        <p14:creationId xmlns:p14="http://schemas.microsoft.com/office/powerpoint/2010/main" val="1094166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障害をもった子どもの指導例（１）</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保育園時代恐怖心から通園できなくなった子どもが、児童相談所の紹介で知的障害児の通園施設に入園し、平成１３年、小学校は普通学級に入学することになった。入学の前に、母親が校長、養護学級担当教諭他の教諭に子どもの状況について説明し、学校側も施設と自宅を訪問して、配慮事項の確認をした。</a:t>
            </a:r>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障害をもった子どもの指導例（２）</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担任教諭は給食指導を注意深く行ったが、原告によれば、恐怖心を起こして不登校になった。担任は家庭訪問をしたりして、事態の改善を図ったが、それもかえって子どもの恐怖心を増大させたとして、保護者は態度を硬化させた。</a:t>
            </a:r>
          </a:p>
          <a:p>
            <a:r>
              <a:rPr lang="ja-JP" altLang="en-US" dirty="0" smtClean="0"/>
              <a:t>　保護者は、転校を教育委員会に願いでたが、いじめによる転校は認めていたが、給食指導への不満は理由にならないとして教育委員会は拒否、それを不満として、教育委員会の措置、学校における指導について提訴した。</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担任の過失は</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スプーンに載せて勧めることが，無理に食べさせることになり，後記のようにＰＴＳＤを発症した状況を再体験させることになるとの認識を持つに至ることは困難である。そして，このような認識のない状態で，前記のような給食指導をすることは，適法な範囲を超えるものとはいい難い。　（担任は過失なし）</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組体操</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賛成論</a:t>
            </a:r>
          </a:p>
          <a:p>
            <a:r>
              <a:rPr kumimoji="1" lang="ja-JP" altLang="en-US"/>
              <a:t>反対論</a:t>
            </a:r>
            <a:endParaRPr kumimoji="1" lang="ja-JP" altLang="en-US" dirty="0"/>
          </a:p>
        </p:txBody>
      </p:sp>
    </p:spTree>
    <p:extLst>
      <p:ext uri="{BB962C8B-B14F-4D97-AF65-F5344CB8AC3E}">
        <p14:creationId xmlns:p14="http://schemas.microsoft.com/office/powerpoint/2010/main" val="13057785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校長と教育委員会の過失は</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本件小学校長には，原告の状態，配慮すべき事項について，十分な聞き取りを行い，自閉的特徴と併せて，</a:t>
            </a:r>
            <a:r>
              <a:rPr lang="ja-JP" altLang="en-US" dirty="0" err="1" smtClean="0"/>
              <a:t>ｂ</a:t>
            </a:r>
            <a:r>
              <a:rPr lang="ja-JP" altLang="en-US" dirty="0" smtClean="0"/>
              <a:t>教諭及び</a:t>
            </a:r>
            <a:r>
              <a:rPr lang="ja-JP" altLang="en-US" dirty="0" err="1" smtClean="0"/>
              <a:t>ｇ</a:t>
            </a:r>
            <a:r>
              <a:rPr lang="ja-JP" altLang="en-US" dirty="0" smtClean="0"/>
              <a:t>教諭に周知する体制を整えるべき義務があるのにこれを怠った過失があるというべきである。</a:t>
            </a:r>
          </a:p>
          <a:p>
            <a:r>
              <a:rPr lang="ja-JP" altLang="en-US" dirty="0" smtClean="0"/>
              <a:t>教育委員会については、当時の転校を認めることがらではなかったことから、裁量の逸脱があったとは認めていない。</a:t>
            </a:r>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部活動中の事故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部活動は本来的な学校教育の対象ではないが、顧問を教師が担当し、責任を負う形で行われている。</a:t>
            </a:r>
          </a:p>
          <a:p>
            <a:r>
              <a:rPr lang="ja-JP" altLang="en-US" dirty="0" smtClean="0"/>
              <a:t>顧問は教師</a:t>
            </a:r>
            <a:r>
              <a:rPr lang="ja-JP" altLang="en-US" dirty="0"/>
              <a:t>として</a:t>
            </a:r>
            <a:r>
              <a:rPr lang="ja-JP" altLang="en-US" dirty="0" smtClean="0"/>
              <a:t>の仕事</a:t>
            </a:r>
            <a:r>
              <a:rPr lang="ja-JP" altLang="en-US" dirty="0"/>
              <a:t>があり</a:t>
            </a:r>
            <a:r>
              <a:rPr lang="ja-JP" altLang="en-US" dirty="0" smtClean="0"/>
              <a:t>、十分に監督</a:t>
            </a:r>
            <a:r>
              <a:rPr lang="ja-JP" altLang="en-US" dirty="0"/>
              <a:t>すること</a:t>
            </a:r>
            <a:r>
              <a:rPr lang="ja-JP" altLang="en-US" dirty="0" smtClean="0"/>
              <a:t>が</a:t>
            </a:r>
            <a:r>
              <a:rPr lang="ja-JP" altLang="en-US" dirty="0"/>
              <a:t>できず</a:t>
            </a:r>
            <a:r>
              <a:rPr lang="ja-JP" altLang="en-US" dirty="0" smtClean="0"/>
              <a:t>、不在の</a:t>
            </a:r>
            <a:r>
              <a:rPr lang="ja-JP" altLang="en-US" dirty="0"/>
              <a:t>とき</a:t>
            </a:r>
            <a:r>
              <a:rPr lang="ja-JP" altLang="en-US" dirty="0" smtClean="0"/>
              <a:t>に事故が</a:t>
            </a:r>
            <a:r>
              <a:rPr lang="ja-JP" altLang="en-US" dirty="0"/>
              <a:t>起きやすい。</a:t>
            </a:r>
            <a:endParaRPr kumimoji="1"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須賀川中学柔道部事件</a:t>
            </a:r>
            <a:r>
              <a:rPr lang="en-US" altLang="ja-JP" dirty="0" smtClean="0"/>
              <a:t>03.10</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中学１年の女子部員に、２年生の男子部長がリンチ的行為→急性硬膜下血腫→植物状態（顧問は出張中・副顧問は職員室）</a:t>
            </a:r>
          </a:p>
          <a:p>
            <a:r>
              <a:rPr kumimoji="1" lang="ja-JP" altLang="en-US" dirty="0" smtClean="0"/>
              <a:t>学校の説明　休憩中に倒れた。</a:t>
            </a:r>
          </a:p>
          <a:p>
            <a:r>
              <a:rPr lang="ja-JP" altLang="en-US" dirty="0" smtClean="0"/>
              <a:t>救急車を４５分後に呼ぶ。</a:t>
            </a:r>
          </a:p>
          <a:p>
            <a:r>
              <a:rPr kumimoji="1" lang="ja-JP" altLang="en-US" dirty="0" smtClean="0"/>
              <a:t>目撃した生徒への箝口令・被害者への謝罪なし</a:t>
            </a:r>
          </a:p>
          <a:p>
            <a:r>
              <a:rPr lang="ja-JP" altLang="en-US" dirty="0" smtClean="0"/>
              <a:t>教育委員会は事実と異なる報告書（非開示）</a:t>
            </a:r>
            <a:endParaRPr kumimoji="1" lang="ja-JP" altLang="en-US" dirty="0" smtClean="0"/>
          </a:p>
          <a:p>
            <a:r>
              <a:rPr lang="ja-JP" altLang="en-US" dirty="0" smtClean="0"/>
              <a:t>顧問を刑事告訴（不起訴）、市・県・部長の保護者への民事訴訟（約１億５千万の判決）</a:t>
            </a:r>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休み時間の事故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休み時間とは何か</a:t>
            </a:r>
          </a:p>
          <a:p>
            <a:r>
              <a:rPr lang="ja-JP" altLang="en-US" dirty="0"/>
              <a:t>休み</a:t>
            </a:r>
            <a:r>
              <a:rPr lang="ja-JP" altLang="en-US" dirty="0" smtClean="0"/>
              <a:t>時間の管理</a:t>
            </a:r>
            <a:r>
              <a:rPr lang="ja-JP" altLang="en-US" dirty="0"/>
              <a:t>責任</a:t>
            </a:r>
            <a:endParaRPr kumimoji="1"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傘を投げた事故</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Ａは小さいころ交通事故で１カ月の意識不明、若干知的に遅れているのと粗暴</a:t>
            </a:r>
          </a:p>
          <a:p>
            <a:r>
              <a:rPr lang="ja-JP" altLang="en-US" dirty="0" smtClean="0"/>
              <a:t>中学２年の担任は優等生のＢの班にいれ、ＢにＡの指導をせよと依頼（命令に近い）</a:t>
            </a:r>
          </a:p>
          <a:p>
            <a:r>
              <a:rPr kumimoji="1" lang="ja-JP" altLang="en-US" dirty="0" smtClean="0"/>
              <a:t>Ａは粗暴</a:t>
            </a:r>
            <a:r>
              <a:rPr kumimoji="1" lang="ja-JP" altLang="en-US" dirty="0"/>
              <a:t>で</a:t>
            </a:r>
            <a:r>
              <a:rPr kumimoji="1" lang="ja-JP" altLang="en-US" dirty="0" smtClean="0"/>
              <a:t>、</a:t>
            </a:r>
            <a:r>
              <a:rPr kumimoji="1" lang="ja-JP" altLang="en-US" dirty="0"/>
              <a:t>手</a:t>
            </a:r>
            <a:r>
              <a:rPr kumimoji="1" lang="ja-JP" altLang="en-US" dirty="0" smtClean="0"/>
              <a:t>がつけられない</a:t>
            </a:r>
            <a:r>
              <a:rPr kumimoji="1" lang="ja-JP" altLang="en-US" dirty="0"/>
              <a:t>ので</a:t>
            </a:r>
            <a:r>
              <a:rPr kumimoji="1" lang="ja-JP" altLang="en-US" dirty="0" smtClean="0"/>
              <a:t>、Ｂは勉強ができないと担任に訴えるが、もっとしっかりしないといけないと取り合わず。</a:t>
            </a:r>
          </a:p>
          <a:p>
            <a:r>
              <a:rPr lang="ja-JP" altLang="en-US" dirty="0" smtClean="0"/>
              <a:t>担任は日常的に体罰を振るう教師</a:t>
            </a:r>
            <a:r>
              <a:rPr lang="ja-JP" altLang="en-US" dirty="0"/>
              <a:t>で</a:t>
            </a:r>
            <a:r>
              <a:rPr lang="ja-JP" altLang="en-US" dirty="0" smtClean="0"/>
              <a:t>、家庭訪問の</a:t>
            </a:r>
            <a:r>
              <a:rPr lang="ja-JP" altLang="en-US" dirty="0"/>
              <a:t>ときに</a:t>
            </a:r>
            <a:r>
              <a:rPr lang="ja-JP" altLang="en-US" dirty="0" smtClean="0"/>
              <a:t>、Ｂを母の前で殴ったこともある</a:t>
            </a:r>
          </a:p>
          <a:p>
            <a:endParaRPr kumimoji="1" lang="ja-JP" altLang="en-US" dirty="0" smtClean="0"/>
          </a:p>
          <a:p>
            <a:pPr marL="0" indent="0">
              <a:buNone/>
            </a:pPr>
            <a:endParaRPr kumimoji="1" lang="ja-JP"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fontScale="85000" lnSpcReduction="20000"/>
          </a:bodyPr>
          <a:lstStyle/>
          <a:p>
            <a:r>
              <a:rPr kumimoji="1" lang="ja-JP" altLang="en-US" dirty="0" smtClean="0"/>
              <a:t>Ａは窃盗で補導され、児童相談所で保護され、学校長に報告したが、行事のために校長はいかなかった。</a:t>
            </a:r>
          </a:p>
          <a:p>
            <a:r>
              <a:rPr kumimoji="1" lang="ja-JP" altLang="en-US" dirty="0" smtClean="0"/>
              <a:t>Ｄ教諭の授業中、Ａが後の席のＢをからかったので、ＢととなりのＣが注意をすると、ＡはシャープペンでＢの腿をさし、Ｂが痛くて声をあげると担任はＢを注意。</a:t>
            </a:r>
          </a:p>
          <a:p>
            <a:r>
              <a:rPr lang="ja-JP" altLang="en-US" dirty="0" smtClean="0"/>
              <a:t>授業</a:t>
            </a:r>
            <a:r>
              <a:rPr lang="ja-JP" altLang="en-US" dirty="0"/>
              <a:t>終了後</a:t>
            </a:r>
            <a:r>
              <a:rPr lang="ja-JP" altLang="en-US" dirty="0" smtClean="0"/>
              <a:t>、担任はＢを注意するために廊下に出たが、ＡとＣも出て注意を聞いた。その後Ａは、Ｂへの腹いせに下駄箱のＢの靴を外に放り出したり、Ｂに殴り掛かったりしたが、Ｂは対応しなかった。ＢＣともう一人が、危険を感じたことと、顔を洗うために逃げたが、Ａは洋傘をもち出して、Ｂに投げつけ、頭にあたって翌日死亡</a:t>
            </a:r>
            <a:endParaRPr kumimoji="1" lang="ja-JP" altLang="en-US" dirty="0"/>
          </a:p>
        </p:txBody>
      </p:sp>
    </p:spTree>
    <p:extLst>
      <p:ext uri="{BB962C8B-B14F-4D97-AF65-F5344CB8AC3E}">
        <p14:creationId xmlns:p14="http://schemas.microsoft.com/office/powerpoint/2010/main" val="32138724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洋傘事故の判決を考えてみよう</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担任の責任は</a:t>
            </a:r>
          </a:p>
          <a:p>
            <a:r>
              <a:rPr lang="ja-JP" altLang="en-US" dirty="0" smtClean="0"/>
              <a:t>Ｄ教諭の責任は</a:t>
            </a:r>
          </a:p>
          <a:p>
            <a:r>
              <a:rPr lang="ja-JP" altLang="en-US" dirty="0" smtClean="0"/>
              <a:t>校長の責任は</a:t>
            </a:r>
          </a:p>
          <a:p>
            <a:r>
              <a:rPr lang="ja-JP" altLang="en-US" dirty="0" smtClean="0"/>
              <a:t>教育委員会の責任は</a:t>
            </a:r>
          </a:p>
          <a:p>
            <a:r>
              <a:rPr lang="ja-JP" altLang="en-US" dirty="0" smtClean="0"/>
              <a:t>市の責任</a:t>
            </a:r>
            <a:r>
              <a:rPr lang="ja-JP" altLang="en-US" dirty="0"/>
              <a:t>は</a:t>
            </a:r>
            <a:endParaRPr lang="ja-JP" altLang="en-US" dirty="0" smtClean="0"/>
          </a:p>
          <a:p>
            <a:endParaRPr kumimoji="1" lang="ja-JP" altLang="en-US" dirty="0"/>
          </a:p>
        </p:txBody>
      </p:sp>
    </p:spTree>
    <p:extLst>
      <p:ext uri="{BB962C8B-B14F-4D97-AF65-F5344CB8AC3E}">
        <p14:creationId xmlns:p14="http://schemas.microsoft.com/office/powerpoint/2010/main" val="34207688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学校行事における事故</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運動会やマラソン大会</a:t>
            </a:r>
            <a:r>
              <a:rPr lang="ja-JP" altLang="en-US" dirty="0"/>
              <a:t>などは</a:t>
            </a:r>
            <a:r>
              <a:rPr lang="ja-JP" altLang="en-US" dirty="0" smtClean="0"/>
              <a:t>、比較的注意が</a:t>
            </a:r>
            <a:r>
              <a:rPr lang="ja-JP" altLang="en-US" dirty="0"/>
              <a:t>徹底し</a:t>
            </a:r>
            <a:r>
              <a:rPr lang="ja-JP" altLang="en-US" dirty="0" smtClean="0"/>
              <a:t>、事故は少ないが、宿泊行事は起きやすい。特に海にかかわる行事に多い。</a:t>
            </a:r>
          </a:p>
          <a:p>
            <a:r>
              <a:rPr lang="ja-JP" altLang="en-US" dirty="0" smtClean="0"/>
              <a:t>教師の専門性がフォローできない分野の行事の</a:t>
            </a:r>
            <a:r>
              <a:rPr lang="ja-JP" altLang="en-US" dirty="0"/>
              <a:t>問題</a:t>
            </a:r>
            <a:endParaRPr lang="ja-JP" altLang="en-US" dirty="0" smtClean="0"/>
          </a:p>
          <a:p>
            <a:endParaRPr kumimoji="1" lang="ja-JP"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修学旅行水難事故</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事実</a:t>
            </a:r>
          </a:p>
          <a:p>
            <a:r>
              <a:rPr lang="ja-JP" altLang="en-US" dirty="0" smtClean="0"/>
              <a:t>サイクリングの途中海で</a:t>
            </a:r>
            <a:r>
              <a:rPr lang="ja-JP" altLang="en-US" dirty="0"/>
              <a:t>泳ぐ</a:t>
            </a:r>
            <a:r>
              <a:rPr lang="ja-JP" altLang="en-US" dirty="0" smtClean="0"/>
              <a:t>。強い流れで</a:t>
            </a:r>
            <a:r>
              <a:rPr lang="ja-JP" altLang="en-US" dirty="0"/>
              <a:t>流され</a:t>
            </a:r>
            <a:r>
              <a:rPr lang="ja-JP" altLang="en-US" dirty="0" smtClean="0"/>
              <a:t>、住民に救助</a:t>
            </a:r>
            <a:r>
              <a:rPr lang="ja-JP" altLang="en-US" dirty="0" err="1" smtClean="0"/>
              <a:t>されかかったが、</a:t>
            </a:r>
            <a:r>
              <a:rPr lang="ja-JP" altLang="en-US" dirty="0" smtClean="0"/>
              <a:t>ショックで溺死</a:t>
            </a:r>
          </a:p>
          <a:p>
            <a:r>
              <a:rPr lang="ja-JP" altLang="en-US" dirty="0" smtClean="0"/>
              <a:t>昼食が</a:t>
            </a:r>
            <a:r>
              <a:rPr lang="ja-JP" altLang="en-US" dirty="0"/>
              <a:t>遅れ</a:t>
            </a:r>
            <a:r>
              <a:rPr lang="ja-JP" altLang="en-US" dirty="0" smtClean="0"/>
              <a:t>、一斉が順次の移動、海の活動に</a:t>
            </a:r>
          </a:p>
          <a:p>
            <a:r>
              <a:rPr lang="ja-JP" altLang="en-US" dirty="0" smtClean="0"/>
              <a:t>快晴</a:t>
            </a:r>
            <a:r>
              <a:rPr lang="ja-JP" altLang="en-US" dirty="0"/>
              <a:t>だった</a:t>
            </a:r>
            <a:r>
              <a:rPr lang="ja-JP" altLang="en-US" dirty="0" smtClean="0"/>
              <a:t>が台風接近で波浪注意報</a:t>
            </a:r>
          </a:p>
          <a:p>
            <a:r>
              <a:rPr kumimoji="1" lang="ja-JP" altLang="en-US" dirty="0" smtClean="0"/>
              <a:t>争点</a:t>
            </a:r>
          </a:p>
          <a:p>
            <a:r>
              <a:rPr lang="ja-JP" altLang="en-US" dirty="0" smtClean="0"/>
              <a:t>事前調査と危険告知義務（沖縄</a:t>
            </a:r>
            <a:r>
              <a:rPr lang="ja-JP" altLang="ja-JP" dirty="0"/>
              <a:t>波照</a:t>
            </a:r>
            <a:r>
              <a:rPr lang="ja-JP" altLang="ja-JP" dirty="0" smtClean="0"/>
              <a:t>間島</a:t>
            </a:r>
            <a:r>
              <a:rPr lang="ja-JP" altLang="en-US" dirty="0" smtClean="0"/>
              <a:t>）</a:t>
            </a:r>
          </a:p>
          <a:p>
            <a:r>
              <a:rPr kumimoji="1" lang="ja-JP" altLang="en-US" dirty="0" smtClean="0"/>
              <a:t>指示義務</a:t>
            </a:r>
          </a:p>
          <a:p>
            <a:r>
              <a:rPr lang="ja-JP" altLang="en-US" dirty="0" smtClean="0"/>
              <a:t>点呼</a:t>
            </a:r>
            <a:r>
              <a:rPr lang="ja-JP" altLang="en-US" dirty="0"/>
              <a:t>義務</a:t>
            </a:r>
            <a:endParaRPr kumimoji="1" lang="ja-JP" altLang="en-US" dirty="0"/>
          </a:p>
        </p:txBody>
      </p:sp>
    </p:spTree>
    <p:extLst>
      <p:ext uri="{BB962C8B-B14F-4D97-AF65-F5344CB8AC3E}">
        <p14:creationId xmlns:p14="http://schemas.microsoft.com/office/powerpoint/2010/main" val="32605675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水難事故判決</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リーフカレント（珊瑚礁のあるところで、沖合にむけた強い流れ）が原因の事故</a:t>
            </a:r>
          </a:p>
          <a:p>
            <a:r>
              <a:rPr lang="ja-JP" altLang="en-US" dirty="0" smtClean="0"/>
              <a:t>現場の事前調査の義務があった</a:t>
            </a:r>
          </a:p>
          <a:p>
            <a:r>
              <a:rPr lang="ja-JP" altLang="en-US" dirty="0" smtClean="0"/>
              <a:t>高３とは</a:t>
            </a:r>
            <a:r>
              <a:rPr lang="ja-JP" altLang="en-US" dirty="0"/>
              <a:t>いえ</a:t>
            </a:r>
            <a:r>
              <a:rPr lang="ja-JP" altLang="en-US" dirty="0" smtClean="0"/>
              <a:t>、自主性に任せる</a:t>
            </a:r>
            <a:r>
              <a:rPr lang="ja-JP" altLang="en-US" dirty="0"/>
              <a:t>こと</a:t>
            </a:r>
            <a:r>
              <a:rPr lang="ja-JP" altLang="en-US" dirty="0" smtClean="0"/>
              <a:t>は間違い</a:t>
            </a:r>
          </a:p>
          <a:p>
            <a:r>
              <a:rPr lang="ja-JP" altLang="en-US" dirty="0" smtClean="0"/>
              <a:t>十分な注意を</a:t>
            </a:r>
            <a:r>
              <a:rPr lang="ja-JP" altLang="en-US" dirty="0"/>
              <a:t>しなかった</a:t>
            </a:r>
            <a:endParaRPr lang="ja-JP" altLang="en-US" dirty="0" smtClean="0"/>
          </a:p>
          <a:p>
            <a:endParaRPr kumimoji="1" lang="ja-JP" altLang="en-US" dirty="0"/>
          </a:p>
        </p:txBody>
      </p:sp>
    </p:spTree>
    <p:extLst>
      <p:ext uri="{BB962C8B-B14F-4D97-AF65-F5344CB8AC3E}">
        <p14:creationId xmlns:p14="http://schemas.microsoft.com/office/powerpoint/2010/main" val="3277765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プールで死亡事故</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埼玉県秩父</a:t>
            </a:r>
            <a:endParaRPr kumimoji="1" lang="en-US" altLang="ja-JP" dirty="0" smtClean="0"/>
          </a:p>
          <a:p>
            <a:r>
              <a:rPr lang="ja-JP" altLang="en-US" dirty="0" smtClean="0"/>
              <a:t>プール最初の授業で、２５メートル泳ぎ中、動かない女子児童を後ろを泳いでいた児童が発見。救急車で搬送後死亡。</a:t>
            </a:r>
            <a:endParaRPr lang="en-US" altLang="ja-JP" dirty="0" smtClean="0"/>
          </a:p>
          <a:p>
            <a:r>
              <a:rPr kumimoji="1" lang="ja-JP" altLang="en-US" dirty="0" smtClean="0"/>
              <a:t>誰に</a:t>
            </a:r>
            <a:r>
              <a:rPr kumimoji="1" lang="ja-JP" altLang="en-US" dirty="0"/>
              <a:t>責任</a:t>
            </a:r>
            <a:r>
              <a:rPr kumimoji="1" lang="ja-JP" altLang="en-US" dirty="0" smtClean="0"/>
              <a:t>が</a:t>
            </a:r>
            <a:r>
              <a:rPr kumimoji="1" lang="ja-JP" altLang="en-US" dirty="0"/>
              <a:t>ある</a:t>
            </a:r>
            <a:r>
              <a:rPr kumimoji="1" lang="ja-JP" altLang="en-US" dirty="0" smtClean="0"/>
              <a:t>か　校長・教師・無</a:t>
            </a:r>
            <a:endParaRPr kumimoji="1" lang="en-US" altLang="ja-JP" dirty="0" smtClean="0"/>
          </a:p>
          <a:p>
            <a:r>
              <a:rPr lang="ja-JP" altLang="en-US" dirty="0" smtClean="0"/>
              <a:t>予見可能性・回避可能性（教育的・法律的）</a:t>
            </a:r>
            <a:endParaRPr kumimoji="1" lang="ja-JP" altLang="en-US" dirty="0"/>
          </a:p>
        </p:txBody>
      </p:sp>
    </p:spTree>
    <p:extLst>
      <p:ext uri="{BB962C8B-B14F-4D97-AF65-F5344CB8AC3E}">
        <p14:creationId xmlns:p14="http://schemas.microsoft.com/office/powerpoint/2010/main" val="24343654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浜松ボート転覆事故</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豊橋市の中学１年生の野外活動として、浜名湖の青年の家でカッターボートの訓練行事</a:t>
            </a:r>
          </a:p>
          <a:p>
            <a:r>
              <a:rPr lang="ja-JP" altLang="en-US" dirty="0" smtClean="0"/>
              <a:t>９０名の</a:t>
            </a:r>
            <a:r>
              <a:rPr lang="ja-JP" altLang="en-US" dirty="0"/>
              <a:t>生徒</a:t>
            </a:r>
            <a:r>
              <a:rPr lang="ja-JP" altLang="en-US" dirty="0" smtClean="0"/>
              <a:t>、５名の教師・３名の指導員が４艘のボートに（１艘のボートは専門家不在）</a:t>
            </a:r>
          </a:p>
          <a:p>
            <a:r>
              <a:rPr kumimoji="1" lang="ja-JP" altLang="en-US" dirty="0" smtClean="0"/>
              <a:t>天候が悪かった</a:t>
            </a:r>
            <a:r>
              <a:rPr kumimoji="1" lang="ja-JP" altLang="en-US" dirty="0"/>
              <a:t>が</a:t>
            </a:r>
            <a:r>
              <a:rPr kumimoji="1" lang="ja-JP" altLang="en-US" dirty="0" smtClean="0"/>
              <a:t>、大丈夫と判断して実施</a:t>
            </a:r>
          </a:p>
          <a:p>
            <a:r>
              <a:rPr lang="ja-JP" altLang="en-US" dirty="0" smtClean="0"/>
              <a:t>指導員のいない船で生徒が船酔いし、漕げなくなったので、所長がモーターボートで牽引していく途中で転覆逆転し、ボートに閉じ込められた女子生徒が死亡</a:t>
            </a:r>
            <a:endParaRPr kumimoji="1" lang="ja-JP"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生活指導中の事故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件数は少ないが、体罰関連が多い。</a:t>
            </a:r>
            <a:endParaRPr kumimoji="1" lang="ja-JP"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事故の事例</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事実</a:t>
            </a:r>
          </a:p>
          <a:p>
            <a:pPr lvl="1"/>
            <a:r>
              <a:rPr kumimoji="1" lang="ja-JP" altLang="en-US" dirty="0" smtClean="0"/>
              <a:t>小４ＡがＢにぶつかり怪我（掃除中）</a:t>
            </a:r>
          </a:p>
          <a:p>
            <a:pPr lvl="1"/>
            <a:r>
              <a:rPr lang="ja-JP" altLang="ja-JP" dirty="0"/>
              <a:t>頭部打撲，脳挫傷，頭蓋内出血，頸椎捻挫及び</a:t>
            </a:r>
            <a:r>
              <a:rPr lang="ja-JP" altLang="ja-JP" dirty="0" smtClean="0"/>
              <a:t>嘔吐症</a:t>
            </a:r>
            <a:endParaRPr lang="ja-JP" altLang="en-US" dirty="0" smtClean="0"/>
          </a:p>
          <a:p>
            <a:r>
              <a:rPr lang="ja-JP" altLang="en-US" dirty="0" smtClean="0"/>
              <a:t>争点</a:t>
            </a:r>
          </a:p>
          <a:p>
            <a:r>
              <a:rPr lang="ja-JP" altLang="en-US" dirty="0" smtClean="0"/>
              <a:t>担任は現場にいる義務があるか。（当時ぶつかり遊びが流行？）</a:t>
            </a:r>
          </a:p>
          <a:p>
            <a:r>
              <a:rPr lang="ja-JP" altLang="en-US" dirty="0" smtClean="0"/>
              <a:t>病院に</a:t>
            </a:r>
            <a:r>
              <a:rPr lang="ja-JP" altLang="en-US" dirty="0"/>
              <a:t>連れて行く</a:t>
            </a:r>
            <a:r>
              <a:rPr lang="ja-JP" altLang="en-US" dirty="0" smtClean="0"/>
              <a:t>までに時間が</a:t>
            </a:r>
            <a:r>
              <a:rPr lang="ja-JP" altLang="en-US" dirty="0"/>
              <a:t>経過</a:t>
            </a:r>
            <a:r>
              <a:rPr lang="ja-JP" altLang="en-US" dirty="0" smtClean="0"/>
              <a:t>。（当人は大丈夫といっていた）</a:t>
            </a:r>
            <a:r>
              <a:rPr lang="en-US" altLang="ja-JP" dirty="0"/>
              <a:t/>
            </a:r>
            <a:br>
              <a:rPr lang="en-US" altLang="ja-JP" dirty="0"/>
            </a:br>
            <a:endParaRPr kumimoji="1" lang="ja-JP"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事故１判決</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r>
              <a:rPr lang="ja-JP" altLang="ja-JP" dirty="0"/>
              <a:t>　</a:t>
            </a:r>
            <a:r>
              <a:rPr lang="ja-JP" altLang="ja-JP" dirty="0" smtClean="0"/>
              <a:t>担任Ｃ</a:t>
            </a:r>
            <a:r>
              <a:rPr lang="ja-JP" altLang="ja-JP" dirty="0"/>
              <a:t>教諭は</a:t>
            </a:r>
            <a:r>
              <a:rPr lang="ja-JP" altLang="ja-JP" dirty="0" smtClean="0"/>
              <a:t>，児童</a:t>
            </a:r>
            <a:r>
              <a:rPr lang="ja-JP" altLang="ja-JP" dirty="0"/>
              <a:t>の清掃作業</a:t>
            </a:r>
            <a:r>
              <a:rPr lang="ja-JP" altLang="ja-JP" dirty="0" smtClean="0"/>
              <a:t>に注意</a:t>
            </a:r>
            <a:r>
              <a:rPr lang="ja-JP" altLang="ja-JP" dirty="0"/>
              <a:t>義務を負って</a:t>
            </a:r>
            <a:r>
              <a:rPr lang="ja-JP" altLang="ja-JP" dirty="0" smtClean="0"/>
              <a:t>いたが，日常的</a:t>
            </a:r>
            <a:r>
              <a:rPr lang="ja-JP" altLang="ja-JP" dirty="0"/>
              <a:t>に</a:t>
            </a:r>
            <a:r>
              <a:rPr lang="ja-JP" altLang="ja-JP" dirty="0" smtClean="0"/>
              <a:t>，学</a:t>
            </a:r>
            <a:r>
              <a:rPr lang="ja-JP" altLang="ja-JP" dirty="0"/>
              <a:t>校内で危険な行動をとることがないように注意指導していた上，本件事故当時も</a:t>
            </a:r>
            <a:r>
              <a:rPr lang="ja-JP" altLang="ja-JP" dirty="0" smtClean="0"/>
              <a:t>，クラス</a:t>
            </a:r>
            <a:r>
              <a:rPr lang="ja-JP" altLang="ja-JP" dirty="0"/>
              <a:t>の児童が複数の</a:t>
            </a:r>
            <a:r>
              <a:rPr lang="ja-JP" altLang="ja-JP" dirty="0" smtClean="0"/>
              <a:t>清掃場所を</a:t>
            </a:r>
            <a:r>
              <a:rPr lang="ja-JP" altLang="ja-JP" dirty="0"/>
              <a:t>担当</a:t>
            </a:r>
            <a:r>
              <a:rPr lang="ja-JP" altLang="ja-JP" dirty="0" smtClean="0"/>
              <a:t>して</a:t>
            </a:r>
            <a:r>
              <a:rPr lang="ja-JP" altLang="en-US" dirty="0" smtClean="0"/>
              <a:t>おり</a:t>
            </a:r>
            <a:r>
              <a:rPr lang="ja-JP" altLang="ja-JP" dirty="0" smtClean="0"/>
              <a:t>，</a:t>
            </a:r>
            <a:r>
              <a:rPr lang="ja-JP" altLang="ja-JP" dirty="0"/>
              <a:t>その一つである南校舎階段の清掃区域に</a:t>
            </a:r>
            <a:r>
              <a:rPr lang="ja-JP" altLang="ja-JP" dirty="0" smtClean="0"/>
              <a:t>おいて清掃</a:t>
            </a:r>
            <a:r>
              <a:rPr lang="ja-JP" altLang="ja-JP" dirty="0"/>
              <a:t>指導を行って</a:t>
            </a:r>
            <a:r>
              <a:rPr lang="ja-JP" altLang="ja-JP" dirty="0" smtClean="0"/>
              <a:t>いたので</a:t>
            </a:r>
            <a:r>
              <a:rPr lang="ja-JP" altLang="ja-JP" dirty="0"/>
              <a:t>あるから</a:t>
            </a:r>
            <a:r>
              <a:rPr lang="ja-JP" altLang="ja-JP" dirty="0" smtClean="0"/>
              <a:t>，注意</a:t>
            </a:r>
            <a:r>
              <a:rPr lang="ja-JP" altLang="ja-JP" dirty="0"/>
              <a:t>義務を果たしていたというべきもので，それ以上に</a:t>
            </a:r>
            <a:r>
              <a:rPr lang="ja-JP" altLang="ja-JP" dirty="0" smtClean="0"/>
              <a:t>，児童</a:t>
            </a:r>
            <a:r>
              <a:rPr lang="ja-JP" altLang="ja-JP" dirty="0"/>
              <a:t>を指導監督するために本件教室に在室し</a:t>
            </a:r>
            <a:r>
              <a:rPr lang="ja-JP" altLang="ja-JP" dirty="0" smtClean="0"/>
              <a:t>，本件</a:t>
            </a:r>
            <a:r>
              <a:rPr lang="ja-JP" altLang="ja-JP" dirty="0"/>
              <a:t>教室に立ち寄るなどして，本件事故の発生を防止するための措置を講じなければならないという具体的な注意義務を負っていたということはできない</a:t>
            </a:r>
            <a:r>
              <a:rPr lang="ja-JP" altLang="ja-JP" dirty="0" smtClean="0"/>
              <a:t>。</a:t>
            </a:r>
            <a:endParaRPr lang="ja-JP" altLang="en-US" dirty="0" smtClean="0"/>
          </a:p>
          <a:p>
            <a:r>
              <a:rPr lang="ja-JP" altLang="ja-JP" dirty="0" smtClean="0"/>
              <a:t>保健室</a:t>
            </a:r>
            <a:r>
              <a:rPr lang="ja-JP" altLang="ja-JP" dirty="0"/>
              <a:t>における原告Ｘ１の状態のほか，本件事故当日に原告Ｘ１を診察した高梨病院では，頭部レントゲン，ＭＲＩ及びＣＴ検査をしたところ，特に異常が認められないとして，嘔吐症状を抑えるための坐薬を処方しただけで同原告を帰宅させていること，原告Ｘ３は，その翌日，原告Ｘ１を病院に連れて行って治療を受けさせていないことなどを総合すれば，養護教諭及びＤ校長に，本件事故後に保健室に来た同原告を直ちに救急車で病院に搬送すべき義務を怠った過失があるとは認められず，他に，これを認めるべき事由もない。</a:t>
            </a:r>
            <a:r>
              <a:rPr lang="en-US" altLang="ja-JP" dirty="0"/>
              <a:t/>
            </a:r>
            <a:br>
              <a:rPr lang="en-US" altLang="ja-JP" dirty="0"/>
            </a:br>
            <a:endParaRPr kumimoji="1" lang="ja-JP"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知的障害者施設</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事実</a:t>
            </a:r>
          </a:p>
          <a:p>
            <a:r>
              <a:rPr lang="ja-JP" altLang="en-US" dirty="0" smtClean="0"/>
              <a:t>Ｂ（重度の自閉症・癲癇・行動障害・知的障害）が暴行を受けていた（高等部・寮）</a:t>
            </a:r>
          </a:p>
          <a:p>
            <a:r>
              <a:rPr kumimoji="1" lang="ja-JP" altLang="en-US" dirty="0" smtClean="0"/>
              <a:t>浴室で溺死（入浴後５０分に、浴室を</a:t>
            </a:r>
            <a:r>
              <a:rPr lang="ja-JP" altLang="en-US" dirty="0"/>
              <a:t>見に</a:t>
            </a:r>
            <a:r>
              <a:rPr lang="ja-JP" altLang="en-US" dirty="0" smtClean="0"/>
              <a:t>行った者が</a:t>
            </a:r>
            <a:r>
              <a:rPr lang="ja-JP" altLang="en-US" dirty="0"/>
              <a:t>発見</a:t>
            </a:r>
            <a:r>
              <a:rPr lang="ja-JP" altLang="en-US" dirty="0" smtClean="0"/>
              <a:t>。それまでは見守りはなかった。</a:t>
            </a:r>
          </a:p>
          <a:p>
            <a:r>
              <a:rPr lang="ja-JP" altLang="en-US" dirty="0" smtClean="0"/>
              <a:t>そのときの勤務者は２名で、１名は前日の採用で、癲癇を知らなかった。</a:t>
            </a:r>
            <a:endParaRPr kumimoji="1" lang="ja-JP"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知的障害者</a:t>
            </a:r>
            <a:r>
              <a:rPr lang="ja-JP" altLang="en-US" dirty="0"/>
              <a:t>施設</a:t>
            </a:r>
            <a:r>
              <a:rPr kumimoji="1" lang="ja-JP" altLang="en-US" dirty="0" smtClean="0"/>
              <a:t>判決</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ja-JP" dirty="0" smtClean="0"/>
              <a:t>愛会</a:t>
            </a:r>
            <a:r>
              <a:rPr lang="ja-JP" altLang="ja-JP" dirty="0"/>
              <a:t>は</a:t>
            </a:r>
            <a:r>
              <a:rPr lang="ja-JP" altLang="ja-JP" dirty="0" smtClean="0"/>
              <a:t>，加害者</a:t>
            </a:r>
            <a:r>
              <a:rPr lang="ja-JP" altLang="ja-JP" dirty="0"/>
              <a:t>の暴行</a:t>
            </a:r>
            <a:r>
              <a:rPr lang="ja-JP" altLang="ja-JP" dirty="0" smtClean="0"/>
              <a:t>に予見可能性</a:t>
            </a:r>
            <a:r>
              <a:rPr lang="ja-JP" altLang="en-US" dirty="0" smtClean="0"/>
              <a:t>は</a:t>
            </a:r>
            <a:r>
              <a:rPr lang="ja-JP" altLang="ja-JP" dirty="0" smtClean="0"/>
              <a:t>，</a:t>
            </a:r>
            <a:r>
              <a:rPr lang="ja-JP" altLang="ja-JP" dirty="0" err="1" smtClean="0"/>
              <a:t>ｃ</a:t>
            </a:r>
            <a:r>
              <a:rPr lang="ja-JP" altLang="ja-JP" dirty="0" smtClean="0"/>
              <a:t>寮</a:t>
            </a:r>
            <a:r>
              <a:rPr lang="ja-JP" altLang="ja-JP" dirty="0"/>
              <a:t>の利用者らは知的障害者であるから</a:t>
            </a:r>
            <a:r>
              <a:rPr lang="ja-JP" altLang="ja-JP" dirty="0" smtClean="0"/>
              <a:t>，加害行為を</a:t>
            </a:r>
            <a:r>
              <a:rPr lang="ja-JP" altLang="ja-JP" dirty="0"/>
              <a:t>具体的に予測する</a:t>
            </a:r>
            <a:r>
              <a:rPr lang="ja-JP" altLang="ja-JP" dirty="0" smtClean="0"/>
              <a:t>ことは</a:t>
            </a:r>
            <a:r>
              <a:rPr lang="ja-JP" altLang="ja-JP" dirty="0"/>
              <a:t>困難な面が</a:t>
            </a:r>
            <a:r>
              <a:rPr lang="ja-JP" altLang="ja-JP" dirty="0" smtClean="0"/>
              <a:t>ある</a:t>
            </a:r>
            <a:r>
              <a:rPr lang="ja-JP" altLang="en-US" dirty="0" smtClean="0"/>
              <a:t>が</a:t>
            </a:r>
            <a:r>
              <a:rPr lang="ja-JP" altLang="ja-JP" dirty="0" smtClean="0"/>
              <a:t>，侑</a:t>
            </a:r>
            <a:r>
              <a:rPr lang="ja-JP" altLang="ja-JP" dirty="0"/>
              <a:t>愛会は，知的障害者の支援施設を設置する社会福祉法人であり，知的障害者の行動への対処については知識や経験を有するはずであり</a:t>
            </a:r>
            <a:r>
              <a:rPr lang="ja-JP" altLang="ja-JP" dirty="0" smtClean="0"/>
              <a:t>，行動</a:t>
            </a:r>
            <a:r>
              <a:rPr lang="ja-JP" altLang="ja-JP" dirty="0"/>
              <a:t>障害を伴う知的障害者が加害行為に及ぶ可能性があることを当然に予測しうるというべきで</a:t>
            </a:r>
            <a:r>
              <a:rPr lang="ja-JP" altLang="ja-JP" dirty="0" smtClean="0"/>
              <a:t>ある</a:t>
            </a:r>
            <a:endParaRPr lang="ja-JP" altLang="en-US" dirty="0" smtClean="0"/>
          </a:p>
          <a:p>
            <a:r>
              <a:rPr lang="ja-JP" altLang="ja-JP" dirty="0" smtClean="0"/>
              <a:t>死亡</a:t>
            </a:r>
            <a:r>
              <a:rPr lang="ja-JP" altLang="ja-JP" dirty="0"/>
              <a:t>事故に関し，被告Ｙ１がてんかん発作の危険性が</a:t>
            </a:r>
            <a:r>
              <a:rPr lang="ja-JP" altLang="ja-JP" dirty="0" smtClean="0"/>
              <a:t>あるＢ</a:t>
            </a:r>
            <a:r>
              <a:rPr lang="ja-JP" altLang="ja-JP" dirty="0"/>
              <a:t>の入浴時の見守りを怠り</a:t>
            </a:r>
            <a:r>
              <a:rPr lang="ja-JP" altLang="ja-JP" dirty="0" smtClean="0"/>
              <a:t>，適切</a:t>
            </a:r>
            <a:r>
              <a:rPr lang="ja-JP" altLang="ja-JP" dirty="0"/>
              <a:t>な引き継ぎを怠ったことについては被告らも認めており，争いがない。したがって，本件死亡事故につき被告Ｙ１は不法行為に基づく損害賠償義務を，被告侑愛会は使用者責任に基づく損害賠償義務をそれぞれ負うものというべきである。</a:t>
            </a:r>
            <a:r>
              <a:rPr lang="en-US" altLang="ja-JP" dirty="0"/>
              <a:t/>
            </a:r>
            <a:br>
              <a:rPr lang="en-US" altLang="ja-JP" dirty="0"/>
            </a:br>
            <a:endParaRPr kumimoji="1" lang="ja-JP"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学校行事中の事故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授業とは異なる活動であり、解放的になって事故につながりやすい。</a:t>
            </a:r>
          </a:p>
          <a:p>
            <a:r>
              <a:rPr lang="ja-JP" altLang="en-US" dirty="0" smtClean="0"/>
              <a:t>子どもの行動理解と綿密な計画が必要</a:t>
            </a:r>
            <a:endParaRPr kumimoji="1" lang="ja-JP"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組み立て体操事故</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事実</a:t>
            </a:r>
          </a:p>
          <a:p>
            <a:pPr lvl="1"/>
            <a:r>
              <a:rPr kumimoji="1" lang="ja-JP" altLang="en-US" dirty="0" smtClean="0"/>
              <a:t>組み立て体操４段ピラミッドの頂点から落下</a:t>
            </a:r>
          </a:p>
          <a:p>
            <a:pPr lvl="1"/>
            <a:r>
              <a:rPr lang="ja-JP" altLang="en-US" dirty="0" smtClean="0"/>
              <a:t>５、６年で指導、６年のみ最後まで</a:t>
            </a:r>
          </a:p>
          <a:p>
            <a:pPr lvl="1"/>
            <a:r>
              <a:rPr lang="ja-JP" altLang="en-US" dirty="0"/>
              <a:t>最上</a:t>
            </a:r>
            <a:r>
              <a:rPr lang="ja-JP" altLang="en-US" dirty="0" smtClean="0"/>
              <a:t>位の児童が立とう</a:t>
            </a:r>
            <a:r>
              <a:rPr lang="ja-JP" altLang="en-US" dirty="0"/>
              <a:t>としたとき</a:t>
            </a:r>
            <a:r>
              <a:rPr lang="ja-JP" altLang="en-US" dirty="0" smtClean="0"/>
              <a:t>、３段目の児童の一人の首が沈んだため、落下</a:t>
            </a:r>
          </a:p>
          <a:p>
            <a:pPr lvl="1"/>
            <a:r>
              <a:rPr lang="ja-JP" altLang="en-US" dirty="0" smtClean="0"/>
              <a:t>当日</a:t>
            </a:r>
            <a:r>
              <a:rPr lang="ja-JP" altLang="en-US" dirty="0"/>
              <a:t>最上</a:t>
            </a:r>
            <a:r>
              <a:rPr lang="ja-JP" altLang="en-US" dirty="0" smtClean="0"/>
              <a:t>位児童が欠席のため急遽</a:t>
            </a:r>
            <a:r>
              <a:rPr lang="ja-JP" altLang="en-US" dirty="0"/>
              <a:t>代役</a:t>
            </a:r>
            <a:endParaRPr lang="ja-JP" altLang="en-US" dirty="0" smtClean="0"/>
          </a:p>
          <a:p>
            <a:r>
              <a:rPr kumimoji="1" lang="ja-JP" altLang="en-US" dirty="0" smtClean="0"/>
              <a:t>争点</a:t>
            </a:r>
          </a:p>
          <a:p>
            <a:pPr lvl="1"/>
            <a:r>
              <a:rPr lang="ja-JP" altLang="en-US" dirty="0" smtClean="0"/>
              <a:t>補助教員</a:t>
            </a:r>
          </a:p>
          <a:p>
            <a:pPr lvl="1"/>
            <a:r>
              <a:rPr kumimoji="1" lang="ja-JP" altLang="en-US" dirty="0" smtClean="0"/>
              <a:t>本人の責任？予測可能性</a:t>
            </a:r>
            <a:endParaRPr lang="ja-JP" altLang="en-US" dirty="0"/>
          </a:p>
          <a:p>
            <a:pPr lvl="1"/>
            <a:r>
              <a:rPr kumimoji="1" lang="ja-JP" altLang="en-US" dirty="0" smtClean="0"/>
              <a:t>落下時を想定した練習や注意</a:t>
            </a:r>
            <a:endParaRPr kumimoji="1" lang="ja-JP"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組み立て体操事故判決</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十分な安全配慮をしなかった</a:t>
            </a:r>
          </a:p>
          <a:p>
            <a:r>
              <a:rPr lang="ja-JP" altLang="en-US" dirty="0" smtClean="0"/>
              <a:t>落下しそう</a:t>
            </a:r>
            <a:r>
              <a:rPr lang="ja-JP" altLang="en-US" dirty="0"/>
              <a:t>になったとき</a:t>
            </a:r>
            <a:r>
              <a:rPr lang="ja-JP" altLang="en-US" dirty="0" smtClean="0"/>
              <a:t>の注意</a:t>
            </a:r>
            <a:r>
              <a:rPr lang="ja-JP" altLang="en-US" dirty="0"/>
              <a:t>なし</a:t>
            </a:r>
            <a:endParaRPr kumimoji="1" lang="ja-JP"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過失責任主義と無過失責任主義</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無過失責任主義は保険制度</a:t>
            </a:r>
          </a:p>
          <a:p>
            <a:r>
              <a:rPr lang="ja-JP" altLang="en-US" dirty="0" smtClean="0"/>
              <a:t>掛け金と補償の比例関係</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学校事故を考える視点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学校事故は教育権の侵害</a:t>
            </a:r>
          </a:p>
          <a:p>
            <a:r>
              <a:rPr lang="ja-JP" altLang="en-US" dirty="0" smtClean="0"/>
              <a:t>事故を起こさない教育計画と実施</a:t>
            </a:r>
          </a:p>
          <a:p>
            <a:r>
              <a:rPr kumimoji="1" lang="ja-JP" altLang="en-US" dirty="0" smtClean="0"/>
              <a:t>起きた場合の「信義誠実」原則の対応</a:t>
            </a:r>
          </a:p>
          <a:p>
            <a:r>
              <a:rPr lang="ja-JP" altLang="en-US" dirty="0" smtClean="0"/>
              <a:t>学校事故の法理　過失責任と無過失責任</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学校事故の法１</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憲法第十三条 　すべて国民は、個人として尊重される。生命、自由及び幸福追求に対する国民の権利については、公共の福祉に反しない限り、立法その他の国政の上で、最大の尊重を必要とする。 </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学校事故の法２</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学校教育法</a:t>
            </a:r>
          </a:p>
          <a:p>
            <a:r>
              <a:rPr lang="ja-JP" altLang="en-US" dirty="0" smtClean="0"/>
              <a:t>　第二十一条 　義務教育として行われる普通教育は、教育基本法 （平成十八年法律第百二十号）第五条第二項 に規定する目的を実現するため、次に掲げる目標を達成するよう行われるものとする。 </a:t>
            </a:r>
          </a:p>
          <a:p>
            <a:r>
              <a:rPr lang="ja-JP" altLang="en-US" dirty="0" smtClean="0"/>
              <a:t>　八 　健康、安全で幸福な生活のために必要な習慣を養うとともに、運動を通じて体力を養い、心身の調和的発達を図ること。</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学校事故の法３</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地方教育行政の組織及び運営に関する法律</a:t>
            </a:r>
          </a:p>
          <a:p>
            <a:r>
              <a:rPr lang="ja-JP" altLang="en-US" dirty="0" smtClean="0"/>
              <a:t>　２３条教育委員会の職務権限 </a:t>
            </a:r>
          </a:p>
          <a:p>
            <a:r>
              <a:rPr lang="ja-JP" altLang="en-US" dirty="0" smtClean="0"/>
              <a:t>　九 　校長、教員その他の教育関係職員並びに生徒、児童及び幼児の保健、安全、厚生及び福利に関すること。</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学校事故の法４</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（不法行為による損害賠償） </a:t>
            </a:r>
          </a:p>
          <a:p>
            <a:r>
              <a:rPr lang="ja-JP" altLang="en-US" dirty="0" smtClean="0"/>
              <a:t>民法第七百九条 　故意又は過失によって他人の権利又は法律上保護される利益を侵害した者は、これによって生じた損害を賠償する責任を負う。</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学校事故の法５</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国家賠償法</a:t>
            </a:r>
          </a:p>
          <a:p>
            <a:r>
              <a:rPr lang="ja-JP" altLang="en-US" dirty="0" smtClean="0"/>
              <a:t>　第１条</a:t>
            </a:r>
            <a:r>
              <a:rPr lang="en-US" altLang="ja-JP" dirty="0" smtClean="0"/>
              <a:t>〔</a:t>
            </a:r>
            <a:r>
              <a:rPr lang="ja-JP" altLang="en-US" dirty="0" smtClean="0"/>
              <a:t>公務員の不法行為と賠償責任、求償権</a:t>
            </a:r>
            <a:r>
              <a:rPr lang="en-US" altLang="ja-JP" dirty="0" smtClean="0"/>
              <a:t>〕</a:t>
            </a:r>
          </a:p>
          <a:p>
            <a:r>
              <a:rPr lang="ja-JP" altLang="en-US" dirty="0" smtClean="0"/>
              <a:t>　国又は公共団体の公権力の行使に当る公務員が、その職務を行うについて、故意又は過失に</a:t>
            </a:r>
            <a:r>
              <a:rPr lang="ja-JP" altLang="en-US" dirty="0" err="1" smtClean="0"/>
              <a:t>よつて</a:t>
            </a:r>
            <a:r>
              <a:rPr lang="ja-JP" altLang="en-US" dirty="0" smtClean="0"/>
              <a:t>違法に他人に損害を加えたときは、国又は公共団体が、これを賠償する責に任ずる。</a:t>
            </a:r>
          </a:p>
          <a:p>
            <a:r>
              <a:rPr lang="ja-JP" altLang="en-US" dirty="0" smtClean="0"/>
              <a:t>　２　前項の場合において、公務員に故意又は重大な過失があつたときは、国又は公共団体は、その公務員に対して求償権を有する。</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TotalTime>
  <Words>2066</Words>
  <Application>Microsoft Office PowerPoint</Application>
  <PresentationFormat>画面に合わせる (4:3)</PresentationFormat>
  <Paragraphs>155</Paragraphs>
  <Slides>39</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39</vt:i4>
      </vt:variant>
    </vt:vector>
  </HeadingPairs>
  <TitlesOfParts>
    <vt:vector size="43" baseType="lpstr">
      <vt:lpstr>ＭＳ Ｐゴシック</vt:lpstr>
      <vt:lpstr>Arial</vt:lpstr>
      <vt:lpstr>Calibri</vt:lpstr>
      <vt:lpstr>Office テーマ</vt:lpstr>
      <vt:lpstr>学校事故と法的問題</vt:lpstr>
      <vt:lpstr>組体操</vt:lpstr>
      <vt:lpstr>プールで死亡事故</vt:lpstr>
      <vt:lpstr>学校事故を考える視点</vt:lpstr>
      <vt:lpstr>学校事故の法１</vt:lpstr>
      <vt:lpstr>学校事故の法２</vt:lpstr>
      <vt:lpstr>学校事故の法３</vt:lpstr>
      <vt:lpstr>学校事故の法４</vt:lpstr>
      <vt:lpstr>学校事故の法５</vt:lpstr>
      <vt:lpstr>授業中の事故</vt:lpstr>
      <vt:lpstr>図画工作での事故</vt:lpstr>
      <vt:lpstr>過失を認定</vt:lpstr>
      <vt:lpstr>プール飛び込み事故</vt:lpstr>
      <vt:lpstr>判断</vt:lpstr>
      <vt:lpstr>教師の仕事はどこまで１</vt:lpstr>
      <vt:lpstr>教師の仕事はどこまで２</vt:lpstr>
      <vt:lpstr>障害をもった子どもの指導例（１）</vt:lpstr>
      <vt:lpstr>障害をもった子どもの指導例（２）</vt:lpstr>
      <vt:lpstr>担任の過失は</vt:lpstr>
      <vt:lpstr>校長と教育委員会の過失は</vt:lpstr>
      <vt:lpstr>部活動中の事故</vt:lpstr>
      <vt:lpstr>須賀川中学柔道部事件03.10</vt:lpstr>
      <vt:lpstr>休み時間の事故</vt:lpstr>
      <vt:lpstr>傘を投げた事故</vt:lpstr>
      <vt:lpstr>PowerPoint プレゼンテーション</vt:lpstr>
      <vt:lpstr>洋傘事故の判決を考えてみよう</vt:lpstr>
      <vt:lpstr>学校行事における事故</vt:lpstr>
      <vt:lpstr>修学旅行水難事故</vt:lpstr>
      <vt:lpstr>水難事故判決</vt:lpstr>
      <vt:lpstr>浜松ボート転覆事故</vt:lpstr>
      <vt:lpstr>生活指導中の事故</vt:lpstr>
      <vt:lpstr>事故の事例</vt:lpstr>
      <vt:lpstr>事故１判決</vt:lpstr>
      <vt:lpstr>知的障害者施設</vt:lpstr>
      <vt:lpstr>知的障害者施設判決</vt:lpstr>
      <vt:lpstr>学校行事中の事故</vt:lpstr>
      <vt:lpstr>組み立て体操事故</vt:lpstr>
      <vt:lpstr>組み立て体操事故判決</vt:lpstr>
      <vt:lpstr>過失責任主義と無過失責任主義</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学校事故を考える</dc:title>
  <dc:creator>wakei</dc:creator>
  <cp:lastModifiedBy>wakei</cp:lastModifiedBy>
  <cp:revision>26</cp:revision>
  <dcterms:created xsi:type="dcterms:W3CDTF">2010-11-10T00:18:23Z</dcterms:created>
  <dcterms:modified xsi:type="dcterms:W3CDTF">2016-07-27T01:12:59Z</dcterms:modified>
</cp:coreProperties>
</file>