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9" r:id="rId4"/>
    <p:sldId id="270" r:id="rId5"/>
    <p:sldId id="271" r:id="rId6"/>
    <p:sldId id="272" r:id="rId7"/>
    <p:sldId id="273" r:id="rId8"/>
    <p:sldId id="274" r:id="rId9"/>
    <p:sldId id="259" r:id="rId10"/>
    <p:sldId id="262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2016/6/29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2016/6/29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2016/6/29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2016/6/29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2016/6/29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2016/6/29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2016/6/29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2016/6/29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2016/6/29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2016/6/29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2016/6/29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0981-F7EA-43C0-974E-A46051E9B672}" type="datetimeFigureOut">
              <a:rPr kumimoji="1" lang="ja-JP" altLang="en-US" smtClean="0"/>
              <a:pPr/>
              <a:t>2016/6/29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教師を育てる行政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離職率と試補制度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　　新採の離職率も</a:t>
            </a:r>
            <a:r>
              <a:rPr lang="ja-JP" altLang="en-US" dirty="0" smtClean="0"/>
              <a:t>かなり</a:t>
            </a:r>
            <a:r>
              <a:rPr lang="ja-JP" altLang="en-US" dirty="0"/>
              <a:t>高い。</a:t>
            </a:r>
          </a:p>
          <a:p>
            <a:r>
              <a:rPr lang="ja-JP" altLang="en-US" dirty="0" smtClean="0"/>
              <a:t> </a:t>
            </a:r>
            <a:r>
              <a:rPr lang="ja-JP" altLang="en-US" dirty="0"/>
              <a:t>　０９年度に最も高かったのは堺市（３．１４％）。大阪市（２．６２％）、京都市（２．７８％）、千葉市（２．２７％）、東京都（２．１２％）なども高い。要するに働きにくいということだ。</a:t>
            </a:r>
          </a:p>
          <a:p>
            <a:r>
              <a:rPr lang="ja-JP" altLang="en-US" dirty="0"/>
              <a:t> 　一番低いのは秋田県の０．５３％。学力も高い</a:t>
            </a:r>
            <a:r>
              <a:rPr lang="ja-JP" altLang="en-US" dirty="0" smtClean="0"/>
              <a:t>県。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1165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採用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困難さ　</a:t>
            </a:r>
            <a:r>
              <a:rPr lang="ja-JP" altLang="en-US" dirty="0" smtClean="0"/>
              <a:t>戦後容易→困難（昭和末～平成１０年ほど　３０代の教師が少ない）→団塊世代退職による大量採用→まもなく終了</a:t>
            </a:r>
          </a:p>
          <a:p>
            <a:r>
              <a:rPr kumimoji="1" lang="ja-JP" altLang="en-US" dirty="0" smtClean="0"/>
              <a:t>世代間の伝達が困難</a:t>
            </a:r>
          </a:p>
          <a:p>
            <a:r>
              <a:rPr lang="ja-JP" altLang="en-US" dirty="0"/>
              <a:t>採用</a:t>
            </a:r>
            <a:r>
              <a:rPr lang="ja-JP" altLang="en-US" dirty="0" smtClean="0"/>
              <a:t>試験の不正発覚（大分）→採用試験改革（答申ｐ２０）</a:t>
            </a:r>
          </a:p>
          <a:p>
            <a:pPr lvl="1"/>
            <a:r>
              <a:rPr kumimoji="1" lang="ja-JP" altLang="en-US" dirty="0" smtClean="0"/>
              <a:t>養成セミナー</a:t>
            </a:r>
            <a:r>
              <a:rPr kumimoji="1" lang="ja-JP" altLang="en-US" dirty="0"/>
              <a:t>のよう</a:t>
            </a:r>
            <a:r>
              <a:rPr kumimoji="1" lang="ja-JP" altLang="en-US" dirty="0" smtClean="0"/>
              <a:t>な選抜的実習</a:t>
            </a:r>
          </a:p>
          <a:p>
            <a:pPr lvl="1"/>
            <a:r>
              <a:rPr lang="ja-JP" altLang="en-US" dirty="0" smtClean="0"/>
              <a:t>実践的な技能の試験</a:t>
            </a:r>
          </a:p>
          <a:p>
            <a:pPr lvl="1"/>
            <a:r>
              <a:rPr kumimoji="1" lang="ja-JP" altLang="en-US" dirty="0" smtClean="0"/>
              <a:t>情報開示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161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教育公務員特例法　研修の義務と権利</a:t>
            </a:r>
          </a:p>
          <a:p>
            <a:pPr lvl="1"/>
            <a:r>
              <a:rPr lang="ja-JP" altLang="en-US" dirty="0" smtClean="0"/>
              <a:t>初任者研修と１０年研修の義務</a:t>
            </a:r>
          </a:p>
          <a:p>
            <a:pPr lvl="1"/>
            <a:r>
              <a:rPr kumimoji="1" lang="ja-JP" altLang="en-US" dirty="0" smtClean="0"/>
              <a:t>研究推進校指定</a:t>
            </a:r>
          </a:p>
          <a:p>
            <a:pPr lvl="1"/>
            <a:r>
              <a:rPr lang="ja-JP" altLang="en-US" dirty="0" smtClean="0"/>
              <a:t>義務免除</a:t>
            </a:r>
            <a:r>
              <a:rPr lang="ja-JP" altLang="en-US" dirty="0"/>
              <a:t>に</a:t>
            </a:r>
            <a:r>
              <a:rPr lang="ja-JP" altLang="en-US" dirty="0" smtClean="0"/>
              <a:t>よる研修（自主的研究との関連）</a:t>
            </a:r>
            <a:endParaRPr kumimoji="1" lang="ja-JP" altLang="en-US" dirty="0" smtClean="0"/>
          </a:p>
          <a:p>
            <a:r>
              <a:rPr lang="ja-JP" altLang="en-US" dirty="0" smtClean="0"/>
              <a:t>教育委員会の</a:t>
            </a:r>
            <a:r>
              <a:rPr lang="ja-JP" altLang="en-US" dirty="0"/>
              <a:t>研修</a:t>
            </a:r>
            <a:r>
              <a:rPr lang="ja-JP" altLang="en-US" dirty="0" smtClean="0"/>
              <a:t>・学校の研究・民間研究団体　（日本教育新聞消極的な若手）</a:t>
            </a:r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2672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教師評価の困難さ</a:t>
            </a:r>
          </a:p>
          <a:p>
            <a:pPr lvl="1"/>
            <a:r>
              <a:rPr lang="ja-JP" altLang="en-US" dirty="0" smtClean="0"/>
              <a:t>生徒や学年の条件の差異</a:t>
            </a:r>
          </a:p>
          <a:p>
            <a:pPr lvl="1"/>
            <a:r>
              <a:rPr kumimoji="1" lang="ja-JP" altLang="en-US" dirty="0" smtClean="0"/>
              <a:t>学力や生活指導のバランス</a:t>
            </a:r>
          </a:p>
          <a:p>
            <a:pPr lvl="1"/>
            <a:r>
              <a:rPr lang="ja-JP" altLang="en-US" dirty="0" smtClean="0"/>
              <a:t>客観的評価基準</a:t>
            </a:r>
            <a:endParaRPr lang="en-US" altLang="ja-JP" dirty="0" smtClean="0"/>
          </a:p>
          <a:p>
            <a:pPr lvl="1">
              <a:buNone/>
            </a:pPr>
            <a:r>
              <a:rPr kumimoji="1" lang="en-US" altLang="ja-JP" dirty="0" err="1" smtClean="0"/>
              <a:t>Cf</a:t>
            </a:r>
            <a:r>
              <a:rPr kumimoji="1" lang="en-US" altLang="ja-JP" dirty="0" smtClean="0"/>
              <a:t> </a:t>
            </a:r>
            <a:r>
              <a:rPr kumimoji="1" lang="ja-JP" altLang="en-US" smtClean="0"/>
              <a:t>勤評闘争（愛媛、佐賀「人間の壁」石川達三）</a:t>
            </a:r>
            <a:endParaRPr kumimoji="1" lang="ja-JP" altLang="en-US" dirty="0" smtClean="0"/>
          </a:p>
          <a:p>
            <a:r>
              <a:rPr lang="ja-JP" altLang="en-US" dirty="0" smtClean="0"/>
              <a:t>評価の雇用条件への反映の是非</a:t>
            </a:r>
          </a:p>
          <a:p>
            <a:r>
              <a:rPr kumimoji="1" lang="ja-JP" altLang="en-US" dirty="0"/>
              <a:t>誰</a:t>
            </a:r>
            <a:r>
              <a:rPr kumimoji="1" lang="ja-JP" altLang="en-US" dirty="0" smtClean="0"/>
              <a:t>が評価</a:t>
            </a:r>
            <a:r>
              <a:rPr kumimoji="1" lang="ja-JP" altLang="en-US" dirty="0"/>
              <a:t>するのか</a:t>
            </a:r>
          </a:p>
        </p:txBody>
      </p:sp>
    </p:spTree>
    <p:extLst>
      <p:ext uri="{BB962C8B-B14F-4D97-AF65-F5344CB8AC3E}">
        <p14:creationId xmlns:p14="http://schemas.microsoft.com/office/powerpoint/2010/main" val="148008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日米の優れた教師の研修例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アメリカニューヨーク州スカースデール</a:t>
            </a:r>
          </a:p>
          <a:p>
            <a:r>
              <a:rPr lang="ja-JP" altLang="en-US" dirty="0" smtClean="0"/>
              <a:t>静岡県</a:t>
            </a:r>
            <a:r>
              <a:rPr lang="ja-JP" altLang="en-US" dirty="0"/>
              <a:t>岳</a:t>
            </a:r>
            <a:r>
              <a:rPr lang="ja-JP" altLang="en-US" dirty="0" smtClean="0"/>
              <a:t>陽</a:t>
            </a:r>
            <a:r>
              <a:rPr lang="ja-JP" altLang="en-US" dirty="0"/>
              <a:t>中学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93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457" y="1514208"/>
            <a:ext cx="9333919" cy="436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7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9" y="0"/>
            <a:ext cx="86339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99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20" y="1152207"/>
            <a:ext cx="8668960" cy="455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6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78" y="1423707"/>
            <a:ext cx="8373644" cy="401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0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教師に必要なことと養成の課題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資格のために何を習得しておくべきか</a:t>
            </a:r>
          </a:p>
          <a:p>
            <a:pPr lvl="1"/>
            <a:r>
              <a:rPr lang="ja-JP" altLang="en-US" dirty="0" smtClean="0"/>
              <a:t>教える</a:t>
            </a:r>
            <a:r>
              <a:rPr lang="ja-JP" altLang="en-US" dirty="0" smtClean="0"/>
              <a:t>内容についての専門的な理解（当然）</a:t>
            </a:r>
          </a:p>
          <a:p>
            <a:pPr lvl="1"/>
            <a:r>
              <a:rPr lang="ja-JP" altLang="en-US" dirty="0" smtClean="0"/>
              <a:t>てきぱきと仕事をこなす能力</a:t>
            </a:r>
            <a:endParaRPr lang="ja-JP" altLang="en-US" dirty="0"/>
          </a:p>
          <a:p>
            <a:pPr lvl="1"/>
            <a:r>
              <a:rPr kumimoji="1" lang="ja-JP" altLang="en-US" dirty="0" smtClean="0"/>
              <a:t>特別な支援を必要とする子どもの指導能力</a:t>
            </a:r>
          </a:p>
          <a:p>
            <a:pPr lvl="1"/>
            <a:r>
              <a:rPr lang="ja-JP" altLang="en-US" dirty="0" smtClean="0"/>
              <a:t>協力する</a:t>
            </a:r>
            <a:r>
              <a:rPr lang="ja-JP" altLang="en-US" dirty="0" smtClean="0"/>
              <a:t>能力</a:t>
            </a:r>
          </a:p>
          <a:p>
            <a:r>
              <a:rPr kumimoji="1" lang="ja-JP" altLang="en-US" dirty="0" smtClean="0"/>
              <a:t>教師が育つ</a:t>
            </a:r>
            <a:r>
              <a:rPr kumimoji="1" lang="ja-JP" altLang="en-US" dirty="0"/>
              <a:t>ため</a:t>
            </a:r>
            <a:r>
              <a:rPr kumimoji="1" lang="ja-JP" altLang="en-US" dirty="0" smtClean="0"/>
              <a:t>に必要なこと（ビデオから考えて見よう）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020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養成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戦前　小学校（師範学校のみ）　中学（認可）</a:t>
            </a:r>
          </a:p>
          <a:p>
            <a:r>
              <a:rPr lang="ja-JP" altLang="en-US" dirty="0"/>
              <a:t>戦後　</a:t>
            </a:r>
            <a:r>
              <a:rPr lang="ja-JP" altLang="en-US" dirty="0" smtClean="0"/>
              <a:t>開放制と大学（高等教育）・単位制</a:t>
            </a:r>
          </a:p>
          <a:p>
            <a:r>
              <a:rPr kumimoji="1" lang="ja-JP" altLang="en-US" dirty="0" smtClean="0"/>
              <a:t>問題史</a:t>
            </a:r>
            <a:r>
              <a:rPr lang="ja-JP" altLang="en-US" dirty="0" smtClean="0"/>
              <a:t>　課程制の貧困・０免の是非・国立養成学部の改廃（狭き門の時代）</a:t>
            </a:r>
          </a:p>
          <a:p>
            <a:r>
              <a:rPr lang="ja-JP" altLang="en-US" dirty="0" smtClean="0"/>
              <a:t>民主党　教師</a:t>
            </a:r>
            <a:r>
              <a:rPr lang="ja-JP" altLang="en-US" dirty="0" smtClean="0"/>
              <a:t>の資質</a:t>
            </a:r>
            <a:r>
              <a:rPr lang="ja-JP" altLang="en-US" dirty="0" smtClean="0"/>
              <a:t>→大学院標準に（</a:t>
            </a:r>
            <a:r>
              <a:rPr lang="ja-JP" altLang="en-US" dirty="0" smtClean="0"/>
              <a:t>頓挫）</a:t>
            </a:r>
          </a:p>
          <a:p>
            <a:r>
              <a:rPr kumimoji="1" lang="ja-JP" altLang="en-US" dirty="0" smtClean="0"/>
              <a:t>免許種類の改訂</a:t>
            </a:r>
            <a:r>
              <a:rPr lang="ja-JP" altLang="en-US" dirty="0"/>
              <a:t>案　</a:t>
            </a:r>
            <a:r>
              <a:rPr lang="ja-JP" altLang="en-US" dirty="0" smtClean="0"/>
              <a:t>小中一貫免許（義務教育学校）</a:t>
            </a:r>
          </a:p>
          <a:p>
            <a:r>
              <a:rPr kumimoji="1" lang="ja-JP" altLang="en-US" dirty="0" smtClean="0"/>
              <a:t>免許の格上げと無免許許容のふたつの方向性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681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教師の任用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選考という方式は？　柔軟・あいまい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err="1" smtClean="0"/>
              <a:t>cf</a:t>
            </a:r>
            <a:r>
              <a:rPr lang="en-US" altLang="ja-JP" dirty="0" smtClean="0"/>
              <a:t> </a:t>
            </a:r>
            <a:r>
              <a:rPr lang="ja-JP" altLang="en-US" dirty="0" smtClean="0"/>
              <a:t>大分問題は解決したか</a:t>
            </a:r>
            <a:endParaRPr kumimoji="1" lang="ja-JP" altLang="en-US" dirty="0" smtClean="0"/>
          </a:p>
          <a:p>
            <a:r>
              <a:rPr lang="ja-JP" altLang="en-US" dirty="0" smtClean="0"/>
              <a:t>採用試験と設置者は</a:t>
            </a:r>
            <a:r>
              <a:rPr lang="ja-JP" altLang="en-US" dirty="0"/>
              <a:t>一致</a:t>
            </a:r>
            <a:r>
              <a:rPr lang="ja-JP" altLang="en-US" dirty="0" smtClean="0"/>
              <a:t>させる</a:t>
            </a:r>
            <a:r>
              <a:rPr lang="ja-JP" altLang="en-US" dirty="0"/>
              <a:t>べき</a:t>
            </a:r>
            <a:r>
              <a:rPr lang="ja-JP" altLang="en-US" dirty="0" smtClean="0"/>
              <a:t>か（政令指定都市の一部のみが独自採用）</a:t>
            </a:r>
          </a:p>
          <a:p>
            <a:r>
              <a:rPr kumimoji="1" lang="ja-JP" altLang="en-US" dirty="0" smtClean="0"/>
              <a:t>試補制度は？</a:t>
            </a:r>
          </a:p>
          <a:p>
            <a:r>
              <a:rPr lang="ja-JP" altLang="en-US" dirty="0"/>
              <a:t>昇任　</a:t>
            </a:r>
            <a:r>
              <a:rPr lang="ja-JP" altLang="en-US" dirty="0" smtClean="0"/>
              <a:t>管理職希望者の減少をどう考えるか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155</Words>
  <Application>Microsoft Office PowerPoint</Application>
  <PresentationFormat>画面に合わせる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Calibri</vt:lpstr>
      <vt:lpstr>Office テーマ</vt:lpstr>
      <vt:lpstr>教師を育てる行政</vt:lpstr>
      <vt:lpstr>日米の優れた教師の研修例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教師に必要なことと養成の課題</vt:lpstr>
      <vt:lpstr>養成</vt:lpstr>
      <vt:lpstr>教師の任用</vt:lpstr>
      <vt:lpstr>離職率と試補制度</vt:lpstr>
      <vt:lpstr>採用</vt:lpstr>
      <vt:lpstr>研修</vt:lpstr>
      <vt:lpstr>評価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教師の分化・養成・研修・採用</dc:title>
  <dc:creator>wakei</dc:creator>
  <cp:lastModifiedBy>wakei</cp:lastModifiedBy>
  <cp:revision>57</cp:revision>
  <dcterms:created xsi:type="dcterms:W3CDTF">2012-07-03T12:12:27Z</dcterms:created>
  <dcterms:modified xsi:type="dcterms:W3CDTF">2016-06-29T09:39:39Z</dcterms:modified>
</cp:coreProperties>
</file>