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9" r:id="rId3"/>
    <p:sldId id="298" r:id="rId4"/>
    <p:sldId id="297" r:id="rId5"/>
    <p:sldId id="290" r:id="rId6"/>
    <p:sldId id="291" r:id="rId7"/>
    <p:sldId id="292" r:id="rId8"/>
    <p:sldId id="288" r:id="rId9"/>
    <p:sldId id="293" r:id="rId10"/>
    <p:sldId id="294" r:id="rId11"/>
    <p:sldId id="295" r:id="rId12"/>
    <p:sldId id="296" r:id="rId13"/>
    <p:sldId id="279" r:id="rId14"/>
    <p:sldId id="283" r:id="rId15"/>
    <p:sldId id="282" r:id="rId16"/>
    <p:sldId id="299" r:id="rId17"/>
    <p:sldId id="265" r:id="rId18"/>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642" autoAdjust="0"/>
    <p:restoredTop sz="94660"/>
  </p:normalViewPr>
  <p:slideViewPr>
    <p:cSldViewPr>
      <p:cViewPr varScale="1">
        <p:scale>
          <a:sx n="79" d="100"/>
          <a:sy n="79" d="100"/>
        </p:scale>
        <p:origin x="318"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21BFB76A-93F7-4EFF-AD8B-2BFCD5B64E4F}" type="datetimeFigureOut">
              <a:rPr kumimoji="1" lang="ja-JP" altLang="en-US" smtClean="0"/>
              <a:pPr/>
              <a:t>2016/6/15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7DEFD1A-26E5-47DD-B88A-1843F4A35E54}"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1BFB76A-93F7-4EFF-AD8B-2BFCD5B64E4F}" type="datetimeFigureOut">
              <a:rPr kumimoji="1" lang="ja-JP" altLang="en-US" smtClean="0"/>
              <a:pPr/>
              <a:t>2016/6/15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7DEFD1A-26E5-47DD-B88A-1843F4A35E54}"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1BFB76A-93F7-4EFF-AD8B-2BFCD5B64E4F}" type="datetimeFigureOut">
              <a:rPr kumimoji="1" lang="ja-JP" altLang="en-US" smtClean="0"/>
              <a:pPr/>
              <a:t>2016/6/15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7DEFD1A-26E5-47DD-B88A-1843F4A35E54}"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1BFB76A-93F7-4EFF-AD8B-2BFCD5B64E4F}" type="datetimeFigureOut">
              <a:rPr kumimoji="1" lang="ja-JP" altLang="en-US" smtClean="0"/>
              <a:pPr/>
              <a:t>2016/6/15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7DEFD1A-26E5-47DD-B88A-1843F4A35E54}"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21BFB76A-93F7-4EFF-AD8B-2BFCD5B64E4F}" type="datetimeFigureOut">
              <a:rPr kumimoji="1" lang="ja-JP" altLang="en-US" smtClean="0"/>
              <a:pPr/>
              <a:t>2016/6/15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7DEFD1A-26E5-47DD-B88A-1843F4A35E54}"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21BFB76A-93F7-4EFF-AD8B-2BFCD5B64E4F}" type="datetimeFigureOut">
              <a:rPr kumimoji="1" lang="ja-JP" altLang="en-US" smtClean="0"/>
              <a:pPr/>
              <a:t>2016/6/15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7DEFD1A-26E5-47DD-B88A-1843F4A35E54}"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21BFB76A-93F7-4EFF-AD8B-2BFCD5B64E4F}" type="datetimeFigureOut">
              <a:rPr kumimoji="1" lang="ja-JP" altLang="en-US" smtClean="0"/>
              <a:pPr/>
              <a:t>2016/6/15</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F7DEFD1A-26E5-47DD-B88A-1843F4A35E54}"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21BFB76A-93F7-4EFF-AD8B-2BFCD5B64E4F}" type="datetimeFigureOut">
              <a:rPr kumimoji="1" lang="ja-JP" altLang="en-US" smtClean="0"/>
              <a:pPr/>
              <a:t>2016/6/15</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F7DEFD1A-26E5-47DD-B88A-1843F4A35E54}"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21BFB76A-93F7-4EFF-AD8B-2BFCD5B64E4F}" type="datetimeFigureOut">
              <a:rPr kumimoji="1" lang="ja-JP" altLang="en-US" smtClean="0"/>
              <a:pPr/>
              <a:t>2016/6/15</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F7DEFD1A-26E5-47DD-B88A-1843F4A35E54}"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21BFB76A-93F7-4EFF-AD8B-2BFCD5B64E4F}" type="datetimeFigureOut">
              <a:rPr kumimoji="1" lang="ja-JP" altLang="en-US" smtClean="0"/>
              <a:pPr/>
              <a:t>2016/6/15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7DEFD1A-26E5-47DD-B88A-1843F4A35E54}"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21BFB76A-93F7-4EFF-AD8B-2BFCD5B64E4F}" type="datetimeFigureOut">
              <a:rPr kumimoji="1" lang="ja-JP" altLang="en-US" smtClean="0"/>
              <a:pPr/>
              <a:t>2016/6/15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7DEFD1A-26E5-47DD-B88A-1843F4A35E54}"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BFB76A-93F7-4EFF-AD8B-2BFCD5B64E4F}" type="datetimeFigureOut">
              <a:rPr kumimoji="1" lang="ja-JP" altLang="en-US" smtClean="0"/>
              <a:pPr/>
              <a:t>2016/6/15</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DEFD1A-26E5-47DD-B88A-1843F4A35E54}"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教育課程と行政	</a:t>
            </a:r>
            <a:endParaRPr kumimoji="1" lang="ja-JP" altLang="en-US" dirty="0"/>
          </a:p>
        </p:txBody>
      </p:sp>
      <p:sp>
        <p:nvSpPr>
          <p:cNvPr id="3" name="サブタイトル 2"/>
          <p:cNvSpPr>
            <a:spLocks noGrp="1"/>
          </p:cNvSpPr>
          <p:nvPr>
            <p:ph type="subTitle" idx="1"/>
          </p:nvPr>
        </p:nvSpPr>
        <p:spPr/>
        <p:txBody>
          <a:bodyPr/>
          <a:lstStyle/>
          <a:p>
            <a:r>
              <a:rPr kumimoji="1" lang="ja-JP" altLang="en-US" dirty="0" smtClean="0"/>
              <a:t>２１世紀、ポストモダンの</a:t>
            </a:r>
          </a:p>
          <a:p>
            <a:r>
              <a:rPr lang="ja-JP" altLang="en-US" dirty="0" smtClean="0"/>
              <a:t>教育課程行政を考える</a:t>
            </a:r>
            <a:endParaRPr kumimoji="1" lang="ja-JP"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道徳の教科化</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lang="ja-JP" altLang="en-US" dirty="0" smtClean="0"/>
              <a:t>安倍内閣</a:t>
            </a:r>
            <a:r>
              <a:rPr lang="ja-JP" altLang="en-US" dirty="0"/>
              <a:t>の</a:t>
            </a:r>
            <a:r>
              <a:rPr lang="ja-JP" altLang="en-US" dirty="0" smtClean="0"/>
              <a:t>「道徳教科化」提言（教育再生実行委員会の提言による）</a:t>
            </a:r>
          </a:p>
          <a:p>
            <a:pPr lvl="1"/>
            <a:r>
              <a:rPr kumimoji="1" lang="ja-JP" altLang="en-US" dirty="0" smtClean="0"/>
              <a:t>いじめ問題が深刻になっているため、道徳教育の教科化が必要という論理</a:t>
            </a:r>
          </a:p>
          <a:p>
            <a:pPr lvl="1"/>
            <a:r>
              <a:rPr lang="ja-JP" altLang="en-US" dirty="0" smtClean="0"/>
              <a:t>大津の事件を引き合いにだしているが、実態は。</a:t>
            </a:r>
          </a:p>
          <a:p>
            <a:pPr lvl="1"/>
            <a:r>
              <a:rPr kumimoji="1" lang="ja-JP" altLang="en-US" dirty="0" smtClean="0"/>
              <a:t>大津の中学は文部科学省の道徳教育推進校の指定を３年間受けていた。その翌年の事件</a:t>
            </a:r>
          </a:p>
          <a:p>
            <a:r>
              <a:rPr lang="ja-JP" altLang="en-US" dirty="0" smtClean="0"/>
              <a:t>表向きの「教育内容」と「実態」のずれ（隠れたキリキュラム論）</a:t>
            </a:r>
            <a:endParaRPr kumimoji="1" lang="ja-JP" altLang="en-US" dirty="0"/>
          </a:p>
        </p:txBody>
      </p:sp>
    </p:spTree>
    <p:extLst>
      <p:ext uri="{BB962C8B-B14F-4D97-AF65-F5344CB8AC3E}">
        <p14:creationId xmlns:p14="http://schemas.microsoft.com/office/powerpoint/2010/main" val="37683856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教育課程を定めるのは１</a:t>
            </a:r>
            <a:endParaRPr kumimoji="1" lang="ja-JP" altLang="en-US" dirty="0"/>
          </a:p>
        </p:txBody>
      </p:sp>
      <p:sp>
        <p:nvSpPr>
          <p:cNvPr id="3" name="コンテンツ プレースホルダ 2"/>
          <p:cNvSpPr>
            <a:spLocks noGrp="1"/>
          </p:cNvSpPr>
          <p:nvPr>
            <p:ph idx="1"/>
          </p:nvPr>
        </p:nvSpPr>
        <p:spPr/>
        <p:txBody>
          <a:bodyPr>
            <a:normAutofit fontScale="62500" lnSpcReduction="20000"/>
          </a:bodyPr>
          <a:lstStyle/>
          <a:p>
            <a:r>
              <a:rPr lang="ja-JP" altLang="en-US" dirty="0" smtClean="0"/>
              <a:t>学校教育法</a:t>
            </a:r>
          </a:p>
          <a:p>
            <a:pPr lvl="1"/>
            <a:r>
              <a:rPr lang="ja-JP" altLang="en-US" dirty="0" smtClean="0"/>
              <a:t>第三十三条 　小学校の教育課程に関する事項は、第二十九条及び第三十条の規定に従い、文部科学大臣が定める。</a:t>
            </a:r>
            <a:endParaRPr kumimoji="1" lang="ja-JP" altLang="en-US" dirty="0" smtClean="0"/>
          </a:p>
          <a:p>
            <a:r>
              <a:rPr kumimoji="1" lang="ja-JP" altLang="en-US" dirty="0" smtClean="0"/>
              <a:t>学校教育法施行規則</a:t>
            </a:r>
          </a:p>
          <a:p>
            <a:pPr lvl="1"/>
            <a:r>
              <a:rPr lang="ja-JP" altLang="en-US" dirty="0" smtClean="0"/>
              <a:t>第五十条</a:t>
            </a:r>
            <a:br>
              <a:rPr lang="ja-JP" altLang="en-US" dirty="0" smtClean="0"/>
            </a:br>
            <a:r>
              <a:rPr lang="ja-JP" altLang="en-US" dirty="0" smtClean="0"/>
              <a:t>　小学校の教育課程は、国語、社会、算数、理科、生活、音楽、図画工作、家庭及び体育の各教科（以下この節において「各教科」という。）</a:t>
            </a:r>
            <a:r>
              <a:rPr lang="ja-JP" altLang="en-US" dirty="0" err="1" smtClean="0"/>
              <a:t>、</a:t>
            </a:r>
            <a:r>
              <a:rPr lang="ja-JP" altLang="en-US" dirty="0" smtClean="0"/>
              <a:t>道徳、外国語活動、総合的な学習の時間並びに特別活動に</a:t>
            </a:r>
            <a:r>
              <a:rPr lang="ja-JP" altLang="en-US" dirty="0" err="1" smtClean="0"/>
              <a:t>よつて</a:t>
            </a:r>
            <a:r>
              <a:rPr lang="ja-JP" altLang="en-US" dirty="0" smtClean="0"/>
              <a:t>編成するものとする。</a:t>
            </a:r>
            <a:br>
              <a:rPr lang="ja-JP" altLang="en-US" dirty="0" smtClean="0"/>
            </a:br>
            <a:r>
              <a:rPr lang="ja-JP" altLang="en-US" dirty="0" smtClean="0"/>
              <a:t>２　私立の小学校の教育課程を編成する場合は、前項の規定にかかわらず、宗教を加えることができる。この場合においては、宗教をもつて前項の道徳に代えることができる。</a:t>
            </a:r>
          </a:p>
          <a:p>
            <a:pPr lvl="1"/>
            <a:r>
              <a:rPr lang="ja-JP" altLang="en-US" dirty="0" smtClean="0"/>
              <a:t>第五十二条</a:t>
            </a:r>
            <a:br>
              <a:rPr lang="ja-JP" altLang="en-US" dirty="0" smtClean="0"/>
            </a:br>
            <a:r>
              <a:rPr lang="ja-JP" altLang="en-US" dirty="0" smtClean="0"/>
              <a:t>　小学校の教育課程については、この節に定めるもののほか、教育課程の基準として文部科学大臣が別に公示する小学校学習指導要領によるものとする。</a:t>
            </a:r>
            <a:br>
              <a:rPr lang="ja-JP" altLang="en-US" dirty="0" smtClean="0"/>
            </a:br>
            <a:r>
              <a:rPr lang="ja-JP" altLang="en-US" dirty="0" smtClean="0"/>
              <a:t/>
            </a:r>
            <a:br>
              <a:rPr lang="ja-JP" altLang="en-US" dirty="0" smtClean="0"/>
            </a:br>
            <a:endParaRPr kumimoji="1" lang="ja-JP" altLang="en-US" dirty="0"/>
          </a:p>
        </p:txBody>
      </p:sp>
    </p:spTree>
    <p:extLst>
      <p:ext uri="{BB962C8B-B14F-4D97-AF65-F5344CB8AC3E}">
        <p14:creationId xmlns:p14="http://schemas.microsoft.com/office/powerpoint/2010/main" val="1370553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教育課程を定めるのは２</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lang="ja-JP" altLang="en-US" dirty="0" smtClean="0"/>
              <a:t>地方教育行政の組織及び運営に関する法律第２３条</a:t>
            </a:r>
          </a:p>
          <a:p>
            <a:pPr lvl="1"/>
            <a:r>
              <a:rPr lang="ja-JP" altLang="en-US" dirty="0" smtClean="0"/>
              <a:t>５　学校の組織編成、教育課程、学習指導、生徒指導及び職業指導に関すること。</a:t>
            </a:r>
          </a:p>
          <a:p>
            <a:pPr lvl="1"/>
            <a:r>
              <a:rPr lang="ja-JP" altLang="en-US" dirty="0" smtClean="0"/>
              <a:t>６　教科書その他の教材に関すること</a:t>
            </a:r>
          </a:p>
          <a:p>
            <a:r>
              <a:rPr lang="ja-JP" altLang="en-US" dirty="0" smtClean="0"/>
              <a:t>石川県小松市の学校管理規則</a:t>
            </a:r>
          </a:p>
          <a:p>
            <a:pPr lvl="1"/>
            <a:r>
              <a:rPr lang="en-US" altLang="ja-JP" dirty="0" smtClean="0"/>
              <a:t>(</a:t>
            </a:r>
            <a:r>
              <a:rPr lang="ja-JP" altLang="en-US" dirty="0" smtClean="0"/>
              <a:t>教育課程</a:t>
            </a:r>
            <a:r>
              <a:rPr lang="en-US" altLang="ja-JP" dirty="0" smtClean="0"/>
              <a:t>)</a:t>
            </a:r>
            <a:endParaRPr lang="ja-JP" altLang="en-US" dirty="0" smtClean="0"/>
          </a:p>
          <a:p>
            <a:pPr lvl="1"/>
            <a:r>
              <a:rPr lang="ja-JP" altLang="en-US" dirty="0" smtClean="0"/>
              <a:t>　第</a:t>
            </a:r>
            <a:r>
              <a:rPr lang="en-US" altLang="ja-JP" dirty="0" smtClean="0"/>
              <a:t>9</a:t>
            </a:r>
            <a:r>
              <a:rPr lang="ja-JP" altLang="en-US" dirty="0" smtClean="0"/>
              <a:t>条　教育課程は，学習指導要領及び教育長の指示する基準に基づいて，校長が定める。</a:t>
            </a:r>
          </a:p>
          <a:p>
            <a:endParaRPr kumimoji="1" lang="ja-JP" altLang="en-US" dirty="0"/>
          </a:p>
        </p:txBody>
      </p:sp>
    </p:spTree>
    <p:extLst>
      <p:ext uri="{BB962C8B-B14F-4D97-AF65-F5344CB8AC3E}">
        <p14:creationId xmlns:p14="http://schemas.microsoft.com/office/powerpoint/2010/main" val="10517803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現場で進行しているこ</a:t>
            </a:r>
            <a:r>
              <a:rPr lang="ja-JP" altLang="en-US" dirty="0" smtClean="0"/>
              <a:t>と（変化）</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現行学習指導要領は、２１世紀型を強く意識</a:t>
            </a:r>
          </a:p>
          <a:p>
            <a:pPr marL="0" indent="0">
              <a:buNone/>
            </a:pPr>
            <a:r>
              <a:rPr lang="ja-JP" altLang="en-US" dirty="0"/>
              <a:t> </a:t>
            </a:r>
            <a:r>
              <a:rPr lang="ja-JP" altLang="en-US" dirty="0" smtClean="0"/>
              <a:t>                 ⇩</a:t>
            </a:r>
            <a:endParaRPr kumimoji="1" lang="ja-JP" altLang="en-US" dirty="0" smtClean="0"/>
          </a:p>
          <a:p>
            <a:r>
              <a:rPr kumimoji="1" lang="ja-JP" altLang="en-US" dirty="0" smtClean="0"/>
              <a:t>詳細な授業計画　</a:t>
            </a:r>
            <a:endParaRPr kumimoji="1" lang="en-US" altLang="ja-JP" dirty="0" smtClean="0"/>
          </a:p>
          <a:p>
            <a:pPr lvl="1"/>
            <a:r>
              <a:rPr lang="ja-JP" altLang="en-US" dirty="0"/>
              <a:t>極端</a:t>
            </a:r>
            <a:r>
              <a:rPr lang="ja-JP" altLang="en-US" dirty="0" smtClean="0"/>
              <a:t>な例は毎時間の規定</a:t>
            </a:r>
            <a:endParaRPr lang="en-US" altLang="ja-JP" dirty="0" smtClean="0"/>
          </a:p>
          <a:p>
            <a:pPr lvl="1"/>
            <a:r>
              <a:rPr kumimoji="1" lang="ja-JP" altLang="en-US" dirty="0" smtClean="0"/>
              <a:t>教務の担当者が作成</a:t>
            </a:r>
            <a:endParaRPr kumimoji="1" lang="en-US" altLang="ja-JP" dirty="0" smtClean="0"/>
          </a:p>
          <a:p>
            <a:pPr lvl="1"/>
            <a:r>
              <a:rPr lang="ja-JP" altLang="en-US" dirty="0" smtClean="0"/>
              <a:t>作成者と授業者の乖離</a:t>
            </a:r>
          </a:p>
          <a:p>
            <a:r>
              <a:rPr kumimoji="1" lang="ja-JP" altLang="en-US" dirty="0" smtClean="0"/>
              <a:t>このなかで「考える」「表現する」「伝えあう」作業の重視 ⇒</a:t>
            </a:r>
            <a:r>
              <a:rPr kumimoji="1" lang="en-US" altLang="ja-JP" dirty="0" smtClean="0"/>
              <a:t>(</a:t>
            </a:r>
            <a:r>
              <a:rPr kumimoji="1" lang="ja-JP" altLang="en-US" dirty="0" smtClean="0"/>
              <a:t>実態は</a:t>
            </a:r>
            <a:r>
              <a:rPr kumimoji="1" lang="en-US" altLang="ja-JP" dirty="0" smtClean="0"/>
              <a:t>?)</a:t>
            </a:r>
            <a:endParaRPr kumimoji="1" lang="ja-JP" altLang="en-US" dirty="0"/>
          </a:p>
        </p:txBody>
      </p:sp>
    </p:spTree>
    <p:extLst>
      <p:ext uri="{BB962C8B-B14F-4D97-AF65-F5344CB8AC3E}">
        <p14:creationId xmlns:p14="http://schemas.microsoft.com/office/powerpoint/2010/main" val="24348972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教育実習での授業</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265</a:t>
            </a:r>
            <a:r>
              <a:rPr kumimoji="1" lang="ja-JP" altLang="en-US" dirty="0" smtClean="0"/>
              <a:t>円の物を</a:t>
            </a:r>
            <a:r>
              <a:rPr kumimoji="1" lang="en-US" altLang="ja-JP" dirty="0" smtClean="0"/>
              <a:t>1000</a:t>
            </a:r>
            <a:r>
              <a:rPr kumimoji="1" lang="ja-JP" altLang="en-US" dirty="0" smtClean="0"/>
              <a:t>札で買うとおつりはいくら</a:t>
            </a:r>
          </a:p>
          <a:p>
            <a:r>
              <a:rPr lang="en-US" altLang="ja-JP" dirty="0" smtClean="0"/>
              <a:t>3</a:t>
            </a:r>
            <a:r>
              <a:rPr lang="ja-JP" altLang="en-US" dirty="0" smtClean="0"/>
              <a:t>通りで解いていた。</a:t>
            </a:r>
            <a:r>
              <a:rPr lang="en-US" altLang="ja-JP" dirty="0" smtClean="0"/>
              <a:t>(</a:t>
            </a:r>
            <a:r>
              <a:rPr lang="ja-JP" altLang="en-US" dirty="0" smtClean="0"/>
              <a:t>お金・ブロック・筆算</a:t>
            </a:r>
            <a:r>
              <a:rPr lang="en-US" altLang="ja-JP" dirty="0" smtClean="0"/>
              <a:t>)</a:t>
            </a:r>
            <a:endParaRPr lang="ja-JP" altLang="en-US" dirty="0" smtClean="0"/>
          </a:p>
          <a:p>
            <a:r>
              <a:rPr kumimoji="1" lang="ja-JP" altLang="en-US" dirty="0" smtClean="0"/>
              <a:t>子ども</a:t>
            </a:r>
            <a:r>
              <a:rPr kumimoji="1" lang="ja-JP" altLang="en-US" dirty="0"/>
              <a:t>たち</a:t>
            </a:r>
            <a:r>
              <a:rPr kumimoji="1" lang="ja-JP" altLang="en-US" dirty="0" smtClean="0"/>
              <a:t>でグループ討論</a:t>
            </a:r>
            <a:r>
              <a:rPr kumimoji="1" lang="ja-JP" altLang="en-US" dirty="0"/>
              <a:t>させ</a:t>
            </a:r>
            <a:r>
              <a:rPr kumimoji="1" lang="ja-JP" altLang="en-US" dirty="0" smtClean="0"/>
              <a:t>、前に出て発表</a:t>
            </a:r>
            <a:r>
              <a:rPr kumimoji="1" lang="ja-JP" altLang="en-US" dirty="0"/>
              <a:t>させていた</a:t>
            </a:r>
            <a:r>
              <a:rPr kumimoji="1" lang="ja-JP" altLang="en-US" dirty="0" smtClean="0"/>
              <a:t>。</a:t>
            </a:r>
          </a:p>
          <a:p>
            <a:r>
              <a:rPr lang="en-US" altLang="ja-JP" dirty="0" smtClean="0"/>
              <a:t>35</a:t>
            </a:r>
            <a:r>
              <a:rPr lang="ja-JP" altLang="en-US" dirty="0" smtClean="0"/>
              <a:t>分ほど使って理解させ、残りの</a:t>
            </a:r>
            <a:r>
              <a:rPr lang="en-US" altLang="ja-JP" dirty="0" smtClean="0"/>
              <a:t>10</a:t>
            </a:r>
            <a:r>
              <a:rPr lang="ja-JP" altLang="en-US" dirty="0" smtClean="0"/>
              <a:t>分で問題を</a:t>
            </a:r>
            <a:r>
              <a:rPr lang="en-US" altLang="ja-JP" dirty="0" smtClean="0"/>
              <a:t>2</a:t>
            </a:r>
            <a:r>
              <a:rPr lang="ja-JP" altLang="en-US" dirty="0" smtClean="0"/>
              <a:t>題とかせていた。</a:t>
            </a:r>
            <a:endParaRPr kumimoji="1" lang="ja-JP" altLang="en-US" dirty="0"/>
          </a:p>
        </p:txBody>
      </p:sp>
    </p:spTree>
    <p:extLst>
      <p:ext uri="{BB962C8B-B14F-4D97-AF65-F5344CB8AC3E}">
        <p14:creationId xmlns:p14="http://schemas.microsoft.com/office/powerpoint/2010/main" val="10406944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未来</a:t>
            </a:r>
            <a:r>
              <a:rPr lang="ja-JP" altLang="en-US" dirty="0"/>
              <a:t>への</a:t>
            </a:r>
            <a:r>
              <a:rPr lang="ja-JP" altLang="en-US" dirty="0" smtClean="0"/>
              <a:t>教育</a:t>
            </a:r>
            <a:r>
              <a:rPr lang="en-US" altLang="ja-JP" dirty="0" smtClean="0"/>
              <a:t>(</a:t>
            </a:r>
            <a:r>
              <a:rPr lang="ja-JP" altLang="en-US" dirty="0" smtClean="0"/>
              <a:t>国家基準は</a:t>
            </a:r>
            <a:r>
              <a:rPr lang="en-US" altLang="ja-JP" dirty="0" smtClean="0"/>
              <a:t>?)</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kumimoji="1" lang="ja-JP" altLang="en-US" dirty="0" smtClean="0"/>
              <a:t>能力の発達の要因は時代によって変わる？</a:t>
            </a:r>
          </a:p>
          <a:p>
            <a:pPr lvl="1"/>
            <a:r>
              <a:rPr lang="ja-JP" altLang="en-US" dirty="0" smtClean="0"/>
              <a:t>走る力の向上：正しい姿勢</a:t>
            </a:r>
            <a:r>
              <a:rPr lang="ja-JP" altLang="en-US" dirty="0"/>
              <a:t>で</a:t>
            </a:r>
            <a:r>
              <a:rPr lang="ja-JP" altLang="en-US" dirty="0" smtClean="0"/>
              <a:t>、反復練習</a:t>
            </a:r>
          </a:p>
          <a:p>
            <a:pPr lvl="1"/>
            <a:r>
              <a:rPr kumimoji="1" lang="ja-JP" altLang="en-US" dirty="0" smtClean="0"/>
              <a:t>思考力：読書</a:t>
            </a:r>
            <a:r>
              <a:rPr kumimoji="1" lang="ja-JP" altLang="en-US" dirty="0"/>
              <a:t>・</a:t>
            </a:r>
            <a:r>
              <a:rPr kumimoji="1" lang="ja-JP" altLang="en-US" dirty="0" smtClean="0"/>
              <a:t>対話を踏まえて、文章を書く</a:t>
            </a:r>
          </a:p>
          <a:p>
            <a:pPr lvl="1"/>
            <a:r>
              <a:rPr lang="ja-JP" altLang="en-US" dirty="0" smtClean="0"/>
              <a:t>計算力：やり方を理解したら、問題を多くこなす</a:t>
            </a:r>
            <a:endParaRPr kumimoji="1" lang="ja-JP" altLang="en-US" dirty="0" smtClean="0"/>
          </a:p>
          <a:p>
            <a:pPr lvl="1"/>
            <a:r>
              <a:rPr kumimoji="1" lang="ja-JP" altLang="en-US" dirty="0" smtClean="0"/>
              <a:t>課題発見力・絶対音感：訓練法を発見すれば</a:t>
            </a:r>
          </a:p>
          <a:p>
            <a:pPr lvl="1"/>
            <a:r>
              <a:rPr lang="ja-JP" altLang="en-US" dirty="0" smtClean="0"/>
              <a:t>想像力：未知の領域か</a:t>
            </a:r>
          </a:p>
          <a:p>
            <a:r>
              <a:rPr kumimoji="1" lang="ja-JP" altLang="en-US" dirty="0" smtClean="0"/>
              <a:t>教育条件・教具・教材等々は変化する</a:t>
            </a:r>
          </a:p>
          <a:p>
            <a:r>
              <a:rPr lang="ja-JP" altLang="en-US" dirty="0" smtClean="0"/>
              <a:t>教育内容と学習者の対応も変化する</a:t>
            </a:r>
          </a:p>
          <a:p>
            <a:pPr marL="0" indent="0">
              <a:buNone/>
            </a:pPr>
            <a:r>
              <a:rPr kumimoji="1" lang="ja-JP" altLang="en-US" dirty="0" smtClean="0"/>
              <a:t>            </a:t>
            </a:r>
            <a:r>
              <a:rPr kumimoji="1" lang="en-US" altLang="ja-JP" dirty="0" err="1" smtClean="0"/>
              <a:t>Cf</a:t>
            </a:r>
            <a:r>
              <a:rPr kumimoji="1" lang="en-US" altLang="ja-JP" dirty="0" smtClean="0"/>
              <a:t> </a:t>
            </a:r>
            <a:r>
              <a:rPr lang="ja-JP" altLang="en-US" dirty="0"/>
              <a:t>複</a:t>
            </a:r>
            <a:r>
              <a:rPr lang="ja-JP" altLang="en-US" dirty="0" smtClean="0"/>
              <a:t>線型学校体系⇒分岐型体系</a:t>
            </a:r>
            <a:endParaRPr kumimoji="1" lang="ja-JP" altLang="en-US" dirty="0"/>
          </a:p>
        </p:txBody>
      </p:sp>
    </p:spTree>
    <p:extLst>
      <p:ext uri="{BB962C8B-B14F-4D97-AF65-F5344CB8AC3E}">
        <p14:creationId xmlns:p14="http://schemas.microsoft.com/office/powerpoint/2010/main" val="5373733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インターネットは何を変えるか</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グローバルに、「情報＝教育内容」をアクセス可能にする</a:t>
            </a:r>
          </a:p>
          <a:p>
            <a:r>
              <a:rPr lang="ja-JP" altLang="en-US" dirty="0"/>
              <a:t>広大</a:t>
            </a:r>
            <a:r>
              <a:rPr lang="ja-JP" altLang="en-US" dirty="0" smtClean="0"/>
              <a:t>なフリースペースの学習の場</a:t>
            </a:r>
            <a:r>
              <a:rPr lang="en-US" altLang="ja-JP" dirty="0" smtClean="0"/>
              <a:t>(MOOC)</a:t>
            </a:r>
            <a:endParaRPr lang="ja-JP" altLang="en-US" dirty="0" smtClean="0"/>
          </a:p>
          <a:p>
            <a:r>
              <a:rPr kumimoji="1" lang="ja-JP" altLang="en-US" dirty="0" smtClean="0"/>
              <a:t>情報の不断の更新</a:t>
            </a:r>
          </a:p>
          <a:p>
            <a:endParaRPr kumimoji="1" lang="ja-JP" altLang="en-US" dirty="0"/>
          </a:p>
        </p:txBody>
      </p:sp>
    </p:spTree>
    <p:extLst>
      <p:ext uri="{BB962C8B-B14F-4D97-AF65-F5344CB8AC3E}">
        <p14:creationId xmlns:p14="http://schemas.microsoft.com/office/powerpoint/2010/main" val="9553708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良識で考えると</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dirty="0" smtClean="0"/>
              <a:t>決まった教科書は必要なのか</a:t>
            </a:r>
          </a:p>
          <a:p>
            <a:r>
              <a:rPr lang="ja-JP" altLang="en-US" dirty="0"/>
              <a:t>教科書は多様性が確保されるのがいいか。均一なのがいいか。</a:t>
            </a:r>
          </a:p>
          <a:p>
            <a:r>
              <a:rPr kumimoji="1" lang="ja-JP" altLang="en-US" dirty="0" smtClean="0"/>
              <a:t>必要とすれば、誰が教科書</a:t>
            </a:r>
            <a:r>
              <a:rPr kumimoji="1" lang="ja-JP" altLang="en-US" dirty="0" smtClean="0"/>
              <a:t>を選択するのが、よりよい教育にとって好ましい</a:t>
            </a:r>
            <a:r>
              <a:rPr kumimoji="1" lang="ja-JP" altLang="en-US" dirty="0" smtClean="0"/>
              <a:t>か</a:t>
            </a:r>
            <a:endParaRPr kumimoji="1" lang="ja-JP" altLang="en-US" dirty="0" smtClean="0"/>
          </a:p>
          <a:p>
            <a:r>
              <a:rPr lang="ja-JP" altLang="en-US" dirty="0" smtClean="0"/>
              <a:t>副教材の選択は自由がいいのか、制限すべきなのか</a:t>
            </a:r>
          </a:p>
          <a:p>
            <a:r>
              <a:rPr lang="ja-JP" altLang="en-US" dirty="0" smtClean="0"/>
              <a:t>インターネットの情報の利用は制限</a:t>
            </a:r>
            <a:r>
              <a:rPr lang="ja-JP" altLang="en-US" dirty="0"/>
              <a:t>できる</a:t>
            </a:r>
            <a:r>
              <a:rPr lang="ja-JP" altLang="en-US" dirty="0" smtClean="0"/>
              <a:t>か</a:t>
            </a:r>
            <a:endParaRPr lang="ja-JP" alt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２１世紀の教育課題？</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kumimoji="1" lang="ja-JP" altLang="en-US" dirty="0" smtClean="0"/>
              <a:t>教育に与えている社会的変化</a:t>
            </a:r>
          </a:p>
          <a:p>
            <a:pPr lvl="1"/>
            <a:r>
              <a:rPr kumimoji="1" lang="ja-JP" altLang="en-US" dirty="0" smtClean="0"/>
              <a:t>途上国の経済的追い上げ（</a:t>
            </a:r>
            <a:r>
              <a:rPr kumimoji="1" lang="en-US" altLang="ja-JP" dirty="0" smtClean="0"/>
              <a:t>catch up)</a:t>
            </a:r>
            <a:endParaRPr kumimoji="1" lang="ja-JP" altLang="en-US" dirty="0" smtClean="0"/>
          </a:p>
          <a:p>
            <a:pPr lvl="1"/>
            <a:r>
              <a:rPr lang="ja-JP" altLang="en-US" dirty="0" smtClean="0"/>
              <a:t>インターネットの普及</a:t>
            </a:r>
          </a:p>
          <a:p>
            <a:pPr lvl="1"/>
            <a:r>
              <a:rPr lang="ja-JP" altLang="en-US" dirty="0" smtClean="0"/>
              <a:t>第三次人工知能ブーム→実用化→職業淘汰</a:t>
            </a:r>
          </a:p>
          <a:p>
            <a:pPr lvl="1"/>
            <a:r>
              <a:rPr kumimoji="1" lang="ja-JP" altLang="en-US" dirty="0" smtClean="0"/>
              <a:t>移民</a:t>
            </a:r>
            <a:r>
              <a:rPr kumimoji="1" lang="ja-JP" altLang="en-US" dirty="0"/>
              <a:t>・</a:t>
            </a:r>
            <a:r>
              <a:rPr kumimoji="1" lang="ja-JP" altLang="en-US" dirty="0" smtClean="0"/>
              <a:t>難民等の人口移動</a:t>
            </a:r>
          </a:p>
          <a:p>
            <a:pPr lvl="1"/>
            <a:r>
              <a:rPr lang="ja-JP" altLang="en-US" dirty="0"/>
              <a:t>地球</a:t>
            </a:r>
            <a:r>
              <a:rPr lang="ja-JP" altLang="en-US" dirty="0" smtClean="0"/>
              <a:t>規模の環境問題</a:t>
            </a:r>
          </a:p>
          <a:p>
            <a:r>
              <a:rPr lang="ja-JP" altLang="en-US" dirty="0" smtClean="0"/>
              <a:t>教育の側の対応</a:t>
            </a:r>
          </a:p>
          <a:p>
            <a:pPr lvl="1"/>
            <a:r>
              <a:rPr lang="en-US" altLang="ja-JP" dirty="0" smtClean="0"/>
              <a:t>PISA</a:t>
            </a:r>
            <a:endParaRPr lang="ja-JP" altLang="en-US" dirty="0" smtClean="0"/>
          </a:p>
          <a:p>
            <a:pPr lvl="1"/>
            <a:r>
              <a:rPr lang="ja-JP" altLang="en-US" dirty="0" smtClean="0"/>
              <a:t>教育</a:t>
            </a:r>
            <a:r>
              <a:rPr lang="ja-JP" altLang="en-US" dirty="0"/>
              <a:t>改革</a:t>
            </a:r>
            <a:endParaRPr lang="ja-JP" altLang="en-US" dirty="0" smtClean="0"/>
          </a:p>
          <a:p>
            <a:endParaRPr kumimoji="1" lang="ja-JP" altLang="en-US" dirty="0"/>
          </a:p>
        </p:txBody>
      </p:sp>
    </p:spTree>
    <p:extLst>
      <p:ext uri="{BB962C8B-B14F-4D97-AF65-F5344CB8AC3E}">
        <p14:creationId xmlns:p14="http://schemas.microsoft.com/office/powerpoint/2010/main" val="18673975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先進国が迎えている状況</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「知識基盤社会」論</a:t>
            </a:r>
          </a:p>
          <a:p>
            <a:pPr lvl="1"/>
            <a:r>
              <a:rPr lang="ja-JP" altLang="en-US" dirty="0" smtClean="0"/>
              <a:t>生産性</a:t>
            </a:r>
            <a:r>
              <a:rPr lang="ja-JP" altLang="en-US" dirty="0"/>
              <a:t>に</a:t>
            </a:r>
            <a:r>
              <a:rPr lang="ja-JP" altLang="en-US" dirty="0" smtClean="0"/>
              <a:t>よる競争</a:t>
            </a:r>
            <a:r>
              <a:rPr lang="ja-JP" altLang="en-US" dirty="0"/>
              <a:t>ではなく</a:t>
            </a:r>
            <a:r>
              <a:rPr lang="ja-JP" altLang="en-US" dirty="0" smtClean="0"/>
              <a:t>、創造性</a:t>
            </a:r>
            <a:r>
              <a:rPr lang="ja-JP" altLang="en-US" dirty="0"/>
              <a:t>に</a:t>
            </a:r>
            <a:r>
              <a:rPr lang="ja-JP" altLang="en-US" dirty="0" smtClean="0"/>
              <a:t>よる競争－新しい要素の商品（知的財産）→創造性の育成が課題</a:t>
            </a:r>
            <a:endParaRPr kumimoji="1" lang="ja-JP" altLang="en-US" dirty="0" smtClean="0"/>
          </a:p>
          <a:p>
            <a:r>
              <a:rPr lang="ja-JP" altLang="en-US" dirty="0" smtClean="0"/>
              <a:t>ポストモダン論</a:t>
            </a:r>
          </a:p>
          <a:p>
            <a:pPr lvl="1"/>
            <a:r>
              <a:rPr kumimoji="1" lang="ja-JP" altLang="en-US" dirty="0" smtClean="0"/>
              <a:t>普段の技術革新→新しい事態</a:t>
            </a:r>
            <a:r>
              <a:rPr kumimoji="1" lang="ja-JP" altLang="en-US" dirty="0"/>
              <a:t>へ</a:t>
            </a:r>
            <a:r>
              <a:rPr kumimoji="1" lang="ja-JP" altLang="en-US" dirty="0" smtClean="0"/>
              <a:t>の適応能力</a:t>
            </a:r>
          </a:p>
          <a:p>
            <a:r>
              <a:rPr lang="ja-JP" altLang="en-US" dirty="0" smtClean="0"/>
              <a:t>多数の消滅する職業</a:t>
            </a:r>
          </a:p>
          <a:p>
            <a:pPr lvl="1"/>
            <a:r>
              <a:rPr lang="ja-JP" altLang="en-US" dirty="0"/>
              <a:t>新た</a:t>
            </a:r>
            <a:r>
              <a:rPr lang="ja-JP" altLang="en-US" dirty="0" smtClean="0"/>
              <a:t>な職</a:t>
            </a:r>
            <a:r>
              <a:rPr lang="ja-JP" altLang="en-US" dirty="0"/>
              <a:t>のための</a:t>
            </a:r>
            <a:r>
              <a:rPr kumimoji="1" lang="ja-JP" altLang="en-US" dirty="0" smtClean="0"/>
              <a:t>職業</a:t>
            </a:r>
            <a:r>
              <a:rPr kumimoji="1" lang="ja-JP" altLang="en-US" dirty="0"/>
              <a:t>教育</a:t>
            </a:r>
          </a:p>
        </p:txBody>
      </p:sp>
    </p:spTree>
    <p:extLst>
      <p:ext uri="{BB962C8B-B14F-4D97-AF65-F5344CB8AC3E}">
        <p14:creationId xmlns:p14="http://schemas.microsoft.com/office/powerpoint/2010/main" val="6655894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人工知能によってなくなる職業？</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融資担当・スポーツ審判・不動産ブローカー・案内係・電話オペレーター・レジ係・クレジットカードの調査員・集金人・弁護士助手・受け付け・仕立屋・データ入力・調査査定係・映写技師・各種修理技術者・義歯制作・訪問販売員・金融トレーダー・小売店販売員・一般秘書・運転手・ビル管理人</a:t>
            </a:r>
            <a:endParaRPr kumimoji="1" lang="ja-JP" altLang="en-US" dirty="0"/>
          </a:p>
        </p:txBody>
      </p:sp>
    </p:spTree>
    <p:extLst>
      <p:ext uri="{BB962C8B-B14F-4D97-AF65-F5344CB8AC3E}">
        <p14:creationId xmlns:p14="http://schemas.microsoft.com/office/powerpoint/2010/main" val="23217124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PISA</a:t>
            </a:r>
            <a:r>
              <a:rPr kumimoji="1" lang="ja-JP" altLang="en-US" dirty="0" smtClean="0"/>
              <a:t>が意味するもの</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kumimoji="1" lang="ja-JP" altLang="en-US" dirty="0" smtClean="0"/>
              <a:t>国際学力テスト</a:t>
            </a:r>
          </a:p>
          <a:p>
            <a:pPr lvl="1"/>
            <a:r>
              <a:rPr kumimoji="1" lang="ja-JP" altLang="en-US" dirty="0" smtClean="0"/>
              <a:t>国際教育到達度評価学会が実施する数学・理科テストが１９６４年から実施⇒１９９５年から国際数学・理科教育動向調査</a:t>
            </a:r>
            <a:r>
              <a:rPr kumimoji="1" lang="en-US" altLang="ja-JP" dirty="0" smtClean="0"/>
              <a:t>(TIMSS)</a:t>
            </a:r>
            <a:r>
              <a:rPr kumimoji="1" lang="ja-JP" altLang="en-US" dirty="0" smtClean="0"/>
              <a:t>として</a:t>
            </a:r>
          </a:p>
          <a:p>
            <a:pPr lvl="1"/>
            <a:r>
              <a:rPr lang="en-US" altLang="ja-JP" dirty="0" smtClean="0"/>
              <a:t>PISA(OECD</a:t>
            </a:r>
            <a:r>
              <a:rPr lang="ja-JP" altLang="en-US" dirty="0" smtClean="0"/>
              <a:t>が実施</a:t>
            </a:r>
            <a:r>
              <a:rPr lang="en-US" altLang="ja-JP" dirty="0" smtClean="0"/>
              <a:t>)</a:t>
            </a:r>
            <a:r>
              <a:rPr lang="ja-JP" altLang="en-US" dirty="0" smtClean="0"/>
              <a:t>が２０００年から</a:t>
            </a:r>
          </a:p>
          <a:p>
            <a:r>
              <a:rPr lang="en-US" altLang="ja-JP" dirty="0" smtClean="0"/>
              <a:t>1980’s</a:t>
            </a:r>
            <a:r>
              <a:rPr lang="ja-JP" altLang="en-US" dirty="0" smtClean="0"/>
              <a:t>以後グローバリゼーションが進行</a:t>
            </a:r>
          </a:p>
          <a:p>
            <a:pPr lvl="1"/>
            <a:r>
              <a:rPr lang="ja-JP" altLang="en-US" dirty="0" smtClean="0"/>
              <a:t>先進国の格差拡大・途上国の経済発展</a:t>
            </a:r>
          </a:p>
          <a:p>
            <a:r>
              <a:rPr lang="ja-JP" altLang="en-US" dirty="0" smtClean="0"/>
              <a:t>先進国の危機感から２１世紀型能力の模索</a:t>
            </a:r>
          </a:p>
          <a:p>
            <a:pPr lvl="1"/>
            <a:r>
              <a:rPr lang="ja-JP" altLang="en-US" dirty="0" smtClean="0"/>
              <a:t>多くの先進国が低学力⇒</a:t>
            </a:r>
            <a:r>
              <a:rPr lang="en-US" altLang="ja-JP" dirty="0" smtClean="0"/>
              <a:t>PISA</a:t>
            </a:r>
            <a:r>
              <a:rPr lang="ja-JP" altLang="en-US" dirty="0" smtClean="0"/>
              <a:t>ショック</a:t>
            </a:r>
          </a:p>
          <a:p>
            <a:endParaRPr kumimoji="1" lang="ja-JP" altLang="en-US" dirty="0"/>
          </a:p>
        </p:txBody>
      </p:sp>
    </p:spTree>
    <p:extLst>
      <p:ext uri="{BB962C8B-B14F-4D97-AF65-F5344CB8AC3E}">
        <p14:creationId xmlns:p14="http://schemas.microsoft.com/office/powerpoint/2010/main" val="21416550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ＯＥＣＤの</a:t>
            </a:r>
            <a:r>
              <a:rPr kumimoji="1" lang="en-US" altLang="ja-JP" dirty="0" smtClean="0"/>
              <a:t>Key Competencies</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相互にツールを使う</a:t>
            </a:r>
          </a:p>
          <a:p>
            <a:pPr lvl="1"/>
            <a:r>
              <a:rPr kumimoji="1" lang="ja-JP" altLang="en-US" dirty="0" smtClean="0"/>
              <a:t>言語</a:t>
            </a:r>
            <a:r>
              <a:rPr kumimoji="1" lang="ja-JP" altLang="en-US" dirty="0"/>
              <a:t>・</a:t>
            </a:r>
            <a:r>
              <a:rPr kumimoji="1" lang="ja-JP" altLang="en-US" dirty="0" smtClean="0"/>
              <a:t>シンボル・テキスト、知識</a:t>
            </a:r>
            <a:r>
              <a:rPr kumimoji="1" lang="ja-JP" altLang="en-US" dirty="0"/>
              <a:t>・</a:t>
            </a:r>
            <a:r>
              <a:rPr kumimoji="1" lang="ja-JP" altLang="en-US" dirty="0" smtClean="0"/>
              <a:t>情報、技術</a:t>
            </a:r>
          </a:p>
          <a:p>
            <a:r>
              <a:rPr lang="ja-JP" altLang="en-US" dirty="0" smtClean="0"/>
              <a:t>異質な集団</a:t>
            </a:r>
            <a:r>
              <a:rPr lang="ja-JP" altLang="en-US" dirty="0"/>
              <a:t>で</a:t>
            </a:r>
            <a:r>
              <a:rPr lang="ja-JP" altLang="en-US" dirty="0" smtClean="0"/>
              <a:t>の交流</a:t>
            </a:r>
          </a:p>
          <a:p>
            <a:pPr lvl="1"/>
            <a:r>
              <a:rPr kumimoji="1" lang="ja-JP" altLang="en-US" dirty="0" smtClean="0"/>
              <a:t>他者との関係、</a:t>
            </a:r>
            <a:r>
              <a:rPr lang="ja-JP" altLang="en-US" dirty="0" smtClean="0"/>
              <a:t>チーム</a:t>
            </a:r>
            <a:r>
              <a:rPr lang="ja-JP" altLang="en-US" dirty="0"/>
              <a:t>で</a:t>
            </a:r>
            <a:r>
              <a:rPr lang="ja-JP" altLang="en-US" dirty="0" smtClean="0"/>
              <a:t>の協力</a:t>
            </a:r>
            <a:r>
              <a:rPr lang="ja-JP" altLang="en-US" dirty="0"/>
              <a:t>、</a:t>
            </a:r>
            <a:r>
              <a:rPr lang="ja-JP" altLang="en-US" dirty="0" smtClean="0"/>
              <a:t>争いの解決</a:t>
            </a:r>
          </a:p>
          <a:p>
            <a:r>
              <a:rPr kumimoji="1" lang="ja-JP" altLang="en-US" dirty="0" smtClean="0"/>
              <a:t>自立的な活動</a:t>
            </a:r>
          </a:p>
          <a:p>
            <a:pPr lvl="1"/>
            <a:r>
              <a:rPr lang="ja-JP" altLang="en-US" dirty="0" smtClean="0"/>
              <a:t>展望</a:t>
            </a:r>
            <a:r>
              <a:rPr lang="ja-JP" altLang="en-US" dirty="0"/>
              <a:t>を</a:t>
            </a:r>
            <a:r>
              <a:rPr lang="ja-JP" altLang="en-US" dirty="0" smtClean="0"/>
              <a:t>もって、計画の実行、権利・利害・限界・ニーズを守り主張する</a:t>
            </a:r>
            <a:endParaRPr kumimoji="1" lang="ja-JP" altLang="en-US" dirty="0"/>
          </a:p>
        </p:txBody>
      </p:sp>
    </p:spTree>
    <p:extLst>
      <p:ext uri="{BB962C8B-B14F-4D97-AF65-F5344CB8AC3E}">
        <p14:creationId xmlns:p14="http://schemas.microsoft.com/office/powerpoint/2010/main" val="40913273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smtClean="0"/>
              <a:t>21 Century Skills(</a:t>
            </a:r>
            <a:r>
              <a:rPr kumimoji="1" lang="ja-JP" altLang="en-US" dirty="0" smtClean="0"/>
              <a:t>アメリカの諸団体</a:t>
            </a:r>
            <a:r>
              <a:rPr kumimoji="1" lang="en-US" altLang="ja-JP" dirty="0" smtClean="0"/>
              <a:t>)</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教科</a:t>
            </a:r>
            <a:r>
              <a:rPr kumimoji="1" lang="en-US" altLang="ja-JP" dirty="0" smtClean="0"/>
              <a:t>(</a:t>
            </a:r>
            <a:r>
              <a:rPr kumimoji="1" lang="ja-JP" altLang="en-US" dirty="0" smtClean="0">
                <a:solidFill>
                  <a:srgbClr val="FF0000"/>
                </a:solidFill>
              </a:rPr>
              <a:t>グローバル</a:t>
            </a:r>
            <a:r>
              <a:rPr kumimoji="1" lang="ja-JP" altLang="en-US" dirty="0" smtClean="0"/>
              <a:t>・経済・公民・健康・環境</a:t>
            </a:r>
            <a:r>
              <a:rPr kumimoji="1" lang="en-US" altLang="ja-JP" dirty="0" smtClean="0"/>
              <a:t>)</a:t>
            </a:r>
            <a:endParaRPr kumimoji="1" lang="ja-JP" altLang="en-US" dirty="0" smtClean="0"/>
          </a:p>
          <a:p>
            <a:r>
              <a:rPr lang="ja-JP" altLang="en-US" dirty="0" smtClean="0"/>
              <a:t>学習スキル</a:t>
            </a:r>
            <a:r>
              <a:rPr lang="en-US" altLang="ja-JP" dirty="0"/>
              <a:t>(</a:t>
            </a:r>
            <a:r>
              <a:rPr lang="ja-JP" altLang="en-US" dirty="0" smtClean="0"/>
              <a:t>創造性</a:t>
            </a:r>
            <a:r>
              <a:rPr lang="ja-JP" altLang="en-US" dirty="0"/>
              <a:t>・</a:t>
            </a:r>
            <a:r>
              <a:rPr lang="ja-JP" altLang="en-US" dirty="0" smtClean="0"/>
              <a:t>革新性</a:t>
            </a:r>
            <a:r>
              <a:rPr lang="ja-JP" altLang="en-US" dirty="0"/>
              <a:t>・</a:t>
            </a:r>
            <a:r>
              <a:rPr lang="ja-JP" altLang="en-US" dirty="0" smtClean="0">
                <a:solidFill>
                  <a:srgbClr val="FF0000"/>
                </a:solidFill>
              </a:rPr>
              <a:t>批判的思考</a:t>
            </a:r>
            <a:r>
              <a:rPr lang="ja-JP" altLang="en-US" dirty="0">
                <a:solidFill>
                  <a:srgbClr val="FF0000"/>
                </a:solidFill>
              </a:rPr>
              <a:t>・</a:t>
            </a:r>
            <a:r>
              <a:rPr lang="ja-JP" altLang="en-US" dirty="0" smtClean="0">
                <a:solidFill>
                  <a:srgbClr val="FF0000"/>
                </a:solidFill>
              </a:rPr>
              <a:t>問題解決</a:t>
            </a:r>
            <a:r>
              <a:rPr lang="ja-JP" altLang="en-US" dirty="0"/>
              <a:t>・</a:t>
            </a:r>
            <a:r>
              <a:rPr lang="ja-JP" altLang="en-US" dirty="0" smtClean="0"/>
              <a:t>コミュニケーション</a:t>
            </a:r>
            <a:r>
              <a:rPr lang="en-US" altLang="ja-JP" dirty="0" smtClean="0"/>
              <a:t>)</a:t>
            </a:r>
            <a:endParaRPr lang="ja-JP" altLang="en-US" dirty="0" smtClean="0"/>
          </a:p>
          <a:p>
            <a:r>
              <a:rPr kumimoji="1" lang="ja-JP" altLang="en-US" dirty="0" smtClean="0">
                <a:solidFill>
                  <a:srgbClr val="FF0000"/>
                </a:solidFill>
              </a:rPr>
              <a:t>情報</a:t>
            </a:r>
            <a:r>
              <a:rPr kumimoji="1" lang="ja-JP" altLang="en-US" dirty="0">
                <a:solidFill>
                  <a:srgbClr val="FF0000"/>
                </a:solidFill>
              </a:rPr>
              <a:t>・</a:t>
            </a:r>
            <a:r>
              <a:rPr kumimoji="1" lang="ja-JP" altLang="en-US" dirty="0" smtClean="0">
                <a:solidFill>
                  <a:srgbClr val="FF0000"/>
                </a:solidFill>
              </a:rPr>
              <a:t>メディア</a:t>
            </a:r>
            <a:r>
              <a:rPr kumimoji="1" lang="ja-JP" altLang="en-US" dirty="0">
                <a:solidFill>
                  <a:srgbClr val="FF0000"/>
                </a:solidFill>
              </a:rPr>
              <a:t>・</a:t>
            </a:r>
            <a:r>
              <a:rPr kumimoji="1" lang="ja-JP" altLang="en-US" dirty="0" smtClean="0">
                <a:solidFill>
                  <a:srgbClr val="FF0000"/>
                </a:solidFill>
              </a:rPr>
              <a:t>テクノロジースキル</a:t>
            </a:r>
          </a:p>
          <a:p>
            <a:r>
              <a:rPr lang="ja-JP" altLang="en-US" dirty="0" smtClean="0"/>
              <a:t>ライフ・職業スキル</a:t>
            </a:r>
            <a:r>
              <a:rPr lang="en-US" altLang="ja-JP" dirty="0"/>
              <a:t>(</a:t>
            </a:r>
            <a:r>
              <a:rPr lang="ja-JP" altLang="en-US" dirty="0" smtClean="0">
                <a:solidFill>
                  <a:srgbClr val="FF0000"/>
                </a:solidFill>
              </a:rPr>
              <a:t>柔軟性</a:t>
            </a:r>
            <a:r>
              <a:rPr lang="ja-JP" altLang="en-US" dirty="0"/>
              <a:t>・</a:t>
            </a:r>
            <a:r>
              <a:rPr lang="ja-JP" altLang="en-US" dirty="0" smtClean="0"/>
              <a:t>適応性、</a:t>
            </a:r>
            <a:r>
              <a:rPr lang="ja-JP" altLang="en-US" dirty="0" smtClean="0">
                <a:solidFill>
                  <a:srgbClr val="FF0000"/>
                </a:solidFill>
              </a:rPr>
              <a:t>進取性</a:t>
            </a:r>
            <a:r>
              <a:rPr lang="ja-JP" altLang="en-US" dirty="0"/>
              <a:t>・</a:t>
            </a:r>
            <a:r>
              <a:rPr lang="ja-JP" altLang="en-US" dirty="0" smtClean="0"/>
              <a:t>自律性</a:t>
            </a:r>
            <a:r>
              <a:rPr lang="ja-JP" altLang="en-US" dirty="0"/>
              <a:t>、</a:t>
            </a:r>
            <a:r>
              <a:rPr lang="ja-JP" altLang="en-US" dirty="0" smtClean="0"/>
              <a:t>社会性</a:t>
            </a:r>
            <a:r>
              <a:rPr lang="ja-JP" altLang="en-US" dirty="0"/>
              <a:t>・</a:t>
            </a:r>
            <a:r>
              <a:rPr lang="ja-JP" altLang="en-US" dirty="0" smtClean="0">
                <a:solidFill>
                  <a:srgbClr val="FF0000"/>
                </a:solidFill>
              </a:rPr>
              <a:t>異文化</a:t>
            </a:r>
            <a:r>
              <a:rPr lang="ja-JP" altLang="en-US" dirty="0" smtClean="0"/>
              <a:t>、</a:t>
            </a:r>
            <a:r>
              <a:rPr lang="ja-JP" altLang="en-US" dirty="0" smtClean="0">
                <a:solidFill>
                  <a:srgbClr val="FF0000"/>
                </a:solidFill>
              </a:rPr>
              <a:t>生産性・アカウンタビリティ</a:t>
            </a:r>
            <a:r>
              <a:rPr lang="ja-JP" altLang="en-US" dirty="0" smtClean="0"/>
              <a:t>、指導性・責任感</a:t>
            </a:r>
            <a:r>
              <a:rPr lang="en-US" altLang="ja-JP" dirty="0" smtClean="0"/>
              <a:t>)</a:t>
            </a:r>
            <a:endParaRPr lang="ja-JP" altLang="en-US" dirty="0" smtClean="0"/>
          </a:p>
          <a:p>
            <a:pPr marL="0" indent="0">
              <a:buNone/>
            </a:pPr>
            <a:r>
              <a:rPr kumimoji="1" lang="ja-JP" altLang="en-US" dirty="0"/>
              <a:t> </a:t>
            </a:r>
            <a:r>
              <a:rPr kumimoji="1" lang="en-US" altLang="ja-JP" dirty="0" err="1" smtClean="0"/>
              <a:t>cf</a:t>
            </a:r>
            <a:r>
              <a:rPr kumimoji="1" lang="en-US" altLang="ja-JP" dirty="0" smtClean="0"/>
              <a:t> </a:t>
            </a:r>
            <a:r>
              <a:rPr kumimoji="1" lang="ja-JP" altLang="en-US" dirty="0" smtClean="0"/>
              <a:t>これらの項目自体が論争課題となっている</a:t>
            </a:r>
            <a:endParaRPr kumimoji="1" lang="ja-JP" altLang="en-US" dirty="0"/>
          </a:p>
        </p:txBody>
      </p:sp>
    </p:spTree>
    <p:extLst>
      <p:ext uri="{BB962C8B-B14F-4D97-AF65-F5344CB8AC3E}">
        <p14:creationId xmlns:p14="http://schemas.microsoft.com/office/powerpoint/2010/main" val="31595544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 現行の日本の教育課程行政</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学習指導要領  </a:t>
            </a:r>
          </a:p>
          <a:p>
            <a:pPr lvl="1"/>
            <a:r>
              <a:rPr kumimoji="1" lang="ja-JP" altLang="en-US" dirty="0" smtClean="0"/>
              <a:t>小中高教育内容の国家基準</a:t>
            </a:r>
          </a:p>
          <a:p>
            <a:pPr lvl="1"/>
            <a:r>
              <a:rPr lang="ja-JP" altLang="en-US" dirty="0" smtClean="0"/>
              <a:t>１０年で改定</a:t>
            </a:r>
            <a:r>
              <a:rPr lang="ja-JP" altLang="en-US" dirty="0"/>
              <a:t>・</a:t>
            </a:r>
            <a:r>
              <a:rPr lang="ja-JP" altLang="en-US" dirty="0" smtClean="0"/>
              <a:t>理念も変化（最大・標準・最小）</a:t>
            </a:r>
            <a:endParaRPr kumimoji="1" lang="ja-JP" altLang="en-US" dirty="0" smtClean="0"/>
          </a:p>
          <a:p>
            <a:r>
              <a:rPr lang="ja-JP" altLang="en-US" dirty="0" smtClean="0"/>
              <a:t>教科書検定　文部科学省の検定合格が必要</a:t>
            </a:r>
          </a:p>
          <a:p>
            <a:r>
              <a:rPr kumimoji="1" lang="ja-JP" altLang="en-US" dirty="0" smtClean="0"/>
              <a:t>教科書採択　採択協議会→教育委員会</a:t>
            </a:r>
          </a:p>
          <a:p>
            <a:pPr lvl="1"/>
            <a:r>
              <a:rPr lang="ja-JP" altLang="en-US" dirty="0" smtClean="0"/>
              <a:t>公立小中学校は市内同一教科書</a:t>
            </a:r>
            <a:endParaRPr kumimoji="1" lang="ja-JP" altLang="en-US" dirty="0" smtClean="0"/>
          </a:p>
          <a:p>
            <a:r>
              <a:rPr lang="ja-JP" altLang="en-US" dirty="0" smtClean="0"/>
              <a:t>学校</a:t>
            </a:r>
            <a:r>
              <a:rPr lang="ja-JP" altLang="en-US" dirty="0"/>
              <a:t>で</a:t>
            </a:r>
            <a:r>
              <a:rPr lang="ja-JP" altLang="en-US" dirty="0" smtClean="0"/>
              <a:t>の教育課程編成は　校長の権限</a:t>
            </a:r>
          </a:p>
        </p:txBody>
      </p:sp>
    </p:spTree>
    <p:extLst>
      <p:ext uri="{BB962C8B-B14F-4D97-AF65-F5344CB8AC3E}">
        <p14:creationId xmlns:p14="http://schemas.microsoft.com/office/powerpoint/2010/main" val="30210057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学習指導要領の法的性格の変遷</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学習指導要領はアメリカによる戦後改革によってできた。当初は「試案」</a:t>
            </a:r>
          </a:p>
          <a:p>
            <a:r>
              <a:rPr lang="ja-JP" altLang="en-US" dirty="0" smtClean="0"/>
              <a:t>１９５８年より法的拘束力</a:t>
            </a:r>
            <a:r>
              <a:rPr lang="ja-JP" altLang="en-US" dirty="0"/>
              <a:t>がある</a:t>
            </a:r>
            <a:r>
              <a:rPr lang="ja-JP" altLang="en-US" dirty="0" smtClean="0"/>
              <a:t>と主張</a:t>
            </a:r>
          </a:p>
          <a:p>
            <a:r>
              <a:rPr kumimoji="1" lang="ja-JP" altLang="en-US" dirty="0" smtClean="0"/>
              <a:t>教科書</a:t>
            </a:r>
            <a:r>
              <a:rPr kumimoji="1" lang="ja-JP" altLang="en-US" dirty="0"/>
              <a:t>訴訟</a:t>
            </a:r>
            <a:r>
              <a:rPr kumimoji="1" lang="ja-JP" altLang="en-US" dirty="0" smtClean="0"/>
              <a:t>・学力テスト訴訟での争点</a:t>
            </a:r>
          </a:p>
          <a:p>
            <a:r>
              <a:rPr lang="ja-JP" altLang="en-US" dirty="0"/>
              <a:t>学力</a:t>
            </a:r>
            <a:r>
              <a:rPr lang="ja-JP" altLang="en-US" dirty="0" smtClean="0"/>
              <a:t>テスト最高裁判決</a:t>
            </a:r>
            <a:r>
              <a:rPr lang="ja-JP" altLang="en-US" dirty="0"/>
              <a:t>により</a:t>
            </a:r>
            <a:r>
              <a:rPr lang="ja-JP" altLang="en-US" dirty="0" smtClean="0"/>
              <a:t>、当面決着（法的拘束力を認められる</a:t>
            </a:r>
            <a:r>
              <a:rPr lang="ja-JP" altLang="en-US" smtClean="0"/>
              <a:t>が、大綱的なものでなければならない。</a:t>
            </a:r>
            <a:endParaRPr kumimoji="1" lang="ja-JP" altLang="en-US"/>
          </a:p>
        </p:txBody>
      </p:sp>
    </p:spTree>
    <p:extLst>
      <p:ext uri="{BB962C8B-B14F-4D97-AF65-F5344CB8AC3E}">
        <p14:creationId xmlns:p14="http://schemas.microsoft.com/office/powerpoint/2010/main" val="128524929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1035</TotalTime>
  <Words>922</Words>
  <Application>Microsoft Office PowerPoint</Application>
  <PresentationFormat>画面に合わせる (4:3)</PresentationFormat>
  <Paragraphs>108</Paragraphs>
  <Slides>17</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17</vt:i4>
      </vt:variant>
    </vt:vector>
  </HeadingPairs>
  <TitlesOfParts>
    <vt:vector size="21" baseType="lpstr">
      <vt:lpstr>ＭＳ Ｐゴシック</vt:lpstr>
      <vt:lpstr>Arial</vt:lpstr>
      <vt:lpstr>Calibri</vt:lpstr>
      <vt:lpstr>Office テーマ</vt:lpstr>
      <vt:lpstr>教育課程と行政 </vt:lpstr>
      <vt:lpstr>２１世紀の教育課題？</vt:lpstr>
      <vt:lpstr>先進国が迎えている状況</vt:lpstr>
      <vt:lpstr>人工知能によってなくなる職業？</vt:lpstr>
      <vt:lpstr>PISAが意味するもの</vt:lpstr>
      <vt:lpstr>ＯＥＣＤのKey Competencies</vt:lpstr>
      <vt:lpstr>21 Century Skills(アメリカの諸団体)</vt:lpstr>
      <vt:lpstr> 現行の日本の教育課程行政</vt:lpstr>
      <vt:lpstr>学習指導要領の法的性格の変遷</vt:lpstr>
      <vt:lpstr>道徳の教科化</vt:lpstr>
      <vt:lpstr>教育課程を定めるのは１</vt:lpstr>
      <vt:lpstr>教育課程を定めるのは２</vt:lpstr>
      <vt:lpstr>現場で進行していること（変化）</vt:lpstr>
      <vt:lpstr>教育実習での授業</vt:lpstr>
      <vt:lpstr>未来への教育(国家基準は?)</vt:lpstr>
      <vt:lpstr>インターネットは何を変えるか</vt:lpstr>
      <vt:lpstr>良識で考えると</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教育課程</dc:title>
  <dc:creator>wakei</dc:creator>
  <cp:lastModifiedBy>wakei</cp:lastModifiedBy>
  <cp:revision>64</cp:revision>
  <dcterms:created xsi:type="dcterms:W3CDTF">2012-06-17T11:42:54Z</dcterms:created>
  <dcterms:modified xsi:type="dcterms:W3CDTF">2016-06-15T11:23:25Z</dcterms:modified>
</cp:coreProperties>
</file>