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87" r:id="rId4"/>
    <p:sldId id="275" r:id="rId5"/>
    <p:sldId id="278" r:id="rId6"/>
    <p:sldId id="279" r:id="rId7"/>
    <p:sldId id="280" r:id="rId8"/>
    <p:sldId id="276" r:id="rId9"/>
    <p:sldId id="277" r:id="rId10"/>
    <p:sldId id="281" r:id="rId11"/>
    <p:sldId id="282" r:id="rId12"/>
    <p:sldId id="286" r:id="rId13"/>
    <p:sldId id="271" r:id="rId14"/>
    <p:sldId id="272" r:id="rId15"/>
    <p:sldId id="273" r:id="rId16"/>
    <p:sldId id="274" r:id="rId17"/>
    <p:sldId id="288" r:id="rId18"/>
    <p:sldId id="283" r:id="rId19"/>
    <p:sldId id="284" r:id="rId20"/>
    <p:sldId id="285"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83" d="100"/>
          <a:sy n="83" d="100"/>
        </p:scale>
        <p:origin x="1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637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913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00265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15155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29914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98054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426923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98139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963733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91294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2016/6/8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07592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24C36-4F78-403A-8541-6F612C0700B5}" type="datetimeFigureOut">
              <a:rPr kumimoji="1" lang="ja-JP" altLang="en-US" smtClean="0"/>
              <a:t>2016/6/8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068317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教育委員会・学校運営</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7976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52" y="300943"/>
            <a:ext cx="8943746" cy="4722470"/>
          </a:xfrm>
          <a:prstGeom prst="rect">
            <a:avLst/>
          </a:prstGeom>
        </p:spPr>
      </p:pic>
      <p:sp>
        <p:nvSpPr>
          <p:cNvPr id="3" name="テキスト ボックス 2"/>
          <p:cNvSpPr txBox="1"/>
          <p:nvPr/>
        </p:nvSpPr>
        <p:spPr>
          <a:xfrm>
            <a:off x="729204" y="5393803"/>
            <a:ext cx="4988689" cy="646331"/>
          </a:xfrm>
          <a:prstGeom prst="rect">
            <a:avLst/>
          </a:prstGeom>
          <a:noFill/>
        </p:spPr>
        <p:txBody>
          <a:bodyPr wrap="square" rtlCol="0">
            <a:spAutoFit/>
          </a:bodyPr>
          <a:lstStyle/>
          <a:p>
            <a:r>
              <a:rPr kumimoji="1" lang="ja-JP" altLang="en-US" dirty="0" smtClean="0"/>
              <a:t>誠之小学校・音羽小学校・本郷小学校に。</a:t>
            </a:r>
          </a:p>
          <a:p>
            <a:r>
              <a:rPr lang="ja-JP" altLang="en-US" dirty="0" smtClean="0"/>
              <a:t>名簿</a:t>
            </a:r>
            <a:r>
              <a:rPr lang="ja-JP" altLang="en-US" dirty="0"/>
              <a:t>・</a:t>
            </a:r>
            <a:r>
              <a:rPr lang="ja-JP" altLang="en-US" dirty="0" smtClean="0"/>
              <a:t>議事録</a:t>
            </a:r>
            <a:r>
              <a:rPr lang="en-US" altLang="ja-JP" dirty="0" smtClean="0"/>
              <a:t>(</a:t>
            </a:r>
            <a:r>
              <a:rPr lang="ja-JP" altLang="en-US" dirty="0" smtClean="0"/>
              <a:t>項目</a:t>
            </a:r>
            <a:r>
              <a:rPr lang="en-US" altLang="ja-JP" dirty="0" smtClean="0"/>
              <a:t>)</a:t>
            </a:r>
            <a:r>
              <a:rPr lang="ja-JP" altLang="en-US" dirty="0" smtClean="0"/>
              <a:t>が学校のホームページに掲載。</a:t>
            </a:r>
            <a:endParaRPr kumimoji="1" lang="ja-JP" altLang="en-US" dirty="0"/>
          </a:p>
        </p:txBody>
      </p:sp>
    </p:spTree>
    <p:extLst>
      <p:ext uri="{BB962C8B-B14F-4D97-AF65-F5344CB8AC3E}">
        <p14:creationId xmlns:p14="http://schemas.microsoft.com/office/powerpoint/2010/main" val="78471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児童会の学習指導要領規定</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t>
            </a:r>
            <a:r>
              <a:rPr lang="ja-JP" altLang="en-US" dirty="0"/>
              <a:t>児童会活動</a:t>
            </a:r>
            <a:r>
              <a:rPr lang="en-US" altLang="ja-JP" dirty="0"/>
              <a:t>〕</a:t>
            </a:r>
          </a:p>
          <a:p>
            <a:r>
              <a:rPr lang="en-US" altLang="ja-JP" dirty="0"/>
              <a:t>1</a:t>
            </a:r>
            <a:r>
              <a:rPr lang="ja-JP" altLang="en-US" dirty="0"/>
              <a:t>　目標</a:t>
            </a:r>
          </a:p>
          <a:p>
            <a:r>
              <a:rPr lang="ja-JP" altLang="en-US" dirty="0"/>
              <a:t>　児童会活動を通して，望ましい人間関係を形成し，集団の一員としてよりよい学校生活づくりに参画し，協力して諸問題を解決しようとする自主的，実践的な態度を育てる</a:t>
            </a:r>
            <a:r>
              <a:rPr lang="ja-JP" altLang="en-US" dirty="0" smtClean="0"/>
              <a:t>。</a:t>
            </a:r>
            <a:endParaRPr lang="ja-JP" altLang="en-US" dirty="0"/>
          </a:p>
          <a:p>
            <a:r>
              <a:rPr lang="en-US" altLang="ja-JP" dirty="0"/>
              <a:t>2</a:t>
            </a:r>
            <a:r>
              <a:rPr lang="ja-JP" altLang="en-US" dirty="0"/>
              <a:t>　内容</a:t>
            </a:r>
          </a:p>
          <a:p>
            <a:r>
              <a:rPr lang="ja-JP" altLang="en-US" dirty="0"/>
              <a:t>　学校の全児童をもって組織する児童会において，学校生活の充実と向上を図る活動を行うこと</a:t>
            </a:r>
            <a:r>
              <a:rPr lang="ja-JP" altLang="en-US" dirty="0" smtClean="0"/>
              <a:t>。</a:t>
            </a:r>
            <a:endParaRPr lang="ja-JP" altLang="en-US" dirty="0"/>
          </a:p>
          <a:p>
            <a:r>
              <a:rPr lang="ja-JP" altLang="en-US" dirty="0"/>
              <a:t>（</a:t>
            </a:r>
            <a:r>
              <a:rPr lang="en-US" altLang="ja-JP" dirty="0"/>
              <a:t>1</a:t>
            </a:r>
            <a:r>
              <a:rPr lang="ja-JP" altLang="en-US" dirty="0"/>
              <a:t>）　児童会の計画や運営</a:t>
            </a:r>
          </a:p>
          <a:p>
            <a:r>
              <a:rPr lang="ja-JP" altLang="en-US" dirty="0"/>
              <a:t>（</a:t>
            </a:r>
            <a:r>
              <a:rPr lang="en-US" altLang="ja-JP" dirty="0"/>
              <a:t>2</a:t>
            </a:r>
            <a:r>
              <a:rPr lang="ja-JP" altLang="en-US" dirty="0"/>
              <a:t>）　異年齢集団による交流</a:t>
            </a:r>
          </a:p>
          <a:p>
            <a:r>
              <a:rPr lang="ja-JP" altLang="en-US" dirty="0"/>
              <a:t>（</a:t>
            </a:r>
            <a:r>
              <a:rPr lang="en-US" altLang="ja-JP" dirty="0"/>
              <a:t>3</a:t>
            </a:r>
            <a:r>
              <a:rPr lang="ja-JP" altLang="en-US" dirty="0"/>
              <a:t>）　学校行事への協力</a:t>
            </a:r>
            <a:endParaRPr kumimoji="1" lang="ja-JP" altLang="en-US" dirty="0"/>
          </a:p>
        </p:txBody>
      </p:sp>
    </p:spTree>
    <p:extLst>
      <p:ext uri="{BB962C8B-B14F-4D97-AF65-F5344CB8AC3E}">
        <p14:creationId xmlns:p14="http://schemas.microsoft.com/office/powerpoint/2010/main" val="313764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生徒会の学習指導要領規定</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a:t>1</a:t>
            </a:r>
            <a:r>
              <a:rPr lang="ja-JP" altLang="en-US" dirty="0"/>
              <a:t>　目標</a:t>
            </a:r>
          </a:p>
          <a:p>
            <a:r>
              <a:rPr lang="ja-JP" altLang="en-US" dirty="0"/>
              <a:t>　生徒会活動を通して，望ましい人間関係を形成し，集団や社会の一員としてよりよい学校生活づくりに参画し，協力して諸問題を解決しようとする自主的，実践的な態度を育てる。</a:t>
            </a:r>
          </a:p>
          <a:p>
            <a:r>
              <a:rPr lang="ja-JP" altLang="en-US" dirty="0"/>
              <a:t>　</a:t>
            </a:r>
            <a:r>
              <a:rPr lang="en-US" altLang="ja-JP" dirty="0"/>
              <a:t>2</a:t>
            </a:r>
            <a:r>
              <a:rPr lang="ja-JP" altLang="en-US" dirty="0"/>
              <a:t>　内容</a:t>
            </a:r>
          </a:p>
          <a:p>
            <a:r>
              <a:rPr lang="ja-JP" altLang="en-US" dirty="0"/>
              <a:t>　学校の全生徒をもって組織する生徒会において，学校生活の充実と向上を図る活動を行うこと</a:t>
            </a:r>
            <a:r>
              <a:rPr lang="ja-JP" altLang="en-US" dirty="0" smtClean="0"/>
              <a:t>。</a:t>
            </a:r>
            <a:r>
              <a:rPr lang="ja-JP" altLang="en-US" dirty="0"/>
              <a:t>　</a:t>
            </a:r>
          </a:p>
          <a:p>
            <a:r>
              <a:rPr lang="ja-JP" altLang="en-US" dirty="0"/>
              <a:t>（</a:t>
            </a:r>
            <a:r>
              <a:rPr lang="en-US" altLang="ja-JP" dirty="0"/>
              <a:t>1</a:t>
            </a:r>
            <a:r>
              <a:rPr lang="ja-JP" altLang="en-US" dirty="0"/>
              <a:t>）　生徒会の計画や運営 </a:t>
            </a:r>
          </a:p>
          <a:p>
            <a:r>
              <a:rPr lang="ja-JP" altLang="en-US" dirty="0"/>
              <a:t>　（</a:t>
            </a:r>
            <a:r>
              <a:rPr lang="en-US" altLang="ja-JP" dirty="0"/>
              <a:t>2</a:t>
            </a:r>
            <a:r>
              <a:rPr lang="ja-JP" altLang="en-US" dirty="0"/>
              <a:t>）　異年齢集団による交流 </a:t>
            </a:r>
          </a:p>
          <a:p>
            <a:r>
              <a:rPr lang="ja-JP" altLang="en-US" dirty="0"/>
              <a:t>　（</a:t>
            </a:r>
            <a:r>
              <a:rPr lang="en-US" altLang="ja-JP" dirty="0"/>
              <a:t>3</a:t>
            </a:r>
            <a:r>
              <a:rPr lang="ja-JP" altLang="en-US" dirty="0"/>
              <a:t>）　生徒の諸活動についての連絡調整 </a:t>
            </a:r>
          </a:p>
          <a:p>
            <a:r>
              <a:rPr lang="ja-JP" altLang="en-US" dirty="0"/>
              <a:t>　（</a:t>
            </a:r>
            <a:r>
              <a:rPr lang="en-US" altLang="ja-JP" dirty="0"/>
              <a:t>4</a:t>
            </a:r>
            <a:r>
              <a:rPr lang="ja-JP" altLang="en-US" dirty="0"/>
              <a:t>）　学校行事への協力 </a:t>
            </a:r>
          </a:p>
          <a:p>
            <a:r>
              <a:rPr lang="ja-JP" altLang="en-US" dirty="0"/>
              <a:t>　（</a:t>
            </a:r>
            <a:r>
              <a:rPr lang="en-US" altLang="ja-JP" dirty="0"/>
              <a:t>5</a:t>
            </a:r>
            <a:r>
              <a:rPr lang="ja-JP" altLang="en-US" dirty="0"/>
              <a:t>）　ボランティア活動などの社会参加</a:t>
            </a:r>
            <a:endParaRPr kumimoji="1" lang="ja-JP" altLang="en-US" dirty="0"/>
          </a:p>
        </p:txBody>
      </p:sp>
    </p:spTree>
    <p:extLst>
      <p:ext uri="{BB962C8B-B14F-4D97-AF65-F5344CB8AC3E}">
        <p14:creationId xmlns:p14="http://schemas.microsoft.com/office/powerpoint/2010/main" val="51356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オランダの学校運営主体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オランダは当事者団体の協議による運営という伝統</a:t>
            </a:r>
          </a:p>
          <a:p>
            <a:r>
              <a:rPr lang="ja-JP" altLang="en-US" dirty="0" smtClean="0"/>
              <a:t>すべての段階で学校選択の自由が存在</a:t>
            </a:r>
          </a:p>
          <a:p>
            <a:r>
              <a:rPr kumimoji="1" lang="ja-JP" altLang="en-US" dirty="0"/>
              <a:t>すべて</a:t>
            </a:r>
            <a:r>
              <a:rPr kumimoji="1" lang="ja-JP" altLang="en-US" dirty="0" smtClean="0"/>
              <a:t>の段階で親の参加が法的に規定</a:t>
            </a:r>
            <a:r>
              <a:rPr kumimoji="1" lang="ja-JP" altLang="en-US" dirty="0"/>
              <a:t>されている</a:t>
            </a:r>
            <a:endParaRPr kumimoji="1" lang="ja-JP" altLang="en-US" dirty="0" smtClean="0"/>
          </a:p>
          <a:p>
            <a:r>
              <a:rPr lang="ja-JP" altLang="en-US" dirty="0" smtClean="0"/>
              <a:t>小学校は４～５歳から１２歳（幼小合同の学校）</a:t>
            </a:r>
          </a:p>
          <a:p>
            <a:pPr lvl="1"/>
            <a:r>
              <a:rPr lang="ja-JP" altLang="en-US" dirty="0" smtClean="0"/>
              <a:t>子どもの運営参加権は</a:t>
            </a:r>
            <a:r>
              <a:rPr lang="ja-JP" altLang="en-US" dirty="0"/>
              <a:t>ない</a:t>
            </a:r>
            <a:endParaRPr lang="ja-JP" altLang="en-US" dirty="0" smtClean="0"/>
          </a:p>
          <a:p>
            <a:r>
              <a:rPr kumimoji="1" lang="ja-JP" altLang="en-US" dirty="0" smtClean="0"/>
              <a:t>中等学校は６年制・５年生・４年生の学校に分離</a:t>
            </a:r>
          </a:p>
          <a:p>
            <a:pPr lvl="1"/>
            <a:r>
              <a:rPr lang="ja-JP" altLang="en-US" dirty="0" smtClean="0"/>
              <a:t>子ども</a:t>
            </a:r>
            <a:r>
              <a:rPr lang="ja-JP" altLang="en-US" dirty="0"/>
              <a:t>に</a:t>
            </a:r>
            <a:r>
              <a:rPr lang="ja-JP" altLang="en-US" dirty="0" smtClean="0"/>
              <a:t>も運営参加権</a:t>
            </a:r>
            <a:r>
              <a:rPr lang="ja-JP" altLang="en-US" dirty="0"/>
              <a:t>がある</a:t>
            </a:r>
            <a:endParaRPr kumimoji="1" lang="ja-JP" altLang="en-US" dirty="0"/>
          </a:p>
        </p:txBody>
      </p:sp>
    </p:spTree>
    <p:extLst>
      <p:ext uri="{BB962C8B-B14F-4D97-AF65-F5344CB8AC3E}">
        <p14:creationId xmlns:p14="http://schemas.microsoft.com/office/powerpoint/2010/main" val="1547510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オランダの親参加の形態</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日常的なコンタクト</a:t>
            </a:r>
          </a:p>
          <a:p>
            <a:pPr lvl="1"/>
            <a:r>
              <a:rPr lang="ja-JP" altLang="en-US" dirty="0" smtClean="0"/>
              <a:t>低年齢</a:t>
            </a:r>
            <a:r>
              <a:rPr lang="ja-JP" altLang="en-US" dirty="0"/>
              <a:t>ほど</a:t>
            </a:r>
            <a:r>
              <a:rPr lang="ja-JP" altLang="en-US" dirty="0" smtClean="0"/>
              <a:t>、親が送り迎え</a:t>
            </a:r>
            <a:r>
              <a:rPr lang="ja-JP" altLang="en-US" dirty="0"/>
              <a:t>するので</a:t>
            </a:r>
            <a:r>
              <a:rPr lang="ja-JP" altLang="en-US" dirty="0" smtClean="0"/>
              <a:t>、</a:t>
            </a:r>
            <a:r>
              <a:rPr lang="ja-JP" altLang="en-US" dirty="0"/>
              <a:t>その</a:t>
            </a:r>
            <a:r>
              <a:rPr lang="ja-JP" altLang="en-US" dirty="0" smtClean="0"/>
              <a:t>際に教師と対話する</a:t>
            </a:r>
          </a:p>
          <a:p>
            <a:r>
              <a:rPr kumimoji="1" lang="ja-JP" altLang="en-US" dirty="0" smtClean="0"/>
              <a:t>夕べの会</a:t>
            </a:r>
          </a:p>
          <a:p>
            <a:pPr lvl="1"/>
            <a:r>
              <a:rPr lang="ja-JP" altLang="en-US" dirty="0"/>
              <a:t>年</a:t>
            </a:r>
            <a:r>
              <a:rPr lang="ja-JP" altLang="en-US" dirty="0" smtClean="0"/>
              <a:t>に</a:t>
            </a:r>
            <a:r>
              <a:rPr lang="ja-JP" altLang="en-US" dirty="0"/>
              <a:t>数回</a:t>
            </a:r>
            <a:r>
              <a:rPr lang="ja-JP" altLang="en-US" dirty="0" smtClean="0"/>
              <a:t>、夕方に懇親会がある</a:t>
            </a:r>
          </a:p>
          <a:p>
            <a:r>
              <a:rPr lang="ja-JP" altLang="en-US" dirty="0" smtClean="0"/>
              <a:t>教育活動</a:t>
            </a:r>
            <a:r>
              <a:rPr lang="ja-JP" altLang="en-US" dirty="0"/>
              <a:t>へ</a:t>
            </a:r>
            <a:r>
              <a:rPr lang="ja-JP" altLang="en-US" dirty="0" smtClean="0"/>
              <a:t>の直接参加</a:t>
            </a:r>
          </a:p>
          <a:p>
            <a:pPr lvl="1"/>
            <a:r>
              <a:rPr lang="ja-JP" altLang="en-US" dirty="0" smtClean="0"/>
              <a:t>小学校の場合、教師が苦手教科を得意な親がアシストする（美術）</a:t>
            </a:r>
          </a:p>
          <a:p>
            <a:r>
              <a:rPr kumimoji="1" lang="ja-JP" altLang="en-US" dirty="0" smtClean="0"/>
              <a:t>親の</a:t>
            </a:r>
            <a:r>
              <a:rPr kumimoji="1" lang="ja-JP" altLang="en-US" dirty="0"/>
              <a:t>代表</a:t>
            </a:r>
            <a:r>
              <a:rPr kumimoji="1" lang="ja-JP" altLang="en-US" dirty="0" smtClean="0"/>
              <a:t>が運営</a:t>
            </a:r>
            <a:r>
              <a:rPr kumimoji="1" lang="ja-JP" altLang="en-US" dirty="0"/>
              <a:t>協</a:t>
            </a:r>
            <a:r>
              <a:rPr kumimoji="1" lang="ja-JP" altLang="en-US" dirty="0" smtClean="0"/>
              <a:t>議会に参加</a:t>
            </a:r>
          </a:p>
          <a:p>
            <a:r>
              <a:rPr lang="ja-JP" altLang="en-US" dirty="0" smtClean="0"/>
              <a:t>親を参加させる理由</a:t>
            </a:r>
          </a:p>
          <a:p>
            <a:pPr lvl="1"/>
            <a:r>
              <a:rPr kumimoji="1" lang="ja-JP" altLang="en-US" dirty="0"/>
              <a:t>民主主義</a:t>
            </a:r>
            <a:r>
              <a:rPr kumimoji="1" lang="ja-JP" altLang="en-US" dirty="0" smtClean="0"/>
              <a:t>・親の成長が子どもの発達を促進するという考え</a:t>
            </a:r>
            <a:endParaRPr kumimoji="1" lang="ja-JP" altLang="en-US" dirty="0"/>
          </a:p>
        </p:txBody>
      </p:sp>
    </p:spTree>
    <p:extLst>
      <p:ext uri="{BB962C8B-B14F-4D97-AF65-F5344CB8AC3E}">
        <p14:creationId xmlns:p14="http://schemas.microsoft.com/office/powerpoint/2010/main" val="25993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74" y="875636"/>
            <a:ext cx="8801099" cy="5211325"/>
          </a:xfrm>
          <a:prstGeom prst="rect">
            <a:avLst/>
          </a:prstGeom>
        </p:spPr>
      </p:pic>
    </p:spTree>
    <p:extLst>
      <p:ext uri="{BB962C8B-B14F-4D97-AF65-F5344CB8AC3E}">
        <p14:creationId xmlns:p14="http://schemas.microsoft.com/office/powerpoint/2010/main" val="4058543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069"/>
            <a:ext cx="9063550" cy="4322617"/>
          </a:xfrm>
          <a:prstGeom prst="rect">
            <a:avLst/>
          </a:prstGeom>
        </p:spPr>
      </p:pic>
    </p:spTree>
    <p:extLst>
      <p:ext uri="{BB962C8B-B14F-4D97-AF65-F5344CB8AC3E}">
        <p14:creationId xmlns:p14="http://schemas.microsoft.com/office/powerpoint/2010/main" val="2886545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日本とオランダの相違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学校を構成する基本単位が、権限をもって運営に参加している</a:t>
            </a:r>
            <a:r>
              <a:rPr kumimoji="1" lang="en-US" altLang="ja-JP" dirty="0" smtClean="0"/>
              <a:t>(</a:t>
            </a:r>
            <a:r>
              <a:rPr kumimoji="1" lang="ja-JP" altLang="en-US" dirty="0" smtClean="0"/>
              <a:t>オランダ</a:t>
            </a:r>
            <a:r>
              <a:rPr kumimoji="1" lang="en-US" altLang="ja-JP" dirty="0" smtClean="0"/>
              <a:t>)</a:t>
            </a:r>
            <a:r>
              <a:rPr kumimoji="1" lang="ja-JP" altLang="en-US" dirty="0" err="1" smtClean="0"/>
              <a:t>。</a:t>
            </a:r>
            <a:r>
              <a:rPr kumimoji="1" lang="ja-JP" altLang="en-US" dirty="0" smtClean="0"/>
              <a:t>それに対して、日本は、権限をもつのは、校長と一部学校運営協議会のみ。教職員、保護者、生徒は参加の主体とされていない。</a:t>
            </a:r>
          </a:p>
          <a:p>
            <a:r>
              <a:rPr lang="ja-JP" altLang="en-US" dirty="0" smtClean="0"/>
              <a:t>保護者は個人として委嘱</a:t>
            </a:r>
            <a:r>
              <a:rPr lang="ja-JP" altLang="en-US" dirty="0"/>
              <a:t>に</a:t>
            </a:r>
            <a:r>
              <a:rPr lang="ja-JP" altLang="en-US" dirty="0" smtClean="0"/>
              <a:t>より関わる</a:t>
            </a:r>
            <a:r>
              <a:rPr lang="ja-JP" altLang="en-US" dirty="0"/>
              <a:t>が</a:t>
            </a:r>
            <a:r>
              <a:rPr lang="ja-JP" altLang="en-US" dirty="0" smtClean="0"/>
              <a:t>、保護者の代表ではない。</a:t>
            </a:r>
            <a:r>
              <a:rPr lang="en-US" altLang="ja-JP" dirty="0" smtClean="0"/>
              <a:t>(</a:t>
            </a:r>
            <a:r>
              <a:rPr lang="ja-JP" altLang="en-US" dirty="0" smtClean="0"/>
              <a:t>日本</a:t>
            </a:r>
            <a:r>
              <a:rPr lang="en-US" altLang="ja-JP" dirty="0" smtClean="0"/>
              <a:t>)</a:t>
            </a:r>
            <a:endParaRPr lang="ja-JP" altLang="en-US" dirty="0" smtClean="0"/>
          </a:p>
          <a:p>
            <a:r>
              <a:rPr kumimoji="1" lang="ja-JP" altLang="en-US" dirty="0" smtClean="0"/>
              <a:t>オランダ</a:t>
            </a:r>
            <a:r>
              <a:rPr kumimoji="1" lang="ja-JP" altLang="en-US" dirty="0"/>
              <a:t>では</a:t>
            </a:r>
            <a:r>
              <a:rPr kumimoji="1" lang="ja-JP" altLang="en-US" dirty="0" smtClean="0"/>
              <a:t>、学校運営に関する権利・権限がそれぞれの主体別に細かく規定されている。</a:t>
            </a:r>
          </a:p>
          <a:p>
            <a:r>
              <a:rPr lang="ja-JP" altLang="en-US" dirty="0" smtClean="0"/>
              <a:t>日本</a:t>
            </a:r>
            <a:r>
              <a:rPr lang="ja-JP" altLang="en-US" dirty="0"/>
              <a:t>で</a:t>
            </a:r>
            <a:r>
              <a:rPr lang="ja-JP" altLang="en-US" dirty="0" smtClean="0"/>
              <a:t>は児童会</a:t>
            </a:r>
            <a:r>
              <a:rPr lang="ja-JP" altLang="en-US" dirty="0"/>
              <a:t>・</a:t>
            </a:r>
            <a:r>
              <a:rPr lang="ja-JP" altLang="en-US" dirty="0" smtClean="0"/>
              <a:t>生徒会は</a:t>
            </a:r>
            <a:r>
              <a:rPr lang="ja-JP" altLang="en-US" dirty="0"/>
              <a:t>「</a:t>
            </a:r>
            <a:r>
              <a:rPr lang="ja-JP" altLang="en-US" dirty="0" smtClean="0"/>
              <a:t>教育の対象</a:t>
            </a:r>
            <a:r>
              <a:rPr lang="ja-JP" altLang="en-US" dirty="0"/>
              <a:t>」であり</a:t>
            </a:r>
            <a:r>
              <a:rPr lang="ja-JP" altLang="en-US" dirty="0" smtClean="0"/>
              <a:t>、</a:t>
            </a:r>
            <a:r>
              <a:rPr lang="en-US" altLang="ja-JP" dirty="0" smtClean="0"/>
              <a:t>PTA</a:t>
            </a:r>
            <a:r>
              <a:rPr lang="ja-JP" altLang="en-US" dirty="0" smtClean="0"/>
              <a:t>は学校運営に対する協力機関である。</a:t>
            </a:r>
            <a:endParaRPr kumimoji="1" lang="ja-JP" altLang="en-US" dirty="0"/>
          </a:p>
        </p:txBody>
      </p:sp>
    </p:spTree>
    <p:extLst>
      <p:ext uri="{BB962C8B-B14F-4D97-AF65-F5344CB8AC3E}">
        <p14:creationId xmlns:p14="http://schemas.microsoft.com/office/powerpoint/2010/main" val="1846654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桐生市いじめ自殺事件の考察１</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2010.10.23</a:t>
            </a:r>
            <a:r>
              <a:rPr kumimoji="1" lang="ja-JP" altLang="en-US" dirty="0" smtClean="0"/>
              <a:t> </a:t>
            </a:r>
            <a:r>
              <a:rPr kumimoji="1" lang="en-US" altLang="ja-JP" dirty="0" smtClean="0"/>
              <a:t>6</a:t>
            </a:r>
            <a:r>
              <a:rPr kumimoji="1" lang="ja-JP" altLang="en-US" dirty="0" smtClean="0"/>
              <a:t>年生の女子児童が自宅で自殺、</a:t>
            </a:r>
            <a:r>
              <a:rPr lang="ja-JP" altLang="en-US" dirty="0" smtClean="0"/>
              <a:t>家族が市を提訴</a:t>
            </a:r>
          </a:p>
          <a:p>
            <a:r>
              <a:rPr kumimoji="1" lang="en-US" altLang="ja-JP" dirty="0" smtClean="0"/>
              <a:t>2014.3.14</a:t>
            </a:r>
            <a:r>
              <a:rPr kumimoji="1" lang="ja-JP" altLang="en-US" dirty="0" smtClean="0"/>
              <a:t>一部容認一部棄却の判決</a:t>
            </a:r>
          </a:p>
          <a:p>
            <a:r>
              <a:rPr lang="ja-JP" altLang="en-US" dirty="0" smtClean="0"/>
              <a:t>争点</a:t>
            </a:r>
          </a:p>
          <a:p>
            <a:pPr lvl="1"/>
            <a:r>
              <a:rPr kumimoji="1" lang="en-US" altLang="ja-JP" dirty="0" smtClean="0"/>
              <a:t>4</a:t>
            </a:r>
            <a:r>
              <a:rPr kumimoji="1" lang="ja-JP" altLang="en-US" dirty="0" smtClean="0"/>
              <a:t>年生で転入、直ぐに書道で金賞</a:t>
            </a:r>
            <a:r>
              <a:rPr kumimoji="1" lang="en-US" altLang="ja-JP" dirty="0" smtClean="0"/>
              <a:t>(</a:t>
            </a:r>
            <a:r>
              <a:rPr kumimoji="1" lang="ja-JP" altLang="en-US" dirty="0" smtClean="0"/>
              <a:t>反発によるいじめ</a:t>
            </a:r>
            <a:r>
              <a:rPr kumimoji="1" lang="en-US" altLang="ja-JP" dirty="0" smtClean="0"/>
              <a:t>)</a:t>
            </a:r>
            <a:r>
              <a:rPr kumimoji="1" lang="ja-JP" altLang="en-US" dirty="0" err="1" smtClean="0"/>
              <a:t>、</a:t>
            </a:r>
            <a:r>
              <a:rPr kumimoji="1" lang="ja-JP" altLang="en-US" dirty="0" smtClean="0"/>
              <a:t>ハーフによるいじめ、汚い・バイ菌、プールや給食から排除等のいじめが</a:t>
            </a:r>
            <a:r>
              <a:rPr kumimoji="1" lang="en-US" altLang="ja-JP" dirty="0" smtClean="0"/>
              <a:t>6</a:t>
            </a:r>
            <a:r>
              <a:rPr kumimoji="1" lang="ja-JP" altLang="en-US" dirty="0" smtClean="0"/>
              <a:t>年まで拡大して続く</a:t>
            </a:r>
            <a:r>
              <a:rPr kumimoji="1" lang="en-US" altLang="ja-JP" dirty="0" smtClean="0"/>
              <a:t>(</a:t>
            </a:r>
            <a:r>
              <a:rPr kumimoji="1" lang="ja-JP" altLang="en-US" dirty="0" smtClean="0"/>
              <a:t>被告は、それほどのいじめではなかったと主張</a:t>
            </a:r>
            <a:r>
              <a:rPr kumimoji="1" lang="en-US" altLang="ja-JP" dirty="0" smtClean="0"/>
              <a:t>)</a:t>
            </a:r>
            <a:endParaRPr kumimoji="1" lang="ja-JP" altLang="en-US" dirty="0" smtClean="0"/>
          </a:p>
          <a:p>
            <a:pPr lvl="1"/>
            <a:r>
              <a:rPr lang="ja-JP" altLang="en-US" dirty="0" smtClean="0"/>
              <a:t>学校に</a:t>
            </a:r>
            <a:r>
              <a:rPr lang="ja-JP" altLang="en-US" dirty="0"/>
              <a:t>何度</a:t>
            </a:r>
            <a:r>
              <a:rPr lang="ja-JP" altLang="en-US" dirty="0" smtClean="0"/>
              <a:t>も相談</a:t>
            </a:r>
            <a:r>
              <a:rPr lang="ja-JP" altLang="en-US" dirty="0"/>
              <a:t>したが</a:t>
            </a:r>
            <a:r>
              <a:rPr lang="ja-JP" altLang="en-US" dirty="0" smtClean="0"/>
              <a:t>、漫然と放置された。</a:t>
            </a:r>
            <a:r>
              <a:rPr lang="en-US" altLang="ja-JP" dirty="0" smtClean="0"/>
              <a:t>2010.9.14</a:t>
            </a:r>
            <a:r>
              <a:rPr lang="ja-JP" altLang="en-US" dirty="0" smtClean="0"/>
              <a:t>の文部科学省指示のアンケートも実施していない</a:t>
            </a:r>
            <a:r>
              <a:rPr lang="ja-JP" altLang="en-US" dirty="0" err="1" smtClean="0"/>
              <a:t>等</a:t>
            </a:r>
            <a:r>
              <a:rPr lang="ja-JP" altLang="en-US" dirty="0" smtClean="0"/>
              <a:t>取組みをしていない。</a:t>
            </a:r>
            <a:r>
              <a:rPr lang="en-US" altLang="ja-JP" dirty="0" smtClean="0"/>
              <a:t>(</a:t>
            </a:r>
            <a:r>
              <a:rPr lang="ja-JP" altLang="en-US" dirty="0" smtClean="0"/>
              <a:t>被告は担当者による会議を開き対応していたと主張</a:t>
            </a:r>
            <a:r>
              <a:rPr lang="en-US" altLang="ja-JP" dirty="0" smtClean="0"/>
              <a:t>)</a:t>
            </a:r>
            <a:r>
              <a:rPr lang="ja-JP" altLang="en-US" dirty="0"/>
              <a:t> 「同じ言葉を言っても気にする人と気にしない人がいるのだから，言葉遣いに気をつけるように。」と指導した</a:t>
            </a:r>
            <a:r>
              <a:rPr lang="ja-JP" altLang="en-US" dirty="0" smtClean="0"/>
              <a:t>。</a:t>
            </a:r>
          </a:p>
          <a:p>
            <a:pPr lvl="1"/>
            <a:r>
              <a:rPr kumimoji="1" lang="ja-JP" altLang="en-US" dirty="0"/>
              <a:t>欠席が</a:t>
            </a:r>
            <a:r>
              <a:rPr kumimoji="1" lang="ja-JP" altLang="en-US" dirty="0" err="1" smtClean="0"/>
              <a:t>ちの</a:t>
            </a:r>
            <a:r>
              <a:rPr kumimoji="1" lang="ja-JP" altLang="en-US" dirty="0" smtClean="0"/>
              <a:t>児童</a:t>
            </a:r>
            <a:r>
              <a:rPr kumimoji="1" lang="ja-JP" altLang="en-US" dirty="0"/>
              <a:t>に</a:t>
            </a:r>
            <a:r>
              <a:rPr kumimoji="1" lang="ja-JP" altLang="en-US" dirty="0" smtClean="0"/>
              <a:t>も問題</a:t>
            </a:r>
            <a:r>
              <a:rPr kumimoji="1" lang="ja-JP" altLang="en-US" dirty="0"/>
              <a:t>だ</a:t>
            </a:r>
            <a:r>
              <a:rPr kumimoji="1" lang="ja-JP" altLang="en-US" dirty="0" smtClean="0"/>
              <a:t>。（被告）欠席がちはこの学校にきてから（原告）</a:t>
            </a:r>
            <a:endParaRPr kumimoji="1" lang="ja-JP" altLang="en-US" dirty="0"/>
          </a:p>
        </p:txBody>
      </p:sp>
    </p:spTree>
    <p:extLst>
      <p:ext uri="{BB962C8B-B14F-4D97-AF65-F5344CB8AC3E}">
        <p14:creationId xmlns:p14="http://schemas.microsoft.com/office/powerpoint/2010/main" val="331317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桐生市いじめ自殺事件の</a:t>
            </a:r>
            <a:r>
              <a:rPr lang="ja-JP" altLang="en-US" dirty="0" smtClean="0"/>
              <a:t>考察</a:t>
            </a:r>
            <a:r>
              <a:rPr lang="ja-JP" altLang="en-US" dirty="0"/>
              <a:t>２</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学級崩壊状態だった</a:t>
            </a:r>
            <a:r>
              <a:rPr lang="en-US" altLang="ja-JP" dirty="0" smtClean="0"/>
              <a:t>(</a:t>
            </a:r>
            <a:r>
              <a:rPr lang="ja-JP" altLang="en-US" dirty="0" smtClean="0"/>
              <a:t>自殺後のクラスのアンケート</a:t>
            </a:r>
            <a:r>
              <a:rPr lang="en-US" altLang="ja-JP" dirty="0" smtClean="0"/>
              <a:t>)</a:t>
            </a:r>
            <a:endParaRPr lang="ja-JP" altLang="en-US" dirty="0" smtClean="0"/>
          </a:p>
          <a:p>
            <a:pPr lvl="1"/>
            <a:r>
              <a:rPr lang="ja-JP" altLang="en-US" dirty="0" smtClean="0"/>
              <a:t>友達</a:t>
            </a:r>
            <a:r>
              <a:rPr lang="ja-JP" altLang="en-US" dirty="0"/>
              <a:t>から悪口を言われたり，仲間はずれにされたことのある者１０名</a:t>
            </a:r>
          </a:p>
          <a:p>
            <a:pPr lvl="1"/>
            <a:r>
              <a:rPr lang="ja-JP" altLang="en-US" dirty="0" smtClean="0"/>
              <a:t>友達</a:t>
            </a:r>
            <a:r>
              <a:rPr lang="ja-JP" altLang="en-US" dirty="0"/>
              <a:t>からぶたれたり，蹴られたりしたことのある者１５名</a:t>
            </a:r>
          </a:p>
          <a:p>
            <a:pPr lvl="1"/>
            <a:r>
              <a:rPr lang="ja-JP" altLang="en-US" dirty="0" smtClean="0"/>
              <a:t>友達</a:t>
            </a:r>
            <a:r>
              <a:rPr lang="ja-JP" altLang="en-US" dirty="0"/>
              <a:t>に対して悪口を言ったり友だちを仲間はずれにしたことのある者１６名</a:t>
            </a:r>
          </a:p>
          <a:p>
            <a:pPr lvl="1"/>
            <a:r>
              <a:rPr lang="ja-JP" altLang="en-US" dirty="0" smtClean="0"/>
              <a:t>友達</a:t>
            </a:r>
            <a:r>
              <a:rPr lang="ja-JP" altLang="en-US" dirty="0"/>
              <a:t>をぶったり，蹴ったりしたことのある者１４名</a:t>
            </a:r>
          </a:p>
          <a:p>
            <a:pPr lvl="1"/>
            <a:r>
              <a:rPr lang="ja-JP" altLang="en-US" dirty="0" smtClean="0"/>
              <a:t>友達</a:t>
            </a:r>
            <a:r>
              <a:rPr lang="ja-JP" altLang="en-US" dirty="0"/>
              <a:t>から悪口を言われたり，仲間はずれにされたりしている人を見たことのある者３１名</a:t>
            </a:r>
          </a:p>
          <a:p>
            <a:pPr lvl="1"/>
            <a:r>
              <a:rPr lang="ja-JP" altLang="en-US" dirty="0" smtClean="0"/>
              <a:t>友達</a:t>
            </a:r>
            <a:r>
              <a:rPr lang="ja-JP" altLang="en-US" dirty="0"/>
              <a:t>からぶたれたり，蹴られたりしている人を見たことのある者</a:t>
            </a:r>
            <a:r>
              <a:rPr lang="ja-JP" altLang="en-US" dirty="0" smtClean="0"/>
              <a:t>３２名</a:t>
            </a:r>
          </a:p>
          <a:p>
            <a:r>
              <a:rPr kumimoji="1" lang="ja-JP" altLang="en-US" dirty="0" smtClean="0"/>
              <a:t>スクールカウンセラーは無資格者だった</a:t>
            </a:r>
          </a:p>
          <a:p>
            <a:r>
              <a:rPr lang="en-US" altLang="ja-JP" dirty="0" smtClean="0"/>
              <a:t>3</a:t>
            </a:r>
            <a:r>
              <a:rPr lang="ja-JP" altLang="en-US" dirty="0" smtClean="0"/>
              <a:t>年間に、校長は教育委員会に援助を求めなかった。</a:t>
            </a:r>
            <a:endParaRPr kumimoji="1" lang="ja-JP" altLang="en-US" dirty="0"/>
          </a:p>
        </p:txBody>
      </p:sp>
    </p:spTree>
    <p:extLst>
      <p:ext uri="{BB962C8B-B14F-4D97-AF65-F5344CB8AC3E}">
        <p14:creationId xmlns:p14="http://schemas.microsoft.com/office/powerpoint/2010/main" val="159467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a:t>
            </a:r>
            <a:r>
              <a:rPr kumimoji="1" lang="ja-JP" altLang="en-US" dirty="0" smtClean="0"/>
              <a:t>運営</a:t>
            </a:r>
            <a:r>
              <a:rPr lang="ja-JP" altLang="en-US" dirty="0" smtClean="0"/>
              <a:t>の主体</a:t>
            </a:r>
            <a:r>
              <a:rPr lang="ja-JP" altLang="en-US" dirty="0"/>
              <a:t>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民主主義の原則</a:t>
            </a:r>
          </a:p>
          <a:p>
            <a:r>
              <a:rPr kumimoji="1" lang="ja-JP" altLang="en-US" dirty="0" smtClean="0"/>
              <a:t>学習指導要領</a:t>
            </a:r>
            <a:r>
              <a:rPr kumimoji="1" lang="en-US" altLang="ja-JP" dirty="0" smtClean="0"/>
              <a:t>(</a:t>
            </a:r>
            <a:r>
              <a:rPr kumimoji="1" lang="ja-JP" altLang="en-US" dirty="0" smtClean="0"/>
              <a:t>小</a:t>
            </a:r>
            <a:r>
              <a:rPr kumimoji="1" lang="en-US" altLang="ja-JP" dirty="0" smtClean="0"/>
              <a:t>)</a:t>
            </a:r>
            <a:r>
              <a:rPr kumimoji="1" lang="ja-JP" altLang="en-US" dirty="0" smtClean="0"/>
              <a:t> 「民主主義」は一度も登場しない。「民主的な国家</a:t>
            </a:r>
            <a:r>
              <a:rPr kumimoji="1" lang="en-US" altLang="ja-JP" dirty="0" smtClean="0"/>
              <a:t>(</a:t>
            </a:r>
            <a:r>
              <a:rPr kumimoji="1" lang="ja-JP" altLang="en-US" dirty="0" smtClean="0"/>
              <a:t>社会</a:t>
            </a:r>
            <a:r>
              <a:rPr kumimoji="1" lang="en-US" altLang="ja-JP" dirty="0" smtClean="0"/>
              <a:t>)</a:t>
            </a:r>
            <a:r>
              <a:rPr kumimoji="1" lang="ja-JP" altLang="en-US" dirty="0" smtClean="0"/>
              <a:t>」が３回</a:t>
            </a:r>
          </a:p>
          <a:p>
            <a:r>
              <a:rPr kumimoji="1" lang="ja-JP" altLang="en-US" dirty="0" smtClean="0"/>
              <a:t>学校</a:t>
            </a:r>
            <a:r>
              <a:rPr kumimoji="1" lang="ja-JP" altLang="en-US" dirty="0" smtClean="0"/>
              <a:t>は誰</a:t>
            </a:r>
            <a:r>
              <a:rPr kumimoji="1" lang="ja-JP" altLang="en-US" dirty="0" smtClean="0"/>
              <a:t>が、どのような運営</a:t>
            </a:r>
            <a:r>
              <a:rPr kumimoji="1" lang="ja-JP" altLang="en-US" dirty="0" smtClean="0"/>
              <a:t>権限をもつのがいいのか</a:t>
            </a:r>
          </a:p>
          <a:p>
            <a:pPr lvl="1"/>
            <a:r>
              <a:rPr kumimoji="1" lang="ja-JP" altLang="en-US" dirty="0" smtClean="0"/>
              <a:t>校長・教師・職員・保護者・児童生徒・地域住民</a:t>
            </a:r>
            <a:endParaRPr kumimoji="1" lang="ja-JP" altLang="en-US" dirty="0" smtClean="0"/>
          </a:p>
          <a:p>
            <a:r>
              <a:rPr lang="ja-JP" altLang="en-US" dirty="0" smtClean="0"/>
              <a:t>職員会議の問題</a:t>
            </a:r>
          </a:p>
          <a:p>
            <a:r>
              <a:rPr lang="ja-JP" altLang="en-US" dirty="0"/>
              <a:t>学校</a:t>
            </a:r>
            <a:r>
              <a:rPr lang="ja-JP" altLang="en-US" dirty="0" smtClean="0"/>
              <a:t>評議員・学校</a:t>
            </a:r>
            <a:r>
              <a:rPr lang="ja-JP" altLang="en-US" dirty="0"/>
              <a:t>運営協</a:t>
            </a:r>
            <a:r>
              <a:rPr lang="ja-JP" altLang="en-US" dirty="0" smtClean="0"/>
              <a:t>議会・</a:t>
            </a:r>
            <a:r>
              <a:rPr lang="en-US" altLang="ja-JP" dirty="0" smtClean="0"/>
              <a:t>PTA</a:t>
            </a:r>
            <a:endParaRPr lang="ja-JP" altLang="en-US" dirty="0" smtClean="0"/>
          </a:p>
          <a:p>
            <a:r>
              <a:rPr lang="ja-JP" altLang="en-US" dirty="0"/>
              <a:t>児童会・生徒会・自治会</a:t>
            </a:r>
          </a:p>
          <a:p>
            <a:endParaRPr lang="en-US" altLang="ja-JP" dirty="0"/>
          </a:p>
          <a:p>
            <a:endParaRPr lang="ja-JP" altLang="en-US" dirty="0" smtClean="0"/>
          </a:p>
        </p:txBody>
      </p:sp>
    </p:spTree>
    <p:extLst>
      <p:ext uri="{BB962C8B-B14F-4D97-AF65-F5344CB8AC3E}">
        <p14:creationId xmlns:p14="http://schemas.microsoft.com/office/powerpoint/2010/main" val="10959190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桐生市いじめ自殺事件の</a:t>
            </a:r>
            <a:r>
              <a:rPr lang="ja-JP" altLang="en-US" dirty="0" smtClean="0"/>
              <a:t>考察３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教育委員会は、３年間この学校のいじめ状況を把握することは不可能だったのだろうか。</a:t>
            </a:r>
          </a:p>
          <a:p>
            <a:r>
              <a:rPr lang="ja-JP" altLang="en-US" dirty="0" smtClean="0"/>
              <a:t>校長は</a:t>
            </a:r>
            <a:r>
              <a:rPr lang="ja-JP" altLang="en-US" dirty="0"/>
              <a:t>何故</a:t>
            </a:r>
            <a:r>
              <a:rPr lang="ja-JP" altLang="en-US" dirty="0" smtClean="0"/>
              <a:t>、教育委員会に援助を申請しなかっただろうか。</a:t>
            </a:r>
          </a:p>
          <a:p>
            <a:r>
              <a:rPr kumimoji="1" lang="ja-JP" altLang="en-US" dirty="0" smtClean="0"/>
              <a:t>学校の</a:t>
            </a:r>
            <a:r>
              <a:rPr kumimoji="1" lang="ja-JP" altLang="en-US" dirty="0"/>
              <a:t>行って</a:t>
            </a:r>
            <a:r>
              <a:rPr kumimoji="1" lang="ja-JP" altLang="en-US" dirty="0" smtClean="0"/>
              <a:t>いた対応は非難されるものだったか、精一杯だったか</a:t>
            </a:r>
          </a:p>
          <a:p>
            <a:r>
              <a:rPr lang="ja-JP" altLang="en-US" dirty="0" smtClean="0"/>
              <a:t>無資格のスクールカウンセラーを</a:t>
            </a:r>
            <a:r>
              <a:rPr lang="ja-JP" altLang="en-US" dirty="0"/>
              <a:t>おいたのは</a:t>
            </a:r>
            <a:r>
              <a:rPr lang="ja-JP" altLang="en-US" dirty="0" smtClean="0"/>
              <a:t>、どう考えるべきか</a:t>
            </a:r>
            <a:endParaRPr kumimoji="1" lang="ja-JP" altLang="en-US" dirty="0"/>
          </a:p>
        </p:txBody>
      </p:sp>
    </p:spTree>
    <p:extLst>
      <p:ext uri="{BB962C8B-B14F-4D97-AF65-F5344CB8AC3E}">
        <p14:creationId xmlns:p14="http://schemas.microsoft.com/office/powerpoint/2010/main" val="4005908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職員会議</a:t>
            </a:r>
            <a:endParaRPr kumimoji="1" lang="ja-JP" altLang="en-US" dirty="0"/>
          </a:p>
        </p:txBody>
      </p:sp>
      <p:sp>
        <p:nvSpPr>
          <p:cNvPr id="3" name="コンテンツ プレースホルダー 2"/>
          <p:cNvSpPr>
            <a:spLocks noGrp="1"/>
          </p:cNvSpPr>
          <p:nvPr>
            <p:ph idx="1"/>
          </p:nvPr>
        </p:nvSpPr>
        <p:spPr/>
        <p:txBody>
          <a:bodyPr/>
          <a:lstStyle/>
          <a:p>
            <a:r>
              <a:rPr lang="ja-JP" altLang="en-US" dirty="0"/>
              <a:t>職員会議をめぐる論争</a:t>
            </a:r>
          </a:p>
          <a:p>
            <a:pPr lvl="1"/>
            <a:r>
              <a:rPr lang="ja-JP" altLang="en-US" dirty="0"/>
              <a:t>決定機関説（分離説）</a:t>
            </a:r>
          </a:p>
          <a:p>
            <a:pPr lvl="1"/>
            <a:r>
              <a:rPr lang="ja-JP" altLang="en-US" dirty="0"/>
              <a:t>審議会説（あいまいだが、分離説に近い）</a:t>
            </a:r>
          </a:p>
          <a:p>
            <a:pPr lvl="1"/>
            <a:r>
              <a:rPr lang="ja-JP" altLang="en-US" dirty="0"/>
              <a:t>補助機関説（省令で規定）（非分離説　権限は校長に集約）</a:t>
            </a:r>
          </a:p>
          <a:p>
            <a:r>
              <a:rPr kumimoji="1" lang="ja-JP" altLang="en-US" dirty="0" smtClean="0"/>
              <a:t>校長の権限と責任</a:t>
            </a:r>
          </a:p>
          <a:p>
            <a:r>
              <a:rPr lang="ja-JP" altLang="en-US" dirty="0" smtClean="0"/>
              <a:t>教師集団の意見集約</a:t>
            </a:r>
            <a:r>
              <a:rPr lang="en-US" altLang="ja-JP" dirty="0" smtClean="0"/>
              <a:t>(</a:t>
            </a:r>
            <a:r>
              <a:rPr lang="ja-JP" altLang="en-US" dirty="0" smtClean="0"/>
              <a:t>合意形成</a:t>
            </a:r>
            <a:r>
              <a:rPr lang="en-US" altLang="ja-JP" dirty="0" smtClean="0"/>
              <a:t>)</a:t>
            </a:r>
            <a:r>
              <a:rPr lang="ja-JP" altLang="en-US" dirty="0" smtClean="0"/>
              <a:t>と情報共有</a:t>
            </a:r>
          </a:p>
          <a:p>
            <a:pPr marL="685800" lvl="2">
              <a:spcBef>
                <a:spcPts val="1000"/>
              </a:spcBef>
            </a:pPr>
            <a:r>
              <a:rPr lang="ja-JP" altLang="en-US" dirty="0"/>
              <a:t>土肥元校長の訴訟</a:t>
            </a:r>
          </a:p>
          <a:p>
            <a:endParaRPr kumimoji="1" lang="ja-JP" altLang="en-US" dirty="0"/>
          </a:p>
        </p:txBody>
      </p:sp>
    </p:spTree>
    <p:extLst>
      <p:ext uri="{BB962C8B-B14F-4D97-AF65-F5344CB8AC3E}">
        <p14:creationId xmlns:p14="http://schemas.microsoft.com/office/powerpoint/2010/main" val="285174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学校評議員（学教法施行規則）</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第四十九条   　小学校には、設置者の定めるところにより、学校評議員を置くことができる</a:t>
            </a:r>
            <a:r>
              <a:rPr lang="ja-JP" altLang="en-US" dirty="0" smtClean="0"/>
              <a:t>。</a:t>
            </a:r>
            <a:endParaRPr lang="ja-JP" altLang="en-US" dirty="0"/>
          </a:p>
          <a:p>
            <a:r>
              <a:rPr lang="ja-JP" altLang="en-US" dirty="0"/>
              <a:t>２  　学校評議員は、校長の求めに応じ、学校運営に関し意見を述べることができる。 </a:t>
            </a:r>
          </a:p>
          <a:p>
            <a:r>
              <a:rPr lang="ja-JP" altLang="en-US" dirty="0"/>
              <a:t>３  　学校評議員は、当該小学校の職員以外の者で教育に関する理解及び識見を有するもののうちから、校長の推薦により、当該小学校の設置者が委嘱する。 </a:t>
            </a:r>
            <a:endParaRPr kumimoji="1" lang="ja-JP" altLang="en-US" dirty="0"/>
          </a:p>
        </p:txBody>
      </p:sp>
    </p:spTree>
    <p:extLst>
      <p:ext uri="{BB962C8B-B14F-4D97-AF65-F5344CB8AC3E}">
        <p14:creationId xmlns:p14="http://schemas.microsoft.com/office/powerpoint/2010/main" val="3039506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 y="648182"/>
            <a:ext cx="9212420" cy="5602147"/>
          </a:xfrm>
          <a:prstGeom prst="rect">
            <a:avLst/>
          </a:prstGeom>
        </p:spPr>
      </p:pic>
    </p:spTree>
    <p:extLst>
      <p:ext uri="{BB962C8B-B14F-4D97-AF65-F5344CB8AC3E}">
        <p14:creationId xmlns:p14="http://schemas.microsoft.com/office/powerpoint/2010/main" val="163456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47" y="617517"/>
            <a:ext cx="9408705" cy="6240482"/>
          </a:xfrm>
          <a:prstGeom prst="rect">
            <a:avLst/>
          </a:prstGeom>
        </p:spPr>
      </p:pic>
      <p:sp>
        <p:nvSpPr>
          <p:cNvPr id="3" name="テキスト ボックス 2"/>
          <p:cNvSpPr txBox="1"/>
          <p:nvPr/>
        </p:nvSpPr>
        <p:spPr>
          <a:xfrm>
            <a:off x="1021278" y="201881"/>
            <a:ext cx="3443844" cy="369332"/>
          </a:xfrm>
          <a:prstGeom prst="rect">
            <a:avLst/>
          </a:prstGeom>
          <a:noFill/>
        </p:spPr>
        <p:txBody>
          <a:bodyPr wrap="square" rtlCol="0">
            <a:spAutoFit/>
          </a:bodyPr>
          <a:lstStyle/>
          <a:p>
            <a:r>
              <a:rPr kumimoji="1" lang="ja-JP" altLang="en-US" dirty="0" smtClean="0"/>
              <a:t>八王子市　意見交換会各３回</a:t>
            </a:r>
            <a:endParaRPr kumimoji="1" lang="ja-JP" altLang="en-US" dirty="0"/>
          </a:p>
        </p:txBody>
      </p:sp>
    </p:spTree>
    <p:extLst>
      <p:ext uri="{BB962C8B-B14F-4D97-AF65-F5344CB8AC3E}">
        <p14:creationId xmlns:p14="http://schemas.microsoft.com/office/powerpoint/2010/main" val="199907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114" y="196771"/>
            <a:ext cx="8198960" cy="5694744"/>
          </a:xfrm>
          <a:prstGeom prst="rect">
            <a:avLst/>
          </a:prstGeom>
        </p:spPr>
      </p:pic>
      <p:sp>
        <p:nvSpPr>
          <p:cNvPr id="4" name="テキスト ボックス 3"/>
          <p:cNvSpPr txBox="1"/>
          <p:nvPr/>
        </p:nvSpPr>
        <p:spPr>
          <a:xfrm>
            <a:off x="636608" y="6099858"/>
            <a:ext cx="2534855" cy="369332"/>
          </a:xfrm>
          <a:prstGeom prst="rect">
            <a:avLst/>
          </a:prstGeom>
          <a:noFill/>
        </p:spPr>
        <p:txBody>
          <a:bodyPr wrap="square" rtlCol="0">
            <a:spAutoFit/>
          </a:bodyPr>
          <a:lstStyle/>
          <a:p>
            <a:r>
              <a:rPr kumimoji="1" lang="en-US" altLang="ja-JP" dirty="0" smtClean="0"/>
              <a:t>Facebook </a:t>
            </a:r>
            <a:r>
              <a:rPr kumimoji="1" lang="ja-JP" altLang="en-US" dirty="0" smtClean="0"/>
              <a:t>より</a:t>
            </a:r>
            <a:endParaRPr kumimoji="1" lang="ja-JP" altLang="en-US" dirty="0"/>
          </a:p>
        </p:txBody>
      </p:sp>
    </p:spTree>
    <p:extLst>
      <p:ext uri="{BB962C8B-B14F-4D97-AF65-F5344CB8AC3E}">
        <p14:creationId xmlns:p14="http://schemas.microsoft.com/office/powerpoint/2010/main" val="1989295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学校運営協議会（地教行法）</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第四十七条の五   　教育委員会は、教育委員会規則で定めるところにより、その所管に属する学校のうちその指定する学校（以下この条において「指定学校」という。）の運営に関して協議する機関として、当該指定学校ごとに、学校運営協議会を置くことができる</a:t>
            </a:r>
            <a:r>
              <a:rPr lang="ja-JP" altLang="en-US" dirty="0" smtClean="0"/>
              <a:t>。</a:t>
            </a:r>
            <a:endParaRPr lang="ja-JP" altLang="en-US" dirty="0"/>
          </a:p>
          <a:p>
            <a:r>
              <a:rPr lang="ja-JP" altLang="en-US" dirty="0"/>
              <a:t>２  　学校運営協議会の委員は、当該指定学校の所在する地域の住民、当該指定学校に在籍する生徒、児童又は幼児の保護者その他教育委員会が必要と認める者について、教育委員会が任命する</a:t>
            </a:r>
            <a:r>
              <a:rPr lang="ja-JP" altLang="en-US" dirty="0" smtClean="0"/>
              <a:t>。</a:t>
            </a:r>
            <a:endParaRPr lang="ja-JP" altLang="en-US" dirty="0"/>
          </a:p>
          <a:p>
            <a:r>
              <a:rPr lang="ja-JP" altLang="en-US" dirty="0"/>
              <a:t>３  　指定学校の校長は、当該指定学校の運営に関して、教育課程の編成その他教育委員会規則で定める事項について基本的な方針を作成し、当該指定学校の学校運営協議会の承認を得なければならない</a:t>
            </a:r>
            <a:r>
              <a:rPr lang="ja-JP" altLang="en-US" dirty="0" smtClean="0"/>
              <a:t>。</a:t>
            </a:r>
            <a:endParaRPr lang="ja-JP" altLang="en-US" dirty="0"/>
          </a:p>
          <a:p>
            <a:r>
              <a:rPr lang="ja-JP" altLang="en-US" dirty="0"/>
              <a:t>４  　学校運営協議会は、当該指定学校の運営に関する事項（次項に規定する事項を除く。）について、教育委員会又は校長に対して、意見を述べることができる。 </a:t>
            </a:r>
          </a:p>
          <a:p>
            <a:endParaRPr lang="ja-JP" altLang="en-US" dirty="0"/>
          </a:p>
        </p:txBody>
      </p:sp>
    </p:spTree>
    <p:extLst>
      <p:ext uri="{BB962C8B-B14F-4D97-AF65-F5344CB8AC3E}">
        <p14:creationId xmlns:p14="http://schemas.microsoft.com/office/powerpoint/2010/main" val="203860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70000" lnSpcReduction="20000"/>
          </a:bodyPr>
          <a:lstStyle/>
          <a:p>
            <a:r>
              <a:rPr lang="ja-JP" altLang="en-US" dirty="0"/>
              <a:t>５  　学校運営協議会は、当該指定学校の職員の採用その他の任用に関する事項について、当該職員の任命権者に対して意見を述べることができる。この場合において、当該職員が県費負担教職員（第五十五条第一項、第五十八条第一項又は第六十一条第一項の規定により市町村委員会がその任用に関する事務を行う職員を除く。）であるときは、市町村委員会を経由するものとする</a:t>
            </a:r>
            <a:r>
              <a:rPr lang="ja-JP" altLang="en-US" dirty="0" smtClean="0"/>
              <a:t>。</a:t>
            </a:r>
            <a:endParaRPr lang="ja-JP" altLang="en-US" dirty="0"/>
          </a:p>
          <a:p>
            <a:r>
              <a:rPr lang="ja-JP" altLang="en-US" dirty="0"/>
              <a:t>６  　指定学校の職員の任命権者は、当該職員の任用に当</a:t>
            </a:r>
            <a:r>
              <a:rPr lang="ja-JP" altLang="en-US" dirty="0" err="1"/>
              <a:t>たつては</a:t>
            </a:r>
            <a:r>
              <a:rPr lang="ja-JP" altLang="en-US" dirty="0"/>
              <a:t>、前項の規定により述べられた意見を尊重するものとする。 </a:t>
            </a:r>
          </a:p>
          <a:p>
            <a:r>
              <a:rPr lang="ja-JP" altLang="en-US" dirty="0"/>
              <a:t>７  　教育委員会は、学校運営協議会の運営が著しく適正を欠くことにより、当該指定学校の運営に現に著しい支障が生じ、又は生ずるおそれがあると認められる場合においては、その指定を取り消さなければならない。 </a:t>
            </a:r>
          </a:p>
          <a:p>
            <a:r>
              <a:rPr lang="ja-JP" altLang="en-US" dirty="0"/>
              <a:t>８  　指定学校の指定及び指定の取消しの手続、指定の期間、学校運営協議会の委員の任免の手続及び任期、学校運営協議会の議事の手続その他学校運営協議会の運営に関し必要な事項については、教育委員会規則で定める。 </a:t>
            </a:r>
          </a:p>
          <a:p>
            <a:endParaRPr kumimoji="1" lang="ja-JP" altLang="en-US" dirty="0"/>
          </a:p>
        </p:txBody>
      </p:sp>
    </p:spTree>
    <p:extLst>
      <p:ext uri="{BB962C8B-B14F-4D97-AF65-F5344CB8AC3E}">
        <p14:creationId xmlns:p14="http://schemas.microsoft.com/office/powerpoint/2010/main" val="17691885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723</TotalTime>
  <Words>862</Words>
  <Application>Microsoft Office PowerPoint</Application>
  <PresentationFormat>画面に合わせる (4:3)</PresentationFormat>
  <Paragraphs>98</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Arial</vt:lpstr>
      <vt:lpstr>Calibri</vt:lpstr>
      <vt:lpstr>Calibri Light</vt:lpstr>
      <vt:lpstr>Office テーマ</vt:lpstr>
      <vt:lpstr>教育委員会・学校運営</vt:lpstr>
      <vt:lpstr>学校運営の主体は</vt:lpstr>
      <vt:lpstr>職員会議</vt:lpstr>
      <vt:lpstr>学校評議員（学教法施行規則）</vt:lpstr>
      <vt:lpstr>PowerPoint プレゼンテーション</vt:lpstr>
      <vt:lpstr>PowerPoint プレゼンテーション</vt:lpstr>
      <vt:lpstr>PowerPoint プレゼンテーション</vt:lpstr>
      <vt:lpstr>学校運営協議会（地教行法）</vt:lpstr>
      <vt:lpstr>PowerPoint プレゼンテーション</vt:lpstr>
      <vt:lpstr>PowerPoint プレゼンテーション</vt:lpstr>
      <vt:lpstr>児童会の学習指導要領規定</vt:lpstr>
      <vt:lpstr>生徒会の学習指導要領規定</vt:lpstr>
      <vt:lpstr>オランダの学校運営主体</vt:lpstr>
      <vt:lpstr>オランダの親参加の形態</vt:lpstr>
      <vt:lpstr>PowerPoint プレゼンテーション</vt:lpstr>
      <vt:lpstr>PowerPoint プレゼンテーション</vt:lpstr>
      <vt:lpstr>日本とオランダの相違</vt:lpstr>
      <vt:lpstr>桐生市いじめ自殺事件の考察１</vt:lpstr>
      <vt:lpstr>桐生市いじめ自殺事件の考察２</vt:lpstr>
      <vt:lpstr>桐生市いじめ自殺事件の考察３</vt:lpstr>
    </vt:vector>
  </TitlesOfParts>
  <Company>文教大学学園</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教育委員会・学校運営</dc:title>
  <dc:creator>wakei</dc:creator>
  <cp:lastModifiedBy>wakei</cp:lastModifiedBy>
  <cp:revision>25</cp:revision>
  <dcterms:created xsi:type="dcterms:W3CDTF">2015-05-20T12:14:50Z</dcterms:created>
  <dcterms:modified xsi:type="dcterms:W3CDTF">2016-06-08T09:20:15Z</dcterms:modified>
</cp:coreProperties>
</file>