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77" r:id="rId4"/>
    <p:sldId id="278" r:id="rId5"/>
    <p:sldId id="279" r:id="rId6"/>
    <p:sldId id="280" r:id="rId7"/>
    <p:sldId id="281" r:id="rId8"/>
    <p:sldId id="282" r:id="rId9"/>
    <p:sldId id="283" r:id="rId10"/>
    <p:sldId id="285" r:id="rId11"/>
    <p:sldId id="284" r:id="rId12"/>
    <p:sldId id="260" r:id="rId13"/>
    <p:sldId id="261" r:id="rId14"/>
    <p:sldId id="257" r:id="rId15"/>
    <p:sldId id="274" r:id="rId16"/>
    <p:sldId id="263" r:id="rId17"/>
    <p:sldId id="276" r:id="rId18"/>
    <p:sldId id="264" r:id="rId19"/>
    <p:sldId id="266" r:id="rId20"/>
    <p:sldId id="267" r:id="rId21"/>
    <p:sldId id="268" r:id="rId22"/>
    <p:sldId id="269" r:id="rId23"/>
    <p:sldId id="265" r:id="rId24"/>
    <p:sldId id="270" r:id="rId25"/>
    <p:sldId id="271" r:id="rId26"/>
    <p:sldId id="272" r:id="rId27"/>
    <p:sldId id="273" r:id="rId2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23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F7F42EA1-C5CD-4320-811A-8410FC49B53E}" type="datetimeFigureOut">
              <a:rPr kumimoji="1" lang="ja-JP" altLang="en-US" smtClean="0"/>
              <a:pPr/>
              <a:t>2016/5/11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3BC2F2-982D-4785-8CEA-A76E8C1E60E0}"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7F42EA1-C5CD-4320-811A-8410FC49B53E}" type="datetimeFigureOut">
              <a:rPr kumimoji="1" lang="ja-JP" altLang="en-US" smtClean="0"/>
              <a:pPr/>
              <a:t>2016/5/11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3BC2F2-982D-4785-8CEA-A76E8C1E60E0}"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7F42EA1-C5CD-4320-811A-8410FC49B53E}" type="datetimeFigureOut">
              <a:rPr kumimoji="1" lang="ja-JP" altLang="en-US" smtClean="0"/>
              <a:pPr/>
              <a:t>2016/5/11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3BC2F2-982D-4785-8CEA-A76E8C1E60E0}"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7F42EA1-C5CD-4320-811A-8410FC49B53E}" type="datetimeFigureOut">
              <a:rPr kumimoji="1" lang="ja-JP" altLang="en-US" smtClean="0"/>
              <a:pPr/>
              <a:t>2016/5/11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3BC2F2-982D-4785-8CEA-A76E8C1E60E0}"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F7F42EA1-C5CD-4320-811A-8410FC49B53E}" type="datetimeFigureOut">
              <a:rPr kumimoji="1" lang="ja-JP" altLang="en-US" smtClean="0"/>
              <a:pPr/>
              <a:t>2016/5/11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3BC2F2-982D-4785-8CEA-A76E8C1E60E0}"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7F42EA1-C5CD-4320-811A-8410FC49B53E}" type="datetimeFigureOut">
              <a:rPr kumimoji="1" lang="ja-JP" altLang="en-US" smtClean="0"/>
              <a:pPr/>
              <a:t>2016/5/11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3BC2F2-982D-4785-8CEA-A76E8C1E60E0}"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F7F42EA1-C5CD-4320-811A-8410FC49B53E}" type="datetimeFigureOut">
              <a:rPr kumimoji="1" lang="ja-JP" altLang="en-US" smtClean="0"/>
              <a:pPr/>
              <a:t>2016/5/11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33BC2F2-982D-4785-8CEA-A76E8C1E60E0}"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F7F42EA1-C5CD-4320-811A-8410FC49B53E}" type="datetimeFigureOut">
              <a:rPr kumimoji="1" lang="ja-JP" altLang="en-US" smtClean="0"/>
              <a:pPr/>
              <a:t>2016/5/11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33BC2F2-982D-4785-8CEA-A76E8C1E60E0}"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7F42EA1-C5CD-4320-811A-8410FC49B53E}" type="datetimeFigureOut">
              <a:rPr kumimoji="1" lang="ja-JP" altLang="en-US" smtClean="0"/>
              <a:pPr/>
              <a:t>2016/5/11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33BC2F2-982D-4785-8CEA-A76E8C1E60E0}"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7F42EA1-C5CD-4320-811A-8410FC49B53E}" type="datetimeFigureOut">
              <a:rPr kumimoji="1" lang="ja-JP" altLang="en-US" smtClean="0"/>
              <a:pPr/>
              <a:t>2016/5/11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3BC2F2-982D-4785-8CEA-A76E8C1E60E0}"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7F42EA1-C5CD-4320-811A-8410FC49B53E}" type="datetimeFigureOut">
              <a:rPr kumimoji="1" lang="ja-JP" altLang="en-US" smtClean="0"/>
              <a:pPr/>
              <a:t>2016/5/11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3BC2F2-982D-4785-8CEA-A76E8C1E60E0}"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F42EA1-C5CD-4320-811A-8410FC49B53E}" type="datetimeFigureOut">
              <a:rPr kumimoji="1" lang="ja-JP" altLang="en-US" smtClean="0"/>
              <a:pPr/>
              <a:t>2016/5/11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3BC2F2-982D-4785-8CEA-A76E8C1E60E0}"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law.e-gov.go.jp/cgi-bin/idxrefer.cgi?H_FILE=%8f%ba%93%f1%93%f1%96@%93%f1%98Z&amp;REF_NAME=%8aw%8dZ%8b%b3%88%e7%96@&amp;ANCHOR_F=&amp;ANCHOR_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教育をする権利と</a:t>
            </a:r>
            <a:r>
              <a:rPr lang="ja-JP" altLang="en-US" dirty="0" smtClean="0"/>
              <a:t>教育</a:t>
            </a:r>
            <a:r>
              <a:rPr lang="ja-JP" altLang="en-US" dirty="0"/>
              <a:t>行政</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公的性格・自律性と基準行政・私立学校の独自性の範囲（経済特区）・学校格差（教育条件）</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親の教育権</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法的な親の教育する権利に関わる規定</a:t>
            </a:r>
          </a:p>
          <a:p>
            <a:pPr lvl="1"/>
            <a:r>
              <a:rPr kumimoji="1" lang="ja-JP" altLang="en-US" dirty="0" smtClean="0"/>
              <a:t>親権に教育選択権がある。</a:t>
            </a:r>
          </a:p>
          <a:p>
            <a:pPr lvl="1"/>
            <a:r>
              <a:rPr lang="ja-JP" altLang="en-US" dirty="0" smtClean="0"/>
              <a:t>子どもの教育の一義的責任は「家庭」とされた。（教育基本法）　抽象的</a:t>
            </a:r>
          </a:p>
          <a:p>
            <a:r>
              <a:rPr kumimoji="1" lang="ja-JP" altLang="en-US" dirty="0" smtClean="0"/>
              <a:t>理論的な課題として</a:t>
            </a:r>
          </a:p>
          <a:p>
            <a:pPr lvl="1"/>
            <a:r>
              <a:rPr lang="ja-JP" altLang="en-US" dirty="0" smtClean="0"/>
              <a:t>学校選択権（公か私はあるが公内は？）</a:t>
            </a:r>
          </a:p>
          <a:p>
            <a:pPr lvl="1"/>
            <a:r>
              <a:rPr kumimoji="1" lang="ja-JP" altLang="en-US" dirty="0" smtClean="0"/>
              <a:t>運営参加権は？</a:t>
            </a:r>
          </a:p>
          <a:p>
            <a:pPr lvl="1"/>
            <a:r>
              <a:rPr lang="ja-JP" altLang="en-US" dirty="0" smtClean="0"/>
              <a:t>教育参加権は？</a:t>
            </a:r>
          </a:p>
          <a:p>
            <a:pPr lvl="1"/>
            <a:r>
              <a:rPr kumimoji="1" lang="ja-JP" altLang="en-US" dirty="0" smtClean="0"/>
              <a:t>学校評価権は？</a:t>
            </a:r>
            <a:endParaRPr kumimoji="1" lang="ja-JP" altLang="en-US" dirty="0"/>
          </a:p>
        </p:txBody>
      </p:sp>
    </p:spTree>
    <p:extLst>
      <p:ext uri="{BB962C8B-B14F-4D97-AF65-F5344CB8AC3E}">
        <p14:creationId xmlns:p14="http://schemas.microsoft.com/office/powerpoint/2010/main" val="305073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ja-JP" altLang="en-US" dirty="0" smtClean="0"/>
              <a:t>学校以外の教育は？</a:t>
            </a:r>
            <a:endParaRPr lang="ja-JP" altLang="en-US" dirty="0"/>
          </a:p>
        </p:txBody>
      </p:sp>
      <p:sp>
        <p:nvSpPr>
          <p:cNvPr id="4099" name="Rectangle 3"/>
          <p:cNvSpPr>
            <a:spLocks noGrp="1" noChangeArrowheads="1"/>
          </p:cNvSpPr>
          <p:nvPr>
            <p:ph type="body" idx="1"/>
          </p:nvPr>
        </p:nvSpPr>
        <p:spPr/>
        <p:txBody>
          <a:bodyPr/>
          <a:lstStyle/>
          <a:p>
            <a:r>
              <a:rPr lang="ja-JP" altLang="en-US" dirty="0" smtClean="0"/>
              <a:t>義務教育の形態（家庭教育・学校教育）</a:t>
            </a:r>
          </a:p>
          <a:p>
            <a:r>
              <a:rPr lang="ja-JP" altLang="en-US" dirty="0" smtClean="0"/>
              <a:t>家庭教育を</a:t>
            </a:r>
          </a:p>
          <a:p>
            <a:pPr lvl="1"/>
            <a:r>
              <a:rPr lang="ja-JP" altLang="en-US" dirty="0" smtClean="0"/>
              <a:t>伝統的に</a:t>
            </a:r>
            <a:r>
              <a:rPr lang="ja-JP" altLang="en-US" dirty="0"/>
              <a:t>認めて</a:t>
            </a:r>
            <a:r>
              <a:rPr lang="ja-JP" altLang="en-US" dirty="0" smtClean="0"/>
              <a:t>いる（</a:t>
            </a:r>
            <a:r>
              <a:rPr lang="ja-JP" altLang="en-US" dirty="0"/>
              <a:t>デンマーク</a:t>
            </a:r>
            <a:r>
              <a:rPr lang="ja-JP" altLang="en-US" dirty="0" smtClean="0"/>
              <a:t>・イギリス）</a:t>
            </a:r>
          </a:p>
          <a:p>
            <a:pPr lvl="2"/>
            <a:r>
              <a:rPr lang="ja-JP" altLang="en-US" dirty="0" smtClean="0"/>
              <a:t>紳士教育の</a:t>
            </a:r>
            <a:r>
              <a:rPr lang="ja-JP" altLang="en-US" dirty="0"/>
              <a:t>伝統</a:t>
            </a:r>
            <a:endParaRPr lang="ja-JP" altLang="en-US" dirty="0" smtClean="0"/>
          </a:p>
          <a:p>
            <a:pPr lvl="1"/>
            <a:r>
              <a:rPr lang="ja-JP" altLang="en-US" dirty="0" smtClean="0"/>
              <a:t>１９７０年代以降法制化（アメリカ）</a:t>
            </a:r>
          </a:p>
          <a:p>
            <a:pPr lvl="2"/>
            <a:r>
              <a:rPr lang="ja-JP" altLang="en-US" dirty="0" smtClean="0"/>
              <a:t>宗教</a:t>
            </a:r>
            <a:r>
              <a:rPr lang="ja-JP" altLang="en-US" dirty="0"/>
              <a:t>重視</a:t>
            </a:r>
            <a:r>
              <a:rPr lang="ja-JP" altLang="en-US" dirty="0" smtClean="0"/>
              <a:t>・学校の暴力化・画一教育批判</a:t>
            </a:r>
            <a:r>
              <a:rPr lang="ja-JP" altLang="en-US" dirty="0"/>
              <a:t>　</a:t>
            </a:r>
          </a:p>
          <a:p>
            <a:r>
              <a:rPr lang="ja-JP" altLang="en-US" dirty="0"/>
              <a:t>親の価値観による教育への</a:t>
            </a:r>
            <a:r>
              <a:rPr lang="ja-JP" altLang="en-US" dirty="0" smtClean="0"/>
              <a:t>関与は？</a:t>
            </a:r>
            <a:endParaRPr lang="ja-JP" altLang="en-US" dirty="0"/>
          </a:p>
          <a:p>
            <a:pPr>
              <a:buFontTx/>
              <a:buNone/>
            </a:pPr>
            <a:r>
              <a:rPr lang="ja-JP" altLang="en-US" dirty="0"/>
              <a:t>　　　</a:t>
            </a:r>
            <a:r>
              <a:rPr lang="ja-JP" altLang="en-US" dirty="0" smtClean="0"/>
              <a:t>宗像誠也・エホバ</a:t>
            </a:r>
            <a:r>
              <a:rPr lang="ja-JP" altLang="en-US" dirty="0"/>
              <a:t>の証人の事例</a:t>
            </a:r>
          </a:p>
        </p:txBody>
      </p:sp>
    </p:spTree>
    <p:extLst>
      <p:ext uri="{BB962C8B-B14F-4D97-AF65-F5344CB8AC3E}">
        <p14:creationId xmlns:p14="http://schemas.microsoft.com/office/powerpoint/2010/main" val="507184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教育基本法</a:t>
            </a:r>
            <a:endParaRPr kumimoji="1" lang="ja-JP" altLang="en-US" dirty="0"/>
          </a:p>
        </p:txBody>
      </p:sp>
      <p:sp>
        <p:nvSpPr>
          <p:cNvPr id="3" name="コンテンツ プレースホルダ 2"/>
          <p:cNvSpPr>
            <a:spLocks noGrp="1"/>
          </p:cNvSpPr>
          <p:nvPr>
            <p:ph idx="1"/>
          </p:nvPr>
        </p:nvSpPr>
        <p:spPr/>
        <p:txBody>
          <a:bodyPr>
            <a:normAutofit fontScale="55000" lnSpcReduction="20000"/>
          </a:bodyPr>
          <a:lstStyle/>
          <a:p>
            <a:r>
              <a:rPr lang="ja-JP" altLang="en-US" dirty="0" smtClean="0"/>
              <a:t>（学校教育） </a:t>
            </a:r>
          </a:p>
          <a:p>
            <a:r>
              <a:rPr lang="ja-JP" altLang="en-US" dirty="0" smtClean="0"/>
              <a:t>第六条 　法律に定める学校は、公の性質を有するものであって、国、地方公共団体及び法律に定める法人のみが、これを設置することができる。 </a:t>
            </a:r>
          </a:p>
          <a:p>
            <a:r>
              <a:rPr lang="ja-JP" altLang="en-US" dirty="0" smtClean="0"/>
              <a:t>２ 　前項の学校においては、教育の目標が達成されるよう、教育を受ける者の心身の発達に応じて、体系的な教育が組織的に行われなければならない。この場合において、教育を受ける者が、学校生活を営む上で必要な規律を重んずるとともに、自ら進んで学習に取り組む意欲を高めることを重視して行われなければならない。 </a:t>
            </a:r>
          </a:p>
          <a:p>
            <a:r>
              <a:rPr lang="ja-JP" altLang="en-US" dirty="0" smtClean="0"/>
              <a:t>（大学） </a:t>
            </a:r>
          </a:p>
          <a:p>
            <a:r>
              <a:rPr lang="ja-JP" altLang="en-US" dirty="0" smtClean="0"/>
              <a:t>第七条 　大学は、学術の中心として、高い教養と専門的能力を培うとともに、深く真理を探究して新たな知見を創造し、これらの成果を広く社会に提供することにより、社会の発展に寄与するものとする。 </a:t>
            </a:r>
          </a:p>
          <a:p>
            <a:r>
              <a:rPr lang="ja-JP" altLang="en-US" dirty="0" smtClean="0"/>
              <a:t>２ 　大学については、自主性、自律性その他の大学における教育及び研究の特性が尊重されなければならない。 </a:t>
            </a:r>
          </a:p>
          <a:p>
            <a:r>
              <a:rPr lang="ja-JP" altLang="en-US" dirty="0" smtClean="0"/>
              <a:t>（私立学校） </a:t>
            </a:r>
          </a:p>
          <a:p>
            <a:r>
              <a:rPr lang="ja-JP" altLang="en-US" dirty="0" smtClean="0"/>
              <a:t>第八条 　私立学校の有する公の性質及び学校教育において果たす重要な役割にかんがみ、国及び地方公共団体は、その自主性を尊重しつつ、助成その他の適当な方法によって私立学校教育の振興に努めなければならない。 </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公の性質</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「公」の意味　</a:t>
            </a:r>
            <a:r>
              <a:rPr kumimoji="1" lang="en-US" altLang="ja-JP" dirty="0" smtClean="0"/>
              <a:t>public</a:t>
            </a:r>
            <a:r>
              <a:rPr kumimoji="1" lang="ja-JP" altLang="en-US" dirty="0" smtClean="0"/>
              <a:t> </a:t>
            </a:r>
            <a:r>
              <a:rPr lang="en-US" altLang="ja-JP" dirty="0" err="1" smtClean="0"/>
              <a:t>öffentlichkeit</a:t>
            </a:r>
            <a:r>
              <a:rPr lang="ja-JP" altLang="en-US" dirty="0" smtClean="0"/>
              <a:t>  </a:t>
            </a:r>
            <a:r>
              <a:rPr lang="en-US" altLang="ja-JP" dirty="0" smtClean="0"/>
              <a:t>official</a:t>
            </a:r>
            <a:endParaRPr lang="ja-JP" altLang="en-US" dirty="0" smtClean="0"/>
          </a:p>
          <a:p>
            <a:r>
              <a:rPr lang="ja-JP" altLang="en-US" dirty="0" smtClean="0"/>
              <a:t>日本語</a:t>
            </a:r>
            <a:r>
              <a:rPr lang="ja-JP" altLang="en-US" dirty="0"/>
              <a:t>の</a:t>
            </a:r>
            <a:r>
              <a:rPr lang="ja-JP" altLang="en-US" dirty="0" smtClean="0"/>
              <a:t>「公」は、</a:t>
            </a:r>
            <a:r>
              <a:rPr lang="en-US" altLang="ja-JP" dirty="0" smtClean="0"/>
              <a:t>official</a:t>
            </a:r>
            <a:r>
              <a:rPr lang="ja-JP" altLang="en-US" dirty="0" smtClean="0"/>
              <a:t> の意味が強い。</a:t>
            </a:r>
            <a:r>
              <a:rPr lang="en-US" altLang="ja-JP" dirty="0" smtClean="0"/>
              <a:t>(</a:t>
            </a:r>
            <a:r>
              <a:rPr lang="ja-JP" altLang="en-US" dirty="0" smtClean="0"/>
              <a:t>公立・公儀・公共施設・公共料金</a:t>
            </a:r>
            <a:r>
              <a:rPr lang="en-US" altLang="ja-JP" dirty="0" smtClean="0"/>
              <a:t>)</a:t>
            </a:r>
            <a:endParaRPr lang="ja-JP" altLang="en-US" dirty="0" smtClean="0"/>
          </a:p>
          <a:p>
            <a:r>
              <a:rPr lang="ja-JP" altLang="en-US" dirty="0" smtClean="0"/>
              <a:t>ヨーロッパでは、「開かれた」という意味の「公」概念がある。</a:t>
            </a:r>
            <a:endParaRPr lang="en-US" altLang="ja-JP" dirty="0" smtClean="0"/>
          </a:p>
          <a:p>
            <a:pPr lvl="1"/>
            <a:r>
              <a:rPr lang="ja-JP" altLang="en-US" dirty="0" smtClean="0"/>
              <a:t>英国</a:t>
            </a:r>
            <a:r>
              <a:rPr lang="en-US" altLang="ja-JP" dirty="0" smtClean="0"/>
              <a:t>Public</a:t>
            </a:r>
            <a:r>
              <a:rPr lang="ja-JP" altLang="en-US" dirty="0" smtClean="0"/>
              <a:t> </a:t>
            </a:r>
            <a:r>
              <a:rPr lang="en-US" altLang="ja-JP" dirty="0" smtClean="0"/>
              <a:t>School</a:t>
            </a:r>
            <a:r>
              <a:rPr lang="ja-JP" altLang="en-US" dirty="0" smtClean="0"/>
              <a:t>  全国から募集・貧困層のために無償席を用意</a:t>
            </a:r>
          </a:p>
          <a:p>
            <a:r>
              <a:rPr lang="ja-JP" altLang="en-US" dirty="0" smtClean="0"/>
              <a:t>インターネット時代</a:t>
            </a:r>
            <a:r>
              <a:rPr lang="ja-JP" altLang="en-US" dirty="0"/>
              <a:t>は</a:t>
            </a:r>
            <a:r>
              <a:rPr lang="ja-JP" altLang="en-US" dirty="0" smtClean="0"/>
              <a:t>、</a:t>
            </a:r>
            <a:r>
              <a:rPr lang="ja-JP" altLang="en-US" dirty="0"/>
              <a:t>あたらしい</a:t>
            </a:r>
            <a:r>
              <a:rPr lang="ja-JP" altLang="en-US" dirty="0" smtClean="0"/>
              <a:t>「公共性」を創造する可能性</a:t>
            </a:r>
          </a:p>
          <a:p>
            <a:pPr marL="0" indent="0">
              <a:buNone/>
            </a:pPr>
            <a:endParaRPr lang="ja-JP" altLang="en-US" dirty="0" smtClean="0"/>
          </a:p>
          <a:p>
            <a:endParaRPr lang="en-US" altLang="ja-JP"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公の支配</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憲法第八十九条 　公金その他の公の財産は、宗教上の組織若しくは団体の使用、便益若しくは維持のため、又は公の支配に属しない慈善、教育若しくは博愛の事業に対し、これを支出し、又はその利用に供してはならない。</a:t>
            </a:r>
          </a:p>
          <a:p>
            <a:r>
              <a:rPr lang="ja-JP" altLang="en-US" dirty="0" smtClean="0"/>
              <a:t>社会教育法第十条 　この法律で「社会教育関係団体」とは、法人であると否とを問わず、公の支配に属しない団体で社会教育に関する事業を行うことを主たる目的とするものをいう。</a:t>
            </a:r>
          </a:p>
          <a:p>
            <a:r>
              <a:rPr kumimoji="1" lang="ja-JP" altLang="en-US" dirty="0" smtClean="0"/>
              <a:t>監督命令に服している・監査等受け入れている・法令によって規制されている</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社会</a:t>
            </a:r>
            <a:r>
              <a:rPr lang="ja-JP" altLang="en-US" dirty="0"/>
              <a:t>に</a:t>
            </a:r>
            <a:r>
              <a:rPr lang="ja-JP" altLang="en-US" dirty="0" smtClean="0"/>
              <a:t>よる学校の</a:t>
            </a:r>
            <a:r>
              <a:rPr lang="ja-JP" altLang="en-US" dirty="0"/>
              <a:t>認知</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公的機関が権限をもって認可   日本</a:t>
            </a:r>
          </a:p>
          <a:p>
            <a:r>
              <a:rPr lang="ja-JP" altLang="en-US" dirty="0" smtClean="0"/>
              <a:t>民間の機関が品質保証をする   アメリカ</a:t>
            </a:r>
            <a:endParaRPr kumimoji="1" lang="ja-JP" altLang="en-US" dirty="0"/>
          </a:p>
        </p:txBody>
      </p:sp>
      <p:graphicFrame>
        <p:nvGraphicFramePr>
          <p:cNvPr id="4" name="表 3"/>
          <p:cNvGraphicFramePr>
            <a:graphicFrameLocks noGrp="1"/>
          </p:cNvGraphicFramePr>
          <p:nvPr/>
        </p:nvGraphicFramePr>
        <p:xfrm>
          <a:off x="467544" y="3140969"/>
          <a:ext cx="8424936" cy="3096342"/>
        </p:xfrm>
        <a:graphic>
          <a:graphicData uri="http://schemas.openxmlformats.org/drawingml/2006/table">
            <a:tbl>
              <a:tblPr firstRow="1" bandRow="1">
                <a:tableStyleId>{5C22544A-7EE6-4342-B048-85BDC9FD1C3A}</a:tableStyleId>
              </a:tblPr>
              <a:tblGrid>
                <a:gridCol w="2520280"/>
                <a:gridCol w="2952328"/>
                <a:gridCol w="2952328"/>
              </a:tblGrid>
              <a:tr h="814826">
                <a:tc>
                  <a:txBody>
                    <a:bodyPr/>
                    <a:lstStyle/>
                    <a:p>
                      <a:endParaRPr kumimoji="1" lang="ja-JP" altLang="en-US" dirty="0"/>
                    </a:p>
                  </a:txBody>
                  <a:tcPr/>
                </a:tc>
                <a:tc>
                  <a:txBody>
                    <a:bodyPr/>
                    <a:lstStyle/>
                    <a:p>
                      <a:pPr algn="ctr"/>
                      <a:r>
                        <a:rPr kumimoji="1" lang="ja-JP" altLang="en-US" sz="2800" dirty="0" smtClean="0"/>
                        <a:t>長  所</a:t>
                      </a:r>
                      <a:endParaRPr kumimoji="1" lang="ja-JP" altLang="en-US" sz="2800" dirty="0"/>
                    </a:p>
                  </a:txBody>
                  <a:tcPr/>
                </a:tc>
                <a:tc>
                  <a:txBody>
                    <a:bodyPr/>
                    <a:lstStyle/>
                    <a:p>
                      <a:pPr algn="ctr"/>
                      <a:r>
                        <a:rPr kumimoji="1" lang="ja-JP" altLang="en-US" sz="2800" dirty="0" smtClean="0"/>
                        <a:t>短  所</a:t>
                      </a:r>
                      <a:endParaRPr kumimoji="1" lang="ja-JP" altLang="en-US" sz="2800" dirty="0"/>
                    </a:p>
                  </a:txBody>
                  <a:tcPr/>
                </a:tc>
              </a:tr>
              <a:tr h="1140758">
                <a:tc>
                  <a:txBody>
                    <a:bodyPr/>
                    <a:lstStyle/>
                    <a:p>
                      <a:r>
                        <a:rPr kumimoji="1" lang="ja-JP" altLang="en-US" sz="2800" dirty="0" smtClean="0"/>
                        <a:t>公的認可</a:t>
                      </a:r>
                      <a:endParaRPr kumimoji="1" lang="ja-JP" altLang="en-US" sz="2800" dirty="0"/>
                    </a:p>
                  </a:txBody>
                  <a:tcPr/>
                </a:tc>
                <a:tc>
                  <a:txBody>
                    <a:bodyPr/>
                    <a:lstStyle/>
                    <a:p>
                      <a:r>
                        <a:rPr kumimoji="1" lang="ja-JP" altLang="en-US" dirty="0" smtClean="0"/>
                        <a:t>基準が明確・統一的</a:t>
                      </a:r>
                    </a:p>
                    <a:p>
                      <a:r>
                        <a:rPr kumimoji="1" lang="ja-JP" altLang="en-US" dirty="0" smtClean="0"/>
                        <a:t>信頼感が高い</a:t>
                      </a:r>
                    </a:p>
                    <a:p>
                      <a:r>
                        <a:rPr kumimoji="1" lang="ja-JP" altLang="en-US" dirty="0" smtClean="0"/>
                        <a:t>国の基準で学校が変化</a:t>
                      </a:r>
                      <a:endParaRPr kumimoji="1" lang="ja-JP" altLang="en-US" dirty="0"/>
                    </a:p>
                  </a:txBody>
                  <a:tcPr/>
                </a:tc>
                <a:tc>
                  <a:txBody>
                    <a:bodyPr/>
                    <a:lstStyle/>
                    <a:p>
                      <a:r>
                        <a:rPr kumimoji="1" lang="ja-JP" altLang="en-US" dirty="0" smtClean="0"/>
                        <a:t>自由な教育がしにくい</a:t>
                      </a:r>
                    </a:p>
                    <a:p>
                      <a:r>
                        <a:rPr kumimoji="1" lang="ja-JP" altLang="en-US" dirty="0" smtClean="0"/>
                        <a:t>時の権力に左右されやすい</a:t>
                      </a:r>
                      <a:endParaRPr kumimoji="1" lang="ja-JP" altLang="en-US" dirty="0"/>
                    </a:p>
                  </a:txBody>
                  <a:tcPr/>
                </a:tc>
              </a:tr>
              <a:tr h="1140758">
                <a:tc>
                  <a:txBody>
                    <a:bodyPr/>
                    <a:lstStyle/>
                    <a:p>
                      <a:r>
                        <a:rPr kumimoji="1" lang="ja-JP" altLang="en-US" sz="2800" dirty="0" smtClean="0"/>
                        <a:t>アクレディテーション</a:t>
                      </a:r>
                      <a:endParaRPr kumimoji="1" lang="ja-JP" altLang="en-US" sz="2800" dirty="0"/>
                    </a:p>
                  </a:txBody>
                  <a:tcPr/>
                </a:tc>
                <a:tc>
                  <a:txBody>
                    <a:bodyPr/>
                    <a:lstStyle/>
                    <a:p>
                      <a:r>
                        <a:rPr kumimoji="1" lang="ja-JP" altLang="en-US" dirty="0" smtClean="0"/>
                        <a:t>自由な教育が可能になる</a:t>
                      </a:r>
                    </a:p>
                    <a:p>
                      <a:r>
                        <a:rPr kumimoji="1" lang="ja-JP" altLang="en-US" dirty="0" smtClean="0"/>
                        <a:t>自分にあう教育の中から、学校を選択できる</a:t>
                      </a:r>
                      <a:endParaRPr kumimoji="1" lang="ja-JP" altLang="en-US" dirty="0"/>
                    </a:p>
                  </a:txBody>
                  <a:tcPr/>
                </a:tc>
                <a:tc>
                  <a:txBody>
                    <a:bodyPr/>
                    <a:lstStyle/>
                    <a:p>
                      <a:r>
                        <a:rPr kumimoji="1" lang="ja-JP" altLang="en-US" dirty="0" smtClean="0"/>
                        <a:t>基準が不明確になる可能性</a:t>
                      </a:r>
                    </a:p>
                    <a:p>
                      <a:r>
                        <a:rPr kumimoji="1" lang="ja-JP" altLang="en-US" dirty="0" smtClean="0"/>
                        <a:t>基準を満たしていない学校も存立可能</a:t>
                      </a:r>
                      <a:endParaRPr kumimoji="1" lang="ja-JP" altLang="en-US"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　学校の設置・認可</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１条校　学校教育法１条の規定する学校</a:t>
            </a:r>
            <a:endParaRPr kumimoji="1" lang="en-US" altLang="ja-JP" dirty="0" smtClean="0"/>
          </a:p>
          <a:p>
            <a:pPr lvl="1"/>
            <a:r>
              <a:rPr lang="ja-JP" altLang="en-US" dirty="0" smtClean="0"/>
              <a:t>幼稚園・小学校・中学校・高等学校・中等教育学校・高等専門学校・特別支援学校・大学</a:t>
            </a:r>
            <a:endParaRPr kumimoji="1" lang="ja-JP" altLang="en-US" dirty="0" smtClean="0"/>
          </a:p>
          <a:p>
            <a:pPr lvl="1"/>
            <a:r>
              <a:rPr lang="ja-JP" altLang="en-US" dirty="0" smtClean="0"/>
              <a:t>設置主体　国・地方公共団体・学校法人（国公立は行政法人の形をとることが多くなった。）</a:t>
            </a:r>
          </a:p>
          <a:p>
            <a:r>
              <a:rPr kumimoji="1" lang="ja-JP" altLang="en-US" dirty="0" smtClean="0"/>
              <a:t>通常</a:t>
            </a:r>
            <a:r>
              <a:rPr lang="ja-JP" altLang="en-US" dirty="0" smtClean="0"/>
              <a:t>教育行政は、「指導助言」が原則だが、認可は「権力発動」が可能</a:t>
            </a:r>
          </a:p>
          <a:p>
            <a:r>
              <a:rPr lang="ja-JP" altLang="en-US" dirty="0"/>
              <a:t>代々木ゼミの小倉校認可問題  認可なのか特許なのか</a:t>
            </a:r>
            <a:r>
              <a:rPr lang="en-US" altLang="ja-JP" dirty="0"/>
              <a:t>(</a:t>
            </a:r>
            <a:r>
              <a:rPr lang="ja-JP" altLang="en-US" dirty="0"/>
              <a:t>行政側に裁量権があるか</a:t>
            </a:r>
            <a:r>
              <a:rPr lang="en-US" altLang="ja-JP" dirty="0"/>
              <a:t>) </a:t>
            </a:r>
            <a:endParaRPr lang="ja-JP" altLang="en-US" dirty="0"/>
          </a:p>
          <a:p>
            <a:pPr marL="0" indent="0">
              <a:buNone/>
            </a:pPr>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認可機関</a:t>
            </a:r>
            <a:endParaRPr kumimoji="1" lang="ja-JP" altLang="en-US" dirty="0"/>
          </a:p>
        </p:txBody>
      </p:sp>
      <p:sp>
        <p:nvSpPr>
          <p:cNvPr id="3" name="コンテンツ プレースホルダー 2"/>
          <p:cNvSpPr>
            <a:spLocks noGrp="1"/>
          </p:cNvSpPr>
          <p:nvPr>
            <p:ph idx="1"/>
          </p:nvPr>
        </p:nvSpPr>
        <p:spPr/>
        <p:txBody>
          <a:bodyPr/>
          <a:lstStyle/>
          <a:p>
            <a:r>
              <a:rPr lang="ja-JP" altLang="en-US" dirty="0"/>
              <a:t> 一　公立又は私立の大学及び高等専門学校　</a:t>
            </a:r>
            <a:r>
              <a:rPr lang="ja-JP" altLang="en-US" dirty="0">
                <a:solidFill>
                  <a:srgbClr val="FF0000"/>
                </a:solidFill>
              </a:rPr>
              <a:t>文部科学大臣</a:t>
            </a:r>
          </a:p>
          <a:p>
            <a:r>
              <a:rPr lang="ja-JP" altLang="en-US" dirty="0"/>
              <a:t> 二　市町村の設置する高等学校、中等教育学校及び特別支援学校　</a:t>
            </a:r>
            <a:r>
              <a:rPr lang="ja-JP" altLang="en-US" dirty="0">
                <a:solidFill>
                  <a:srgbClr val="FF0000"/>
                </a:solidFill>
              </a:rPr>
              <a:t>都道府県の教育委員会</a:t>
            </a:r>
          </a:p>
          <a:p>
            <a:r>
              <a:rPr lang="ja-JP" altLang="en-US" dirty="0"/>
              <a:t> 三　私立の幼稚園、小学校、中学校、高等学校、中等教育学校及び特別支援学校　</a:t>
            </a:r>
            <a:r>
              <a:rPr lang="ja-JP" altLang="en-US" dirty="0">
                <a:solidFill>
                  <a:srgbClr val="FF0000"/>
                </a:solidFill>
              </a:rPr>
              <a:t>都道府県知事</a:t>
            </a:r>
            <a:endParaRPr kumimoji="1" lang="ja-JP" altLang="en-US" dirty="0">
              <a:solidFill>
                <a:srgbClr val="FF0000"/>
              </a:solidFill>
            </a:endParaRPr>
          </a:p>
        </p:txBody>
      </p:sp>
    </p:spTree>
    <p:extLst>
      <p:ext uri="{BB962C8B-B14F-4D97-AF65-F5344CB8AC3E}">
        <p14:creationId xmlns:p14="http://schemas.microsoft.com/office/powerpoint/2010/main" val="3309228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基準行政</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日本の学校は、設置基準によって認可</a:t>
            </a:r>
            <a:r>
              <a:rPr kumimoji="1" lang="ja-JP" altLang="en-US" smtClean="0"/>
              <a:t>が判定される</a:t>
            </a:r>
            <a:endParaRPr kumimoji="1" lang="ja-JP" altLang="en-US" dirty="0" smtClean="0"/>
          </a:p>
          <a:p>
            <a:r>
              <a:rPr lang="ja-JP" altLang="en-US" dirty="0" smtClean="0"/>
              <a:t>学校種ごとの設置基準以外に、通達による指導も併用されている</a:t>
            </a:r>
            <a:endParaRPr kumimoji="1" lang="ja-JP" altLang="en-US" dirty="0" smtClean="0"/>
          </a:p>
          <a:p>
            <a:r>
              <a:rPr kumimoji="1" lang="ja-JP" altLang="en-US" dirty="0" smtClean="0"/>
              <a:t>学校の教育条件の公的保障が目的</a:t>
            </a:r>
          </a:p>
          <a:p>
            <a:r>
              <a:rPr lang="ja-JP" altLang="en-US" dirty="0" smtClean="0"/>
              <a:t>利点</a:t>
            </a:r>
          </a:p>
          <a:p>
            <a:pPr lvl="1"/>
            <a:r>
              <a:rPr lang="ja-JP" altLang="en-US" dirty="0" smtClean="0"/>
              <a:t>教育を行なうために適切な状況が確保される。</a:t>
            </a:r>
          </a:p>
          <a:p>
            <a:r>
              <a:rPr kumimoji="1" lang="ja-JP" altLang="en-US" dirty="0" smtClean="0"/>
              <a:t>欠点</a:t>
            </a:r>
          </a:p>
          <a:p>
            <a:pPr lvl="1"/>
            <a:r>
              <a:rPr lang="ja-JP" altLang="en-US" dirty="0" smtClean="0"/>
              <a:t>柔軟性を欠く・阻害になることも（プールの深さ）</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小学校設置基準</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ja-JP" altLang="en-US" dirty="0" smtClean="0"/>
              <a:t>　　　</a:t>
            </a:r>
            <a:r>
              <a:rPr lang="ja-JP" altLang="en-US" b="1" dirty="0" smtClean="0"/>
              <a:t>第一章　総則 </a:t>
            </a:r>
            <a:endParaRPr lang="ja-JP" altLang="en-US" dirty="0" smtClean="0"/>
          </a:p>
          <a:p>
            <a:r>
              <a:rPr lang="ja-JP" altLang="en-US" dirty="0" smtClean="0"/>
              <a:t>（趣旨） </a:t>
            </a:r>
          </a:p>
          <a:p>
            <a:r>
              <a:rPr lang="ja-JP" altLang="en-US" b="1" dirty="0" smtClean="0"/>
              <a:t>第一条</a:t>
            </a:r>
            <a:r>
              <a:rPr lang="ja-JP" altLang="en-US" dirty="0" smtClean="0"/>
              <a:t> 　小学校は、</a:t>
            </a:r>
            <a:r>
              <a:rPr lang="ja-JP" altLang="en-US" dirty="0" smtClean="0">
                <a:hlinkClick r:id="rId2" action="ppaction://hlinkfile"/>
              </a:rPr>
              <a:t>学校教育法</a:t>
            </a:r>
            <a:r>
              <a:rPr lang="ja-JP" altLang="en-US" dirty="0" smtClean="0"/>
              <a:t> （昭和二十二年法律第二十六号）その他の法令の規定によるほか、この省令の定めるところにより設置するものとする。 </a:t>
            </a:r>
          </a:p>
          <a:p>
            <a:r>
              <a:rPr lang="ja-JP" altLang="en-US" b="1" dirty="0" smtClean="0"/>
              <a:t>２ </a:t>
            </a:r>
            <a:r>
              <a:rPr lang="ja-JP" altLang="en-US" dirty="0" smtClean="0"/>
              <a:t>　この省令で定める設置基準は、小学校を設置するのに必要な最低の基準とする。 </a:t>
            </a:r>
          </a:p>
          <a:p>
            <a:r>
              <a:rPr lang="ja-JP" altLang="en-US" b="1" dirty="0" smtClean="0"/>
              <a:t>３ </a:t>
            </a:r>
            <a:r>
              <a:rPr lang="ja-JP" altLang="en-US" dirty="0" smtClean="0"/>
              <a:t>　小学校の設置者は、小学校の編制、施設、設備等がこの省令で定める設置基準より低下した状態にならないようにすることはもとより、これらの水準の向上を図ることに努めなければならない。 </a:t>
            </a:r>
          </a:p>
          <a:p>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ウィッツ青山高校を考える</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入学者を紹介すると</a:t>
            </a:r>
            <a:r>
              <a:rPr kumimoji="1" lang="en-US" altLang="ja-JP" dirty="0" smtClean="0"/>
              <a:t>24</a:t>
            </a:r>
            <a:r>
              <a:rPr kumimoji="1" lang="ja-JP" altLang="en-US" dirty="0" smtClean="0"/>
              <a:t>万の謝礼（年収</a:t>
            </a:r>
            <a:r>
              <a:rPr kumimoji="1" lang="en-US" altLang="ja-JP" dirty="0" smtClean="0"/>
              <a:t>350</a:t>
            </a:r>
            <a:r>
              <a:rPr kumimoji="1" lang="ja-JP" altLang="en-US" dirty="0" smtClean="0"/>
              <a:t>万以下の家庭）→高校就学支援金（授業料、謝礼とほぼ同額）</a:t>
            </a:r>
          </a:p>
          <a:p>
            <a:r>
              <a:rPr kumimoji="1" lang="ja-JP" altLang="en-US" dirty="0" smtClean="0"/>
              <a:t>更に奨学金を世話（年収</a:t>
            </a:r>
            <a:r>
              <a:rPr kumimoji="1" lang="en-US" altLang="ja-JP" dirty="0" smtClean="0"/>
              <a:t>200</a:t>
            </a:r>
            <a:r>
              <a:rPr kumimoji="1" lang="ja-JP" altLang="en-US" dirty="0" smtClean="0"/>
              <a:t>万以下は猶予）</a:t>
            </a:r>
          </a:p>
          <a:p>
            <a:r>
              <a:rPr lang="en-US" altLang="ja-JP" dirty="0"/>
              <a:t>2005</a:t>
            </a:r>
            <a:r>
              <a:rPr lang="ja-JP" altLang="en-US" dirty="0" smtClean="0"/>
              <a:t>年開校で</a:t>
            </a:r>
            <a:r>
              <a:rPr lang="en-US" altLang="ja-JP" dirty="0"/>
              <a:t>1200</a:t>
            </a:r>
            <a:r>
              <a:rPr lang="ja-JP" altLang="en-US" dirty="0" smtClean="0"/>
              <a:t>名の生徒。</a:t>
            </a:r>
            <a:r>
              <a:rPr lang="en-US" altLang="ja-JP" dirty="0" smtClean="0"/>
              <a:t>40</a:t>
            </a:r>
            <a:r>
              <a:rPr lang="ja-JP" altLang="en-US" dirty="0" smtClean="0"/>
              <a:t>カ所のサポート校</a:t>
            </a:r>
          </a:p>
          <a:p>
            <a:r>
              <a:rPr kumimoji="1" lang="ja-JP" altLang="en-US" dirty="0" smtClean="0"/>
              <a:t>年</a:t>
            </a:r>
            <a:r>
              <a:rPr kumimoji="1" lang="en-US" altLang="ja-JP" dirty="0" smtClean="0"/>
              <a:t>2</a:t>
            </a:r>
            <a:r>
              <a:rPr kumimoji="1" lang="ja-JP" altLang="en-US" dirty="0" smtClean="0"/>
              <a:t>回本校</a:t>
            </a:r>
            <a:r>
              <a:rPr kumimoji="1" lang="ja-JP" altLang="en-US" dirty="0"/>
              <a:t>の</a:t>
            </a:r>
            <a:r>
              <a:rPr kumimoji="1" lang="ja-JP" altLang="en-US" dirty="0" smtClean="0"/>
              <a:t>ある伊賀市に行く義務（卒業）</a:t>
            </a:r>
          </a:p>
          <a:p>
            <a:r>
              <a:rPr lang="ja-JP" altLang="en-US" dirty="0" smtClean="0"/>
              <a:t>経済</a:t>
            </a:r>
            <a:r>
              <a:rPr lang="ja-JP" altLang="en-US" dirty="0"/>
              <a:t>特</a:t>
            </a:r>
            <a:r>
              <a:rPr lang="ja-JP" altLang="en-US" dirty="0" smtClean="0"/>
              <a:t>区制度で株式会社が成立した学校</a:t>
            </a:r>
            <a:endParaRPr kumimoji="1" lang="ja-JP" altLang="en-US" dirty="0" smtClean="0"/>
          </a:p>
          <a:p>
            <a:endParaRPr kumimoji="1" lang="ja-JP" altLang="en-US" dirty="0"/>
          </a:p>
        </p:txBody>
      </p:sp>
    </p:spTree>
    <p:extLst>
      <p:ext uri="{BB962C8B-B14F-4D97-AF65-F5344CB8AC3E}">
        <p14:creationId xmlns:p14="http://schemas.microsoft.com/office/powerpoint/2010/main" val="21605373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小学校設置基準　</a:t>
            </a:r>
            <a:r>
              <a:rPr lang="ja-JP" altLang="en-US" sz="3200" b="1" dirty="0" smtClean="0"/>
              <a:t>第二章　編制 </a:t>
            </a:r>
            <a:endParaRPr kumimoji="1" lang="ja-JP" altLang="en-US" sz="3200" dirty="0"/>
          </a:p>
        </p:txBody>
      </p:sp>
      <p:sp>
        <p:nvSpPr>
          <p:cNvPr id="3" name="コンテンツ プレースホルダ 2"/>
          <p:cNvSpPr>
            <a:spLocks noGrp="1"/>
          </p:cNvSpPr>
          <p:nvPr>
            <p:ph idx="1"/>
          </p:nvPr>
        </p:nvSpPr>
        <p:spPr/>
        <p:txBody>
          <a:bodyPr>
            <a:normAutofit fontScale="62500" lnSpcReduction="20000"/>
          </a:bodyPr>
          <a:lstStyle/>
          <a:p>
            <a:r>
              <a:rPr lang="ja-JP" altLang="en-US" dirty="0" smtClean="0"/>
              <a:t>（一学級の児童数） </a:t>
            </a:r>
          </a:p>
          <a:p>
            <a:r>
              <a:rPr lang="ja-JP" altLang="en-US" b="1" dirty="0" smtClean="0"/>
              <a:t>第四条</a:t>
            </a:r>
            <a:r>
              <a:rPr lang="ja-JP" altLang="en-US" dirty="0" smtClean="0"/>
              <a:t> 　一学級の児童数は、法令に特別の定めがある場合を除き、四十人以下とする。ただし、特別の事情があり、かつ、教育上支障がない場合は、この限りでない。 </a:t>
            </a:r>
          </a:p>
          <a:p>
            <a:r>
              <a:rPr lang="ja-JP" altLang="en-US" dirty="0" smtClean="0"/>
              <a:t>（学級の編制） </a:t>
            </a:r>
          </a:p>
          <a:p>
            <a:r>
              <a:rPr lang="ja-JP" altLang="en-US" b="1" dirty="0" smtClean="0"/>
              <a:t>第五条</a:t>
            </a:r>
            <a:r>
              <a:rPr lang="ja-JP" altLang="en-US" dirty="0" smtClean="0"/>
              <a:t> 　小学校の学級は、同学年の児童で編制するものとする。ただし、特別の事情があるときは、数学年の児童を一学級に編制することができる。 </a:t>
            </a:r>
          </a:p>
          <a:p>
            <a:r>
              <a:rPr lang="ja-JP" altLang="en-US" dirty="0" smtClean="0"/>
              <a:t>（教諭の数等） </a:t>
            </a:r>
          </a:p>
          <a:p>
            <a:r>
              <a:rPr lang="ja-JP" altLang="en-US" b="1" dirty="0" smtClean="0"/>
              <a:t>第六条</a:t>
            </a:r>
            <a:r>
              <a:rPr lang="ja-JP" altLang="en-US" dirty="0" smtClean="0"/>
              <a:t> 　小学校に置く主幹教諭、指導教諭及び教諭（以下この条において「教諭等」という。）の数は、一学級当たり一人以上とする。 </a:t>
            </a:r>
          </a:p>
          <a:p>
            <a:r>
              <a:rPr lang="ja-JP" altLang="en-US" b="1" dirty="0" smtClean="0"/>
              <a:t>２ </a:t>
            </a:r>
            <a:r>
              <a:rPr lang="ja-JP" altLang="en-US" dirty="0" smtClean="0"/>
              <a:t>　教諭等は、特別の事情があり、かつ、教育上支障がない場合は、校長、副校長若しくは教頭が兼ね、又は助教諭若しくは講師をもって代えることができる。 </a:t>
            </a:r>
          </a:p>
          <a:p>
            <a:r>
              <a:rPr lang="ja-JP" altLang="en-US" b="1" dirty="0" smtClean="0"/>
              <a:t>３ </a:t>
            </a:r>
            <a:r>
              <a:rPr lang="ja-JP" altLang="en-US" dirty="0" smtClean="0"/>
              <a:t>　</a:t>
            </a:r>
            <a:r>
              <a:rPr lang="ja-JP" altLang="en-US" dirty="0" smtClean="0">
                <a:solidFill>
                  <a:srgbClr val="FF0000"/>
                </a:solidFill>
              </a:rPr>
              <a:t>小学校に置く教員等は、教育上必要と認められる場合は、他の学校の教員等と兼ねることができる。 </a:t>
            </a:r>
          </a:p>
          <a:p>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小学校設置基準　（施設設備）</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r>
              <a:rPr lang="ja-JP" altLang="en-US" dirty="0" smtClean="0"/>
              <a:t>（校舎に備えるべき施設） </a:t>
            </a:r>
          </a:p>
          <a:p>
            <a:r>
              <a:rPr lang="ja-JP" altLang="en-US" b="1" dirty="0" smtClean="0"/>
              <a:t>第九条</a:t>
            </a:r>
            <a:r>
              <a:rPr lang="ja-JP" altLang="en-US" dirty="0" smtClean="0"/>
              <a:t> 　校舎には、少なくとも次に掲げる施設を備えるものとする。</a:t>
            </a:r>
          </a:p>
          <a:p>
            <a:pPr lvl="1"/>
            <a:r>
              <a:rPr lang="ja-JP" altLang="en-US" dirty="0" smtClean="0"/>
              <a:t> </a:t>
            </a:r>
            <a:r>
              <a:rPr lang="ja-JP" altLang="en-US" b="1" dirty="0" smtClean="0"/>
              <a:t>一 </a:t>
            </a:r>
            <a:r>
              <a:rPr lang="ja-JP" altLang="en-US" dirty="0" smtClean="0"/>
              <a:t>　教室（普通教室、特別教室等とする。） </a:t>
            </a:r>
          </a:p>
          <a:p>
            <a:pPr lvl="1"/>
            <a:r>
              <a:rPr lang="ja-JP" altLang="en-US" b="1" dirty="0" smtClean="0"/>
              <a:t>二 </a:t>
            </a:r>
            <a:r>
              <a:rPr lang="ja-JP" altLang="en-US" dirty="0" smtClean="0"/>
              <a:t>　図書室、保健室 </a:t>
            </a:r>
          </a:p>
          <a:p>
            <a:pPr lvl="1"/>
            <a:r>
              <a:rPr lang="ja-JP" altLang="en-US" b="1" dirty="0" smtClean="0"/>
              <a:t>三 </a:t>
            </a:r>
            <a:r>
              <a:rPr lang="ja-JP" altLang="en-US" dirty="0" smtClean="0"/>
              <a:t>　職員室 </a:t>
            </a:r>
          </a:p>
          <a:p>
            <a:r>
              <a:rPr lang="ja-JP" altLang="en-US" b="1" dirty="0" smtClean="0"/>
              <a:t>２ </a:t>
            </a:r>
            <a:r>
              <a:rPr lang="ja-JP" altLang="en-US" dirty="0" smtClean="0"/>
              <a:t>　校舎には、前項に掲げる施設のほか、必要に応じて、特別支援学級のための教室を備えるものとする。 </a:t>
            </a:r>
          </a:p>
          <a:p>
            <a:r>
              <a:rPr lang="ja-JP" altLang="en-US" dirty="0" smtClean="0"/>
              <a:t>（その他の施設） </a:t>
            </a:r>
          </a:p>
          <a:p>
            <a:r>
              <a:rPr lang="ja-JP" altLang="en-US" b="1" dirty="0" smtClean="0"/>
              <a:t>第十条</a:t>
            </a:r>
            <a:r>
              <a:rPr lang="ja-JP" altLang="en-US" dirty="0" smtClean="0"/>
              <a:t> 　小学校には、校舎及び運動場のほか、体育館を備えるものとする。ただし、</a:t>
            </a:r>
            <a:r>
              <a:rPr lang="ja-JP" altLang="en-US" dirty="0" smtClean="0">
                <a:solidFill>
                  <a:srgbClr val="FF0000"/>
                </a:solidFill>
              </a:rPr>
              <a:t>地域の実態その他により特別の事情があり、かつ、教育上支障がない場合は、この限りでない。 </a:t>
            </a:r>
          </a:p>
          <a:p>
            <a:r>
              <a:rPr lang="ja-JP" altLang="en-US" dirty="0" smtClean="0"/>
              <a:t>（校具及び教具） </a:t>
            </a:r>
          </a:p>
          <a:p>
            <a:r>
              <a:rPr lang="ja-JP" altLang="en-US" dirty="0" smtClean="0"/>
              <a:t>（他の学校等の施設及び設備の使用） </a:t>
            </a:r>
          </a:p>
          <a:p>
            <a:r>
              <a:rPr lang="ja-JP" altLang="en-US" b="1" dirty="0" smtClean="0"/>
              <a:t>第十二条</a:t>
            </a:r>
            <a:r>
              <a:rPr lang="ja-JP" altLang="en-US" dirty="0" smtClean="0"/>
              <a:t> 　</a:t>
            </a:r>
            <a:r>
              <a:rPr lang="ja-JP" altLang="en-US" dirty="0" smtClean="0">
                <a:solidFill>
                  <a:srgbClr val="FF0000"/>
                </a:solidFill>
              </a:rPr>
              <a:t>小学校は、特別の事情があり、かつ、教育上及び安全上支障がない場合は、他の学校等の施設及び設備を使用することができる。 </a:t>
            </a:r>
          </a:p>
          <a:p>
            <a:endParaRPr kumimoji="1"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小学校設置基準</a:t>
            </a:r>
            <a:r>
              <a:rPr kumimoji="1" lang="en-US" altLang="ja-JP" dirty="0" smtClean="0"/>
              <a:t>(</a:t>
            </a:r>
            <a:r>
              <a:rPr kumimoji="1" lang="ja-JP" altLang="en-US" dirty="0" smtClean="0"/>
              <a:t>校舎・運動場</a:t>
            </a:r>
            <a:r>
              <a:rPr kumimoji="1" lang="en-US" altLang="ja-JP" smtClean="0"/>
              <a:t>)</a:t>
            </a:r>
            <a:endParaRPr kumimoji="1" lang="ja-JP" altLang="en-US"/>
          </a:p>
        </p:txBody>
      </p:sp>
      <p:sp>
        <p:nvSpPr>
          <p:cNvPr id="3" name="コンテンツ プレースホルダ 2"/>
          <p:cNvSpPr>
            <a:spLocks noGrp="1"/>
          </p:cNvSpPr>
          <p:nvPr>
            <p:ph idx="1"/>
          </p:nvPr>
        </p:nvSpPr>
        <p:spPr/>
        <p:txBody>
          <a:bodyPr>
            <a:normAutofit fontScale="70000" lnSpcReduction="20000"/>
          </a:bodyPr>
          <a:lstStyle/>
          <a:p>
            <a:r>
              <a:rPr lang="ja-JP" altLang="en-US" dirty="0" smtClean="0"/>
              <a:t/>
            </a:r>
            <a:br>
              <a:rPr lang="ja-JP" altLang="en-US" dirty="0" smtClean="0"/>
            </a:br>
            <a:r>
              <a:rPr lang="ja-JP" altLang="en-US" dirty="0" smtClean="0"/>
              <a:t>別表　（第八条関係） </a:t>
            </a:r>
            <a:br>
              <a:rPr lang="ja-JP" altLang="en-US" dirty="0" smtClean="0"/>
            </a:br>
            <a:r>
              <a:rPr lang="ja-JP" altLang="en-US" dirty="0" smtClean="0"/>
              <a:t/>
            </a:r>
            <a:br>
              <a:rPr lang="ja-JP" altLang="en-US" dirty="0" smtClean="0"/>
            </a:br>
            <a:r>
              <a:rPr lang="ja-JP" altLang="en-US" dirty="0" smtClean="0"/>
              <a:t>イ校舎の面積 </a:t>
            </a:r>
          </a:p>
          <a:p>
            <a:r>
              <a:rPr lang="ja-JP" altLang="en-US" dirty="0" smtClean="0"/>
              <a:t>児童数 　　　　　　　　　　　　　　面積（平方メートル） </a:t>
            </a:r>
          </a:p>
          <a:p>
            <a:r>
              <a:rPr lang="ja-JP" altLang="en-US" dirty="0" smtClean="0"/>
              <a:t>一人以上四〇人以下 　　　　　　５００ </a:t>
            </a:r>
          </a:p>
          <a:p>
            <a:r>
              <a:rPr lang="ja-JP" altLang="en-US" dirty="0" smtClean="0"/>
              <a:t>四一人以上四八〇人以下 　　　５００＋５</a:t>
            </a:r>
            <a:r>
              <a:rPr lang="en-US" altLang="ja-JP" dirty="0" smtClean="0"/>
              <a:t>×</a:t>
            </a:r>
            <a:r>
              <a:rPr lang="ja-JP" altLang="en-US" dirty="0" smtClean="0"/>
              <a:t>（児童数－４０）</a:t>
            </a:r>
          </a:p>
          <a:p>
            <a:r>
              <a:rPr lang="ja-JP" altLang="en-US" dirty="0" smtClean="0"/>
              <a:t>四八一人以上 　　　　　　　　　 　２７００＋３</a:t>
            </a:r>
            <a:r>
              <a:rPr lang="en-US" altLang="ja-JP" dirty="0" smtClean="0"/>
              <a:t>×</a:t>
            </a:r>
            <a:r>
              <a:rPr lang="ja-JP" altLang="en-US" dirty="0" smtClean="0"/>
              <a:t>（児童数－４８０） </a:t>
            </a:r>
          </a:p>
          <a:p>
            <a:r>
              <a:rPr lang="ja-JP" altLang="en-US" dirty="0" smtClean="0"/>
              <a:t>ロ　運動場の面積 </a:t>
            </a:r>
          </a:p>
          <a:p>
            <a:r>
              <a:rPr lang="ja-JP" altLang="en-US" dirty="0" smtClean="0"/>
              <a:t>児童数 　　　　　　　　　　　　　　面積（平方メートル） </a:t>
            </a:r>
          </a:p>
          <a:p>
            <a:r>
              <a:rPr lang="ja-JP" altLang="en-US" dirty="0" smtClean="0"/>
              <a:t>一人以上二四〇人以下 　　　　２４００ </a:t>
            </a:r>
          </a:p>
          <a:p>
            <a:r>
              <a:rPr lang="ja-JP" altLang="en-US" dirty="0" smtClean="0"/>
              <a:t>二四一人以上七二〇人以下 　２４００＋１０</a:t>
            </a:r>
            <a:r>
              <a:rPr lang="en-US" altLang="ja-JP" dirty="0" smtClean="0"/>
              <a:t>×</a:t>
            </a:r>
            <a:r>
              <a:rPr lang="ja-JP" altLang="en-US" dirty="0" smtClean="0"/>
              <a:t>（児童数－２４０） </a:t>
            </a:r>
          </a:p>
          <a:p>
            <a:r>
              <a:rPr lang="ja-JP" altLang="en-US" dirty="0" smtClean="0"/>
              <a:t>七二一人以上　　　　　　　　　　 ７２００</a:t>
            </a:r>
            <a:br>
              <a:rPr lang="ja-JP" altLang="en-US" dirty="0" smtClean="0"/>
            </a:br>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経済特区制度</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基準から解放された教育が可能（小泉改革）</a:t>
            </a:r>
          </a:p>
          <a:p>
            <a:r>
              <a:rPr lang="ja-JP" altLang="en-US" dirty="0" smtClean="0"/>
              <a:t>学習指導要領から解放</a:t>
            </a:r>
          </a:p>
          <a:p>
            <a:pPr lvl="1"/>
            <a:r>
              <a:rPr kumimoji="1" lang="ja-JP" altLang="en-US" dirty="0" smtClean="0"/>
              <a:t>公立小学校の英語教育</a:t>
            </a:r>
          </a:p>
          <a:p>
            <a:pPr lvl="1"/>
            <a:r>
              <a:rPr lang="ja-JP" altLang="en-US" dirty="0" smtClean="0"/>
              <a:t>特別な教育理念の学校（シュタイナー・サドベリバレイ）</a:t>
            </a:r>
          </a:p>
          <a:p>
            <a:r>
              <a:rPr kumimoji="1" lang="ja-JP" altLang="en-US" dirty="0" smtClean="0"/>
              <a:t>長所　多様な学校の実現</a:t>
            </a:r>
          </a:p>
          <a:p>
            <a:r>
              <a:rPr lang="ja-JP" altLang="en-US" dirty="0" smtClean="0"/>
              <a:t>欠点　補助がない。</a:t>
            </a:r>
            <a:endParaRPr kumimoji="1"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　大学の自由度は？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ＳＴＡＰ細胞問題で浮き彫りにされた「学位論文」問題を考えてみよう。</a:t>
            </a:r>
          </a:p>
          <a:p>
            <a:r>
              <a:rPr kumimoji="1" lang="ja-JP" altLang="en-US" dirty="0" smtClean="0"/>
              <a:t>以前（＊＊博士）学位認定は厳格（ドイツの教授就任論文に相当）</a:t>
            </a:r>
          </a:p>
          <a:p>
            <a:pPr lvl="1"/>
            <a:r>
              <a:rPr lang="ja-JP" altLang="en-US" dirty="0" smtClean="0"/>
              <a:t>学術博士に移行、多数生まれるような政策的誘導（外国からの批判がひとつの理由）</a:t>
            </a:r>
          </a:p>
          <a:p>
            <a:pPr lvl="1"/>
            <a:r>
              <a:rPr kumimoji="1" lang="ja-JP" altLang="en-US" dirty="0" smtClean="0"/>
              <a:t>学位取得者の出ない博士課程に行政的介入</a:t>
            </a:r>
          </a:p>
          <a:p>
            <a:pPr lvl="1"/>
            <a:r>
              <a:rPr lang="ja-JP" altLang="en-US" dirty="0" smtClean="0"/>
              <a:t>早稲田大学での安易な学位乱発</a:t>
            </a:r>
            <a:endParaRPr kumimoji="1" lang="ja-JP" altLang="en-US" dirty="0" smtClean="0"/>
          </a:p>
          <a:p>
            <a:endParaRPr kumimoji="1" lang="ja-JP"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大学の格差化</a:t>
            </a:r>
            <a:r>
              <a:rPr kumimoji="1" lang="en-US" altLang="ja-JP" dirty="0" smtClean="0"/>
              <a:t>1</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東大の支出総額　平成２３年　約</a:t>
            </a:r>
            <a:r>
              <a:rPr kumimoji="1" lang="en-US" altLang="ja-JP" dirty="0" smtClean="0"/>
              <a:t>2400</a:t>
            </a:r>
            <a:r>
              <a:rPr kumimoji="1" lang="ja-JP" altLang="en-US" dirty="0" smtClean="0"/>
              <a:t>億</a:t>
            </a:r>
          </a:p>
          <a:p>
            <a:r>
              <a:rPr lang="en-US" altLang="ja-JP" dirty="0" smtClean="0"/>
              <a:t>24</a:t>
            </a:r>
            <a:r>
              <a:rPr lang="ja-JP" altLang="en-US" dirty="0" smtClean="0"/>
              <a:t>年の予算内訳</a:t>
            </a:r>
            <a:r>
              <a:rPr kumimoji="1" lang="ja-JP" altLang="en-US" dirty="0" smtClean="0"/>
              <a:t>　</a:t>
            </a:r>
            <a:endParaRPr kumimoji="1" lang="ja-JP" altLang="en-US" dirty="0"/>
          </a:p>
        </p:txBody>
      </p:sp>
      <p:pic>
        <p:nvPicPr>
          <p:cNvPr id="1026" name="Picture 2" descr="C:\Users\wakei\Pictures\yosan_h24_03.gif"/>
          <p:cNvPicPr>
            <a:picLocks noChangeAspect="1" noChangeArrowheads="1"/>
          </p:cNvPicPr>
          <p:nvPr/>
        </p:nvPicPr>
        <p:blipFill>
          <a:blip r:embed="rId2" cstate="print"/>
          <a:srcRect/>
          <a:stretch>
            <a:fillRect/>
          </a:stretch>
        </p:blipFill>
        <p:spPr bwMode="auto">
          <a:xfrm>
            <a:off x="1324255" y="2852936"/>
            <a:ext cx="3545009" cy="3456384"/>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大学格差化</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文教大学予算</a:t>
            </a:r>
            <a:endParaRPr kumimoji="1" lang="ja-JP" altLang="en-US" dirty="0"/>
          </a:p>
        </p:txBody>
      </p:sp>
      <p:pic>
        <p:nvPicPr>
          <p:cNvPr id="2050" name="Picture 2" descr="L:\2014jugyo\教育行政学\文教大学予算.PNG"/>
          <p:cNvPicPr>
            <a:picLocks noChangeAspect="1" noChangeArrowheads="1"/>
          </p:cNvPicPr>
          <p:nvPr/>
        </p:nvPicPr>
        <p:blipFill>
          <a:blip r:embed="rId2" cstate="print"/>
          <a:srcRect/>
          <a:stretch>
            <a:fillRect/>
          </a:stretch>
        </p:blipFill>
        <p:spPr bwMode="auto">
          <a:xfrm>
            <a:off x="467544" y="2060848"/>
            <a:ext cx="8374063" cy="4352925"/>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格差化政策の意味は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大学に限らず格差化政策は強化</a:t>
            </a:r>
          </a:p>
          <a:p>
            <a:pPr lvl="1"/>
            <a:r>
              <a:rPr lang="ja-JP" altLang="en-US" dirty="0" smtClean="0"/>
              <a:t>県立高校の広域入試・都立高校の個別入試</a:t>
            </a:r>
          </a:p>
          <a:p>
            <a:pPr lvl="1"/>
            <a:r>
              <a:rPr kumimoji="1" lang="ja-JP" altLang="en-US" dirty="0" smtClean="0"/>
              <a:t>国立研究所に「特定</a:t>
            </a:r>
            <a:r>
              <a:rPr lang="ja-JP" altLang="ja-JP" dirty="0" smtClean="0"/>
              <a:t>国立研究開発法人</a:t>
            </a:r>
            <a:r>
              <a:rPr lang="ja-JP" altLang="en-US" dirty="0" smtClean="0"/>
              <a:t>」指定の延期 </a:t>
            </a:r>
            <a:r>
              <a:rPr lang="en-US" altLang="ja-JP" dirty="0" smtClean="0"/>
              <a:t>(</a:t>
            </a:r>
            <a:r>
              <a:rPr lang="ja-JP" altLang="en-US" dirty="0" smtClean="0"/>
              <a:t>一億円の給与を可能</a:t>
            </a:r>
            <a:r>
              <a:rPr lang="en-US" altLang="ja-JP" dirty="0" smtClean="0"/>
              <a:t>?</a:t>
            </a:r>
            <a:r>
              <a:rPr lang="ja-JP" altLang="en-US" dirty="0" smtClean="0"/>
              <a:t>  必要か</a:t>
            </a:r>
            <a:r>
              <a:rPr lang="en-US" altLang="ja-JP" dirty="0" smtClean="0"/>
              <a:t>?)</a:t>
            </a:r>
            <a:endParaRPr lang="ja-JP" altLang="en-US" dirty="0" smtClean="0"/>
          </a:p>
          <a:p>
            <a:pPr lvl="1"/>
            <a:r>
              <a:rPr kumimoji="1" lang="ja-JP" altLang="en-US" dirty="0" smtClean="0"/>
              <a:t>大学での経常費削減と外部資金の重視</a:t>
            </a:r>
          </a:p>
          <a:p>
            <a:pPr>
              <a:buNone/>
            </a:pPr>
            <a:r>
              <a:rPr lang="ja-JP" altLang="en-US" dirty="0" smtClean="0"/>
              <a:t> </a:t>
            </a:r>
            <a:r>
              <a:rPr lang="en-US" altLang="ja-JP" dirty="0" smtClean="0"/>
              <a:t>Q</a:t>
            </a:r>
            <a:r>
              <a:rPr lang="ja-JP" altLang="en-US" dirty="0" smtClean="0"/>
              <a:t>  競争は、教育機関を強化するか、全体として弱体化させるのか</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ウィッツ青山通信制高校問題</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問題とされる授業の一例</a:t>
            </a:r>
          </a:p>
          <a:p>
            <a:pPr lvl="1"/>
            <a:r>
              <a:rPr kumimoji="1" lang="ja-JP" altLang="en-US" dirty="0" smtClean="0"/>
              <a:t>免許失効の教師が授業</a:t>
            </a:r>
          </a:p>
          <a:p>
            <a:pPr lvl="1"/>
            <a:r>
              <a:rPr lang="ja-JP" altLang="en-US" dirty="0" smtClean="0"/>
              <a:t>在籍実態のない生徒の分まで</a:t>
            </a:r>
            <a:r>
              <a:rPr lang="ja-JP" altLang="en-US" dirty="0"/>
              <a:t>補助</a:t>
            </a:r>
            <a:r>
              <a:rPr lang="ja-JP" altLang="en-US" dirty="0" smtClean="0"/>
              <a:t>金を請求</a:t>
            </a:r>
            <a:r>
              <a:rPr lang="ja-JP" altLang="en-US" dirty="0"/>
              <a:t>（</a:t>
            </a:r>
            <a:r>
              <a:rPr lang="en-US" altLang="ja-JP" dirty="0"/>
              <a:t>1</a:t>
            </a:r>
            <a:r>
              <a:rPr lang="ja-JP" altLang="en-US" dirty="0" smtClean="0"/>
              <a:t>億</a:t>
            </a:r>
            <a:r>
              <a:rPr lang="en-US" altLang="ja-JP" dirty="0"/>
              <a:t>5</a:t>
            </a:r>
            <a:r>
              <a:rPr lang="ja-JP" altLang="en-US" dirty="0" smtClean="0"/>
              <a:t>千万不正受給）</a:t>
            </a:r>
          </a:p>
          <a:p>
            <a:pPr lvl="1"/>
            <a:r>
              <a:rPr kumimoji="1" lang="ja-JP" altLang="en-US" dirty="0" smtClean="0"/>
              <a:t>ユニバーサル・スタジオ・ジャパンにいって、「おつり」計算が数学、バスの映画鑑賞が英語、途中の食事が家庭</a:t>
            </a:r>
          </a:p>
          <a:p>
            <a:pPr lvl="1"/>
            <a:r>
              <a:rPr lang="ja-JP" altLang="en-US" dirty="0" smtClean="0"/>
              <a:t>忍者博物館で手裏剣体験が体育（本部が伊賀にある）</a:t>
            </a:r>
          </a:p>
          <a:p>
            <a:r>
              <a:rPr kumimoji="1" lang="ja-JP" altLang="en-US" dirty="0" smtClean="0"/>
              <a:t>経済</a:t>
            </a:r>
            <a:r>
              <a:rPr kumimoji="1" lang="ja-JP" altLang="en-US" dirty="0"/>
              <a:t>特</a:t>
            </a:r>
            <a:r>
              <a:rPr kumimoji="1" lang="ja-JP" altLang="en-US" dirty="0" smtClean="0"/>
              <a:t>区制度、通信高校制度事態</a:t>
            </a:r>
            <a:r>
              <a:rPr kumimoji="1" lang="ja-JP" altLang="en-US" dirty="0"/>
              <a:t>へ</a:t>
            </a:r>
            <a:r>
              <a:rPr kumimoji="1" lang="ja-JP" altLang="en-US" dirty="0" smtClean="0"/>
              <a:t>の</a:t>
            </a:r>
            <a:r>
              <a:rPr kumimoji="1" lang="ja-JP" altLang="en-US" dirty="0"/>
              <a:t>不信感</a:t>
            </a:r>
          </a:p>
        </p:txBody>
      </p:sp>
    </p:spTree>
    <p:extLst>
      <p:ext uri="{BB962C8B-B14F-4D97-AF65-F5344CB8AC3E}">
        <p14:creationId xmlns:p14="http://schemas.microsoft.com/office/powerpoint/2010/main" val="680628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620688"/>
            <a:ext cx="7620000" cy="5715000"/>
          </a:xfrm>
          <a:prstGeom prst="rect">
            <a:avLst/>
          </a:prstGeom>
        </p:spPr>
      </p:pic>
    </p:spTree>
    <p:extLst>
      <p:ext uri="{BB962C8B-B14F-4D97-AF65-F5344CB8AC3E}">
        <p14:creationId xmlns:p14="http://schemas.microsoft.com/office/powerpoint/2010/main" val="2926026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052736"/>
            <a:ext cx="7392821" cy="5544616"/>
          </a:xfrm>
          <a:prstGeom prst="rect">
            <a:avLst/>
          </a:prstGeom>
        </p:spPr>
      </p:pic>
    </p:spTree>
    <p:extLst>
      <p:ext uri="{BB962C8B-B14F-4D97-AF65-F5344CB8AC3E}">
        <p14:creationId xmlns:p14="http://schemas.microsoft.com/office/powerpoint/2010/main" val="2520677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教育権の範囲</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教育に関わる人の範囲</a:t>
            </a:r>
          </a:p>
          <a:p>
            <a:pPr lvl="1"/>
            <a:r>
              <a:rPr kumimoji="1" lang="ja-JP" altLang="en-US" dirty="0" smtClean="0"/>
              <a:t>教育は「する者」「受ける者」がある。</a:t>
            </a:r>
          </a:p>
          <a:p>
            <a:pPr lvl="1"/>
            <a:r>
              <a:rPr lang="ja-JP" altLang="en-US" dirty="0" smtClean="0"/>
              <a:t>教育</a:t>
            </a:r>
            <a:r>
              <a:rPr lang="ja-JP" altLang="en-US" dirty="0"/>
              <a:t>を</a:t>
            </a:r>
            <a:r>
              <a:rPr lang="ja-JP" altLang="en-US" dirty="0" smtClean="0"/>
              <a:t>「受けさせる者」が</a:t>
            </a:r>
            <a:r>
              <a:rPr lang="ja-JP" altLang="en-US" dirty="0"/>
              <a:t>ある</a:t>
            </a:r>
            <a:r>
              <a:rPr lang="ja-JP" altLang="en-US" dirty="0" smtClean="0"/>
              <a:t>。</a:t>
            </a:r>
          </a:p>
          <a:p>
            <a:pPr lvl="1"/>
            <a:r>
              <a:rPr kumimoji="1" lang="ja-JP" altLang="en-US" dirty="0" smtClean="0"/>
              <a:t>教育</a:t>
            </a:r>
            <a:r>
              <a:rPr kumimoji="1" lang="ja-JP" altLang="en-US" dirty="0"/>
              <a:t>を</a:t>
            </a:r>
            <a:r>
              <a:rPr kumimoji="1" lang="ja-JP" altLang="en-US" dirty="0" smtClean="0"/>
              <a:t>「自らする者」（学習）がある。</a:t>
            </a:r>
          </a:p>
          <a:p>
            <a:r>
              <a:rPr lang="ja-JP" altLang="en-US" dirty="0" smtClean="0"/>
              <a:t>法的に規定</a:t>
            </a:r>
            <a:r>
              <a:rPr lang="ja-JP" altLang="en-US" dirty="0"/>
              <a:t>されて</a:t>
            </a:r>
            <a:r>
              <a:rPr lang="ja-JP" altLang="en-US" dirty="0" smtClean="0"/>
              <a:t>いる権利</a:t>
            </a:r>
          </a:p>
          <a:p>
            <a:pPr lvl="1"/>
            <a:r>
              <a:rPr kumimoji="1" lang="ja-JP" altLang="en-US" dirty="0" smtClean="0"/>
              <a:t>「受ける権利」「受けさせる義務」＝憲法２６条</a:t>
            </a:r>
          </a:p>
          <a:p>
            <a:pPr lvl="1"/>
            <a:r>
              <a:rPr lang="ja-JP" altLang="en-US" dirty="0" smtClean="0"/>
              <a:t>親権＝民法（第八百二十条 　親権を行う者は、子の利益のために子の監護及び教育をする権利を有し、義務を負う。） </a:t>
            </a:r>
          </a:p>
          <a:p>
            <a:endParaRPr kumimoji="1" lang="ja-JP" altLang="en-US" dirty="0"/>
          </a:p>
        </p:txBody>
      </p:sp>
    </p:spTree>
    <p:extLst>
      <p:ext uri="{BB962C8B-B14F-4D97-AF65-F5344CB8AC3E}">
        <p14:creationId xmlns:p14="http://schemas.microsoft.com/office/powerpoint/2010/main" val="2251057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教育を</a:t>
            </a:r>
            <a:r>
              <a:rPr lang="ja-JP" altLang="en-US" dirty="0" smtClean="0"/>
              <a:t>する権利とは１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法律上「教育をする権利」を認められているのは、「親権者」のみ。しかし、親権の一部としての「教育権」は、しつけと「学校選択権」（ただし、私立学校を選択する権利）のみ。</a:t>
            </a:r>
          </a:p>
          <a:p>
            <a:r>
              <a:rPr lang="ja-JP" altLang="en-US" dirty="0" smtClean="0"/>
              <a:t>「教育をする権利」→</a:t>
            </a:r>
            <a:r>
              <a:rPr kumimoji="1" lang="ja-JP" altLang="en-US" dirty="0" smtClean="0"/>
              <a:t>「自ら教育を行なう権利」</a:t>
            </a:r>
          </a:p>
          <a:p>
            <a:pPr lvl="1"/>
            <a:r>
              <a:rPr lang="ja-JP" altLang="en-US" dirty="0" smtClean="0"/>
              <a:t>教育を他人に依頼・学校を設立・学校選択・内容を決める（オランダでは、後３者を憲法で保障）</a:t>
            </a:r>
            <a:endParaRPr kumimoji="1" lang="ja-JP" altLang="en-US" dirty="0" smtClean="0"/>
          </a:p>
          <a:p>
            <a:r>
              <a:rPr kumimoji="1" lang="ja-JP" altLang="en-US" dirty="0" smtClean="0"/>
              <a:t>「権利」と「権限」は異なる</a:t>
            </a:r>
            <a:endParaRPr kumimoji="1" lang="ja-JP" altLang="en-US" dirty="0"/>
          </a:p>
        </p:txBody>
      </p:sp>
    </p:spTree>
    <p:extLst>
      <p:ext uri="{BB962C8B-B14F-4D97-AF65-F5344CB8AC3E}">
        <p14:creationId xmlns:p14="http://schemas.microsoft.com/office/powerpoint/2010/main" val="3179116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教育をする権利とは２</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公教育には、日本では「する権利」は存在しない。あるのは「権限」　</a:t>
            </a:r>
            <a:r>
              <a:rPr lang="en-US" altLang="ja-JP" dirty="0" err="1" smtClean="0"/>
              <a:t>cf</a:t>
            </a:r>
            <a:r>
              <a:rPr lang="ja-JP" altLang="en-US" dirty="0" smtClean="0"/>
              <a:t> 「体罰」</a:t>
            </a:r>
          </a:p>
          <a:p>
            <a:r>
              <a:rPr lang="ja-JP" altLang="en-US" dirty="0" smtClean="0"/>
              <a:t>家庭や塾</a:t>
            </a:r>
            <a:r>
              <a:rPr lang="en-US" altLang="ja-JP" dirty="0" smtClean="0"/>
              <a:t>(</a:t>
            </a:r>
            <a:r>
              <a:rPr lang="ja-JP" altLang="en-US" dirty="0" smtClean="0"/>
              <a:t>各種学校認定は除く</a:t>
            </a:r>
            <a:r>
              <a:rPr lang="en-US" altLang="ja-JP" dirty="0" smtClean="0"/>
              <a:t>)</a:t>
            </a:r>
            <a:r>
              <a:rPr lang="ja-JP" altLang="en-US" dirty="0" err="1" smtClean="0"/>
              <a:t>、</a:t>
            </a:r>
            <a:r>
              <a:rPr lang="ja-JP" altLang="en-US" dirty="0" smtClean="0"/>
              <a:t>家庭教師は、私教育は、「法的秩序」の外</a:t>
            </a:r>
          </a:p>
          <a:p>
            <a:pPr lvl="1"/>
            <a:r>
              <a:rPr lang="ja-JP" altLang="en-US" dirty="0" smtClean="0"/>
              <a:t>家庭：親権の中に、教育をする権利</a:t>
            </a:r>
          </a:p>
          <a:p>
            <a:pPr lvl="1"/>
            <a:r>
              <a:rPr lang="ja-JP" altLang="en-US" dirty="0" smtClean="0"/>
              <a:t>家庭教師と塾：契約関係</a:t>
            </a:r>
          </a:p>
          <a:p>
            <a:r>
              <a:rPr lang="ja-JP" altLang="en-US" dirty="0" smtClean="0"/>
              <a:t>形式的権利と実質的権利</a:t>
            </a:r>
          </a:p>
          <a:p>
            <a:pPr lvl="1"/>
            <a:r>
              <a:rPr lang="ja-JP" altLang="en-US" dirty="0" smtClean="0"/>
              <a:t>形式的権利とは、「する自由・機会がある」</a:t>
            </a:r>
          </a:p>
          <a:p>
            <a:pPr lvl="1"/>
            <a:r>
              <a:rPr lang="ja-JP" altLang="en-US" dirty="0" smtClean="0"/>
              <a:t>実質的権利とは、現実的にそれができる</a:t>
            </a:r>
          </a:p>
          <a:p>
            <a:endParaRPr kumimoji="1" lang="ja-JP" altLang="en-US" dirty="0"/>
          </a:p>
        </p:txBody>
      </p:sp>
    </p:spTree>
    <p:extLst>
      <p:ext uri="{BB962C8B-B14F-4D97-AF65-F5344CB8AC3E}">
        <p14:creationId xmlns:p14="http://schemas.microsoft.com/office/powerpoint/2010/main" val="1794104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a:t>教育をする権利の構造</a:t>
            </a:r>
          </a:p>
        </p:txBody>
      </p:sp>
      <p:sp>
        <p:nvSpPr>
          <p:cNvPr id="3075" name="Rectangle 3"/>
          <p:cNvSpPr>
            <a:spLocks noGrp="1" noChangeArrowheads="1"/>
          </p:cNvSpPr>
          <p:nvPr>
            <p:ph type="body" idx="1"/>
          </p:nvPr>
        </p:nvSpPr>
        <p:spPr/>
        <p:txBody>
          <a:bodyPr>
            <a:normAutofit lnSpcReduction="10000"/>
          </a:bodyPr>
          <a:lstStyle/>
          <a:p>
            <a:r>
              <a:rPr lang="ja-JP" altLang="en-US" dirty="0"/>
              <a:t>権利の</a:t>
            </a:r>
            <a:r>
              <a:rPr lang="ja-JP" altLang="en-US" dirty="0" smtClean="0"/>
              <a:t>主体（誰が「教育をする」のか）</a:t>
            </a:r>
            <a:endParaRPr lang="ja-JP" altLang="en-US" dirty="0"/>
          </a:p>
          <a:p>
            <a:pPr lvl="1">
              <a:buFontTx/>
              <a:buNone/>
            </a:pPr>
            <a:r>
              <a:rPr lang="ja-JP" altLang="en-US" dirty="0"/>
              <a:t>　親の</a:t>
            </a:r>
            <a:r>
              <a:rPr lang="ja-JP" altLang="en-US" dirty="0" smtClean="0"/>
              <a:t>教育権（学校選択権△　ホームスクール</a:t>
            </a:r>
            <a:r>
              <a:rPr lang="en-US" altLang="ja-JP" dirty="0" smtClean="0"/>
              <a:t>×</a:t>
            </a:r>
            <a:r>
              <a:rPr lang="ja-JP" altLang="en-US" dirty="0" smtClean="0"/>
              <a:t>）</a:t>
            </a:r>
            <a:endParaRPr lang="ja-JP" altLang="en-US" dirty="0"/>
          </a:p>
          <a:p>
            <a:pPr lvl="1">
              <a:buFontTx/>
              <a:buNone/>
            </a:pPr>
            <a:r>
              <a:rPr lang="ja-JP" altLang="en-US" dirty="0"/>
              <a:t>　教師の</a:t>
            </a:r>
            <a:r>
              <a:rPr lang="ja-JP" altLang="en-US" dirty="0" smtClean="0"/>
              <a:t>教育権△（法的制限）</a:t>
            </a:r>
            <a:endParaRPr lang="ja-JP" altLang="en-US" dirty="0"/>
          </a:p>
          <a:p>
            <a:pPr lvl="1">
              <a:buFontTx/>
              <a:buNone/>
            </a:pPr>
            <a:r>
              <a:rPr lang="ja-JP" altLang="en-US" dirty="0"/>
              <a:t>　学校設立の</a:t>
            </a:r>
            <a:r>
              <a:rPr lang="ja-JP" altLang="en-US" dirty="0" smtClean="0"/>
              <a:t>権利（国○　学校法人○　個人</a:t>
            </a:r>
            <a:r>
              <a:rPr lang="en-US" altLang="ja-JP" dirty="0" smtClean="0"/>
              <a:t>×</a:t>
            </a:r>
            <a:r>
              <a:rPr lang="ja-JP" altLang="en-US" dirty="0" smtClean="0"/>
              <a:t>）</a:t>
            </a:r>
          </a:p>
          <a:p>
            <a:pPr lvl="1">
              <a:buFontTx/>
              <a:buNone/>
            </a:pPr>
            <a:r>
              <a:rPr lang="ja-JP" altLang="en-US" dirty="0"/>
              <a:t>　</a:t>
            </a:r>
            <a:r>
              <a:rPr lang="ja-JP" altLang="en-US" dirty="0" smtClean="0"/>
              <a:t>自己教育（学習）法的には</a:t>
            </a:r>
            <a:r>
              <a:rPr lang="en-US" altLang="ja-JP" dirty="0" smtClean="0"/>
              <a:t>×</a:t>
            </a:r>
            <a:endParaRPr lang="ja-JP" altLang="en-US" dirty="0"/>
          </a:p>
          <a:p>
            <a:r>
              <a:rPr lang="ja-JP" altLang="en-US" dirty="0"/>
              <a:t>権利を実質化するもの（学校設立保障）</a:t>
            </a:r>
          </a:p>
          <a:p>
            <a:pPr lvl="1">
              <a:buFontTx/>
              <a:buNone/>
            </a:pPr>
            <a:r>
              <a:rPr lang="ja-JP" altLang="en-US" dirty="0"/>
              <a:t>　認可の形態</a:t>
            </a:r>
          </a:p>
          <a:p>
            <a:pPr lvl="1">
              <a:buFontTx/>
              <a:buNone/>
            </a:pPr>
            <a:r>
              <a:rPr lang="ja-JP" altLang="en-US" dirty="0"/>
              <a:t>　財政</a:t>
            </a:r>
            <a:r>
              <a:rPr lang="ja-JP" altLang="en-US" dirty="0" smtClean="0"/>
              <a:t>保障</a:t>
            </a:r>
          </a:p>
          <a:p>
            <a:pPr lvl="1">
              <a:buFontTx/>
              <a:buNone/>
            </a:pPr>
            <a:r>
              <a:rPr lang="ja-JP" altLang="en-US" dirty="0"/>
              <a:t>　</a:t>
            </a:r>
            <a:r>
              <a:rPr lang="ja-JP" altLang="en-US" dirty="0" smtClean="0"/>
              <a:t>特別な教育理念の実現</a:t>
            </a:r>
            <a:endParaRPr lang="ja-JP" altLang="en-US" dirty="0"/>
          </a:p>
          <a:p>
            <a:pPr>
              <a:buFontTx/>
              <a:buNone/>
            </a:pPr>
            <a:endParaRPr lang="en-US" altLang="ja-JP" dirty="0"/>
          </a:p>
        </p:txBody>
      </p:sp>
    </p:spTree>
    <p:extLst>
      <p:ext uri="{BB962C8B-B14F-4D97-AF65-F5344CB8AC3E}">
        <p14:creationId xmlns:p14="http://schemas.microsoft.com/office/powerpoint/2010/main" val="132611322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893</TotalTime>
  <Words>930</Words>
  <Application>Microsoft Office PowerPoint</Application>
  <PresentationFormat>画面に合わせる (4:3)</PresentationFormat>
  <Paragraphs>179</Paragraphs>
  <Slides>27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27</vt:i4>
      </vt:variant>
    </vt:vector>
  </HeadingPairs>
  <TitlesOfParts>
    <vt:vector size="31" baseType="lpstr">
      <vt:lpstr>ＭＳ Ｐゴシック</vt:lpstr>
      <vt:lpstr>Arial</vt:lpstr>
      <vt:lpstr>Calibri</vt:lpstr>
      <vt:lpstr>Office テーマ</vt:lpstr>
      <vt:lpstr>教育をする権利と教育行政</vt:lpstr>
      <vt:lpstr>ウィッツ青山高校を考える</vt:lpstr>
      <vt:lpstr>ウィッツ青山通信制高校問題</vt:lpstr>
      <vt:lpstr>PowerPoint プレゼンテーション</vt:lpstr>
      <vt:lpstr>PowerPoint プレゼンテーション</vt:lpstr>
      <vt:lpstr>教育権の範囲</vt:lpstr>
      <vt:lpstr>教育をする権利とは１</vt:lpstr>
      <vt:lpstr>教育をする権利とは２</vt:lpstr>
      <vt:lpstr>教育をする権利の構造</vt:lpstr>
      <vt:lpstr>親の教育権</vt:lpstr>
      <vt:lpstr>学校以外の教育は？</vt:lpstr>
      <vt:lpstr>教育基本法</vt:lpstr>
      <vt:lpstr>公の性質</vt:lpstr>
      <vt:lpstr>公の支配</vt:lpstr>
      <vt:lpstr>社会による学校の認知</vt:lpstr>
      <vt:lpstr>　学校の設置・認可</vt:lpstr>
      <vt:lpstr>認可機関</vt:lpstr>
      <vt:lpstr>基準行政</vt:lpstr>
      <vt:lpstr>小学校設置基準</vt:lpstr>
      <vt:lpstr>小学校設置基準　第二章　編制 </vt:lpstr>
      <vt:lpstr>小学校設置基準　（施設設備）</vt:lpstr>
      <vt:lpstr>小学校設置基準(校舎・運動場)</vt:lpstr>
      <vt:lpstr>経済特区制度</vt:lpstr>
      <vt:lpstr>　大学の自由度は？</vt:lpstr>
      <vt:lpstr>大学の格差化1</vt:lpstr>
      <vt:lpstr>大学格差化2</vt:lpstr>
      <vt:lpstr>格差化政策の意味は</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学校制度と教育行政</dc:title>
  <dc:creator>wakei</dc:creator>
  <cp:lastModifiedBy>wakei</cp:lastModifiedBy>
  <cp:revision>83</cp:revision>
  <dcterms:created xsi:type="dcterms:W3CDTF">2012-05-15T12:51:12Z</dcterms:created>
  <dcterms:modified xsi:type="dcterms:W3CDTF">2016-05-11T12:07:10Z</dcterms:modified>
</cp:coreProperties>
</file>