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62" r:id="rId5"/>
    <p:sldId id="270" r:id="rId6"/>
    <p:sldId id="265" r:id="rId7"/>
    <p:sldId id="266" r:id="rId8"/>
    <p:sldId id="271" r:id="rId9"/>
    <p:sldId id="268" r:id="rId10"/>
    <p:sldId id="267" r:id="rId11"/>
    <p:sldId id="274" r:id="rId12"/>
    <p:sldId id="273" r:id="rId13"/>
    <p:sldId id="278" r:id="rId14"/>
    <p:sldId id="279" r:id="rId15"/>
    <p:sldId id="280" r:id="rId16"/>
    <p:sldId id="281" r:id="rId17"/>
    <p:sldId id="282" r:id="rId18"/>
    <p:sldId id="283" r:id="rId19"/>
    <p:sldId id="284" r:id="rId20"/>
    <p:sldId id="269" r:id="rId21"/>
    <p:sldId id="276" r:id="rId22"/>
    <p:sldId id="275" r:id="rId23"/>
    <p:sldId id="277" r:id="rId24"/>
    <p:sldId id="27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5056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5854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86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4219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7486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6298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7034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85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1787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7695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487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2016/4/27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2016/4/27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38A54-12F4-4C9D-8ABB-8132C0FDB404}" type="datetimeFigureOut">
              <a:rPr lang="ja-JP" altLang="en-US" smtClean="0">
                <a:solidFill>
                  <a:prstClr val="black">
                    <a:tint val="75000"/>
                  </a:prstClr>
                </a:solidFill>
              </a:rPr>
              <a:pPr/>
              <a:t>2016/4/27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94A3-99F0-437D-9BD1-56CF8D0EEC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0937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憲法</a:t>
            </a:r>
            <a:r>
              <a:rPr lang="ja-JP" altLang="en-US" dirty="0" smtClean="0"/>
              <a:t>と義務教育</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宮沢説と牧説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宮沢説（かつての行政解釈）</a:t>
            </a:r>
          </a:p>
          <a:p>
            <a:pPr lvl="1"/>
            <a:r>
              <a:rPr lang="ja-JP" altLang="en-US" dirty="0" smtClean="0"/>
              <a:t>教育を受ける権利は高等教育に関する規定</a:t>
            </a:r>
          </a:p>
          <a:p>
            <a:pPr lvl="1"/>
            <a:r>
              <a:rPr kumimoji="1" lang="ja-JP" altLang="en-US" dirty="0" smtClean="0"/>
              <a:t>高等教育における奨学金の必要性</a:t>
            </a:r>
          </a:p>
          <a:p>
            <a:pPr lvl="1"/>
            <a:r>
              <a:rPr lang="ja-JP" altLang="en-US" dirty="0" smtClean="0"/>
              <a:t>入学試験による選抜は可、経済的理由は不可</a:t>
            </a:r>
          </a:p>
          <a:p>
            <a:r>
              <a:rPr kumimoji="1" lang="ja-JP" altLang="en-US" dirty="0" smtClean="0"/>
              <a:t>牧説（かつての学説、現在行政解釈に近い）</a:t>
            </a:r>
          </a:p>
          <a:p>
            <a:pPr lvl="1"/>
            <a:r>
              <a:rPr lang="ja-JP" altLang="en-US" dirty="0" smtClean="0"/>
              <a:t>「能力に応じて」とは、発達段階の個々の必要性に応じて</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「ひとしく」と「ひとしい」は同じか</a:t>
            </a:r>
          </a:p>
          <a:p>
            <a:pPr lvl="1"/>
            <a:r>
              <a:rPr lang="ja-JP" altLang="en-US" dirty="0" smtClean="0"/>
              <a:t>「違う教育」だが、「ひとしい量」与えるのは「ひとしく」</a:t>
            </a:r>
            <a:r>
              <a:rPr lang="ja-JP" altLang="en-US" dirty="0" err="1" smtClean="0"/>
              <a:t>か</a:t>
            </a:r>
            <a:endParaRPr lang="ja-JP" altLang="en-US" dirty="0" smtClean="0"/>
          </a:p>
          <a:p>
            <a:pPr lvl="1"/>
            <a:r>
              <a:rPr kumimoji="1" lang="ja-JP" altLang="en-US" dirty="0" smtClean="0"/>
              <a:t>「同じ教育」を与えることが「ひとしく」なのか</a:t>
            </a:r>
          </a:p>
          <a:p>
            <a:r>
              <a:rPr lang="ja-JP" altLang="en-US" dirty="0" smtClean="0"/>
              <a:t>普通学級に重い障害児がいたら、どのような教育が「ひとしく」なのか</a:t>
            </a:r>
          </a:p>
          <a:p>
            <a:r>
              <a:rPr kumimoji="1" lang="ja-JP" altLang="en-US" dirty="0" smtClean="0"/>
              <a:t>私立学校と公立学校の条件が異なるのは「ひとしく」なのか</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権利論としての特別支援教育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何故「権利」があるのか。それは当たり前のことか　</a:t>
            </a:r>
            <a:r>
              <a:rPr kumimoji="1" lang="en-US" altLang="ja-JP" dirty="0" err="1" smtClean="0"/>
              <a:t>cf</a:t>
            </a:r>
            <a:r>
              <a:rPr kumimoji="1" lang="ja-JP" altLang="en-US" dirty="0" smtClean="0"/>
              <a:t> 盲導犬への暴力行為</a:t>
            </a:r>
          </a:p>
          <a:p>
            <a:r>
              <a:rPr lang="ja-JP" altLang="en-US" dirty="0" smtClean="0"/>
              <a:t>何が必要か</a:t>
            </a:r>
          </a:p>
          <a:p>
            <a:pPr lvl="1"/>
            <a:r>
              <a:rPr kumimoji="1" lang="ja-JP" altLang="en-US" dirty="0" smtClean="0"/>
              <a:t>障害を踏まえた「教育技術」</a:t>
            </a:r>
          </a:p>
          <a:p>
            <a:pPr lvl="1"/>
            <a:r>
              <a:rPr lang="ja-JP" altLang="en-US" dirty="0" smtClean="0"/>
              <a:t>医療保障</a:t>
            </a:r>
          </a:p>
          <a:p>
            <a:pPr lvl="1"/>
            <a:r>
              <a:rPr lang="ja-JP" altLang="en-US" dirty="0" smtClean="0"/>
              <a:t>環境・社会の対応「合理的配慮」</a:t>
            </a:r>
          </a:p>
          <a:p>
            <a:r>
              <a:rPr kumimoji="1" lang="ja-JP" altLang="en-US" dirty="0" smtClean="0"/>
              <a:t>本人の意思の尊重</a:t>
            </a:r>
            <a:endParaRPr kumimoji="1" lang="ja-JP" altLang="en-US" dirty="0"/>
          </a:p>
        </p:txBody>
      </p:sp>
    </p:spTree>
    <p:extLst>
      <p:ext uri="{BB962C8B-B14F-4D97-AF65-F5344CB8AC3E}">
        <p14:creationId xmlns:p14="http://schemas.microsoft.com/office/powerpoint/2010/main" val="182228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エルシステマと障害者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聴覚障害者のオーケストラ演奏への参加</a:t>
            </a:r>
          </a:p>
          <a:p>
            <a:r>
              <a:rPr lang="ja-JP" altLang="en-US" dirty="0" smtClean="0"/>
              <a:t>全聾の人がどのように演奏行為に参加可能かを、具体的につくり出す</a:t>
            </a:r>
          </a:p>
          <a:p>
            <a:r>
              <a:rPr kumimoji="1" lang="ja-JP" altLang="en-US" dirty="0" smtClean="0"/>
              <a:t>お互いに利益で、他方が犠牲にならない形</a:t>
            </a:r>
            <a:endParaRPr kumimoji="1" lang="ja-JP" altLang="en-US" dirty="0"/>
          </a:p>
        </p:txBody>
      </p:sp>
    </p:spTree>
    <p:extLst>
      <p:ext uri="{BB962C8B-B14F-4D97-AF65-F5344CB8AC3E}">
        <p14:creationId xmlns:p14="http://schemas.microsoft.com/office/powerpoint/2010/main" val="22185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障害者が教育を受けられない時</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法的規制　国家による就学免除（戦前）・保護者による就学免除申請－保護者側からの申請は認めるべきか</a:t>
            </a:r>
          </a:p>
          <a:p>
            <a:r>
              <a:rPr lang="ja-JP" altLang="en-US" dirty="0" smtClean="0"/>
              <a:t>学校の不存在・不十分（国家の学校設置義務免除）－１９７９年に県の養護学校設置義務</a:t>
            </a:r>
          </a:p>
          <a:p>
            <a:r>
              <a:rPr kumimoji="1" lang="ja-JP" altLang="en-US" dirty="0" smtClean="0"/>
              <a:t>普通学校と特別支援学校の選択の</a:t>
            </a:r>
            <a:r>
              <a:rPr kumimoji="1" lang="ja-JP" altLang="en-US" dirty="0"/>
              <a:t>問題</a:t>
            </a:r>
            <a:r>
              <a:rPr kumimoji="1" lang="ja-JP" altLang="en-US" dirty="0" smtClean="0"/>
              <a:t>－旭川訴訟と奈良訴訟（合理的配慮の範囲）</a:t>
            </a:r>
          </a:p>
          <a:p>
            <a:r>
              <a:rPr lang="ja-JP" altLang="en-US" dirty="0" smtClean="0"/>
              <a:t>教師の専門的力量不足・妥当な教育法－普通学級の教師はどこまで要請されるか－給食指導での訴訟</a:t>
            </a:r>
            <a:endParaRPr kumimoji="1" lang="ja-JP" altLang="en-US" dirty="0"/>
          </a:p>
        </p:txBody>
      </p:sp>
    </p:spTree>
    <p:extLst>
      <p:ext uri="{BB962C8B-B14F-4D97-AF65-F5344CB8AC3E}">
        <p14:creationId xmlns:p14="http://schemas.microsoft.com/office/powerpoint/2010/main" val="32259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特別支援教育での変化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障害の種類によって学校を分けていたのを「特別支援学校」として統合</a:t>
            </a:r>
          </a:p>
          <a:p>
            <a:r>
              <a:rPr lang="ja-JP" altLang="en-US" dirty="0" smtClean="0"/>
              <a:t>従来特殊教育の対象としていなかった「発達障害」を対象にした。（通常普通学級に在学）</a:t>
            </a:r>
          </a:p>
          <a:p>
            <a:r>
              <a:rPr kumimoji="1" lang="ja-JP" altLang="en-US" dirty="0" smtClean="0"/>
              <a:t>特別支援学校が地域のリーダー的役割を果たし、学校にはコーディネーターをおく。</a:t>
            </a:r>
          </a:p>
          <a:p>
            <a:r>
              <a:rPr lang="ja-JP" altLang="en-US" dirty="0" smtClean="0"/>
              <a:t>個人の年間指導計画を策定して実施する。</a:t>
            </a:r>
          </a:p>
          <a:p>
            <a:pPr>
              <a:buNone/>
            </a:pPr>
            <a:r>
              <a:rPr kumimoji="1" lang="ja-JP" altLang="en-US" dirty="0" smtClean="0"/>
              <a:t>　　　　⇒　理想と現実のギャップ</a:t>
            </a:r>
            <a:endParaRPr kumimoji="1" lang="ja-JP" altLang="en-US" dirty="0"/>
          </a:p>
        </p:txBody>
      </p:sp>
    </p:spTree>
    <p:extLst>
      <p:ext uri="{BB962C8B-B14F-4D97-AF65-F5344CB8AC3E}">
        <p14:creationId xmlns:p14="http://schemas.microsoft.com/office/powerpoint/2010/main" val="3015100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普通学級と特別支援教育の選択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決定権　明確な法的規定無し</a:t>
            </a:r>
          </a:p>
          <a:p>
            <a:r>
              <a:rPr lang="ja-JP" altLang="en-US" dirty="0" smtClean="0"/>
              <a:t>旭川訴訟　テキスト</a:t>
            </a:r>
          </a:p>
          <a:p>
            <a:r>
              <a:rPr kumimoji="1" lang="ja-JP" altLang="en-US" dirty="0" smtClean="0"/>
              <a:t>奈良県訴訟　脳性麻痺で車椅子生活の女子。２００３年に小学校入学、町派遣の特別介助員２人、特別担任の下で勉学。中学を希望したが、高い場所で階段が多い、バリアフリーでない、運動場も遠いことで町が拒否⇒訴訟⇒拒否は違法　　インターネット上では町を支持する声も</a:t>
            </a:r>
            <a:endParaRPr kumimoji="1" lang="ja-JP" altLang="en-US" dirty="0"/>
          </a:p>
        </p:txBody>
      </p:sp>
    </p:spTree>
    <p:extLst>
      <p:ext uri="{BB962C8B-B14F-4D97-AF65-F5344CB8AC3E}">
        <p14:creationId xmlns:p14="http://schemas.microsoft.com/office/powerpoint/2010/main" val="259174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担任教師の専門性の要請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給食指導にかかわる訴訟　</a:t>
            </a:r>
          </a:p>
          <a:p>
            <a:r>
              <a:rPr lang="ja-JP" altLang="en-US" dirty="0" smtClean="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p>
          <a:p>
            <a:r>
              <a:rPr kumimoji="1" lang="ja-JP" altLang="en-US" dirty="0" smtClean="0"/>
              <a:t>アレルギー対策</a:t>
            </a:r>
            <a:endParaRPr kumimoji="1" lang="ja-JP" altLang="en-US" dirty="0"/>
          </a:p>
        </p:txBody>
      </p:sp>
    </p:spTree>
    <p:extLst>
      <p:ext uri="{BB962C8B-B14F-4D97-AF65-F5344CB8AC3E}">
        <p14:creationId xmlns:p14="http://schemas.microsoft.com/office/powerpoint/2010/main" val="400475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障害者の教育を受ける権利の保障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合理的配慮がどこまで可能か　道具・設備・施設等</a:t>
            </a:r>
          </a:p>
          <a:p>
            <a:r>
              <a:rPr lang="ja-JP" altLang="en-US" dirty="0" smtClean="0"/>
              <a:t>教師の力量をどの範囲で、どの程度まで求めるのか</a:t>
            </a:r>
          </a:p>
          <a:p>
            <a:r>
              <a:rPr kumimoji="1" lang="ja-JP" altLang="en-US" dirty="0" smtClean="0"/>
              <a:t>一般的教育条件と障害児独自の条件との調和をどのようにとるのか</a:t>
            </a:r>
          </a:p>
          <a:p>
            <a:r>
              <a:rPr lang="ja-JP" altLang="en-US" smtClean="0"/>
              <a:t>どの学校（特別支援学校・普通学級・特別支援学級）を選択するかの決定権は</a:t>
            </a:r>
            <a:endParaRPr kumimoji="1" lang="ja-JP" altLang="en-US"/>
          </a:p>
        </p:txBody>
      </p:sp>
    </p:spTree>
    <p:extLst>
      <p:ext uri="{BB962C8B-B14F-4D97-AF65-F5344CB8AC3E}">
        <p14:creationId xmlns:p14="http://schemas.microsoft.com/office/powerpoint/2010/main" val="2088393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公私の格差訴訟</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br>
              <a:rPr lang="ja-JP" altLang="en-US" dirty="0" smtClean="0"/>
            </a:br>
            <a:endParaRPr lang="ja-JP" altLang="en-US" dirty="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大日本帝国憲法には「教育」規定はなかった</a:t>
            </a:r>
          </a:p>
          <a:p>
            <a:r>
              <a:rPr kumimoji="1" lang="ja-JP" altLang="en-US" dirty="0" smtClean="0"/>
              <a:t>民法論争が発端</a:t>
            </a:r>
          </a:p>
          <a:p>
            <a:pPr lvl="1"/>
            <a:r>
              <a:rPr lang="ja-JP" altLang="en-US" dirty="0" smtClean="0"/>
              <a:t>近代家族制度 ｖｓ 復古的家族制の争い</a:t>
            </a:r>
          </a:p>
          <a:p>
            <a:pPr lvl="1"/>
            <a:r>
              <a:rPr kumimoji="1" lang="ja-JP" altLang="en-US" dirty="0" smtClean="0"/>
              <a:t>民法は概略近代派の勝利→徳育論争</a:t>
            </a:r>
          </a:p>
          <a:p>
            <a:r>
              <a:rPr lang="ja-JP" altLang="en-US" dirty="0" smtClean="0"/>
              <a:t>復古派が教育に活路</a:t>
            </a:r>
            <a:endParaRPr kumimoji="1" lang="ja-JP" altLang="en-US" dirty="0" smtClean="0"/>
          </a:p>
          <a:p>
            <a:pPr lvl="1"/>
            <a:r>
              <a:rPr lang="ja-JP" altLang="en-US" dirty="0" smtClean="0"/>
              <a:t>勅令主義</a:t>
            </a:r>
            <a:r>
              <a:rPr lang="en-US" altLang="ja-JP" dirty="0" smtClean="0"/>
              <a:t>(</a:t>
            </a:r>
            <a:r>
              <a:rPr lang="ja-JP" altLang="en-US" dirty="0" smtClean="0"/>
              <a:t>予算以外議会経ず</a:t>
            </a:r>
            <a:r>
              <a:rPr lang="en-US" altLang="ja-JP" dirty="0" smtClean="0"/>
              <a:t>)</a:t>
            </a:r>
            <a:r>
              <a:rPr lang="ja-JP" altLang="en-US" dirty="0" smtClean="0"/>
              <a:t> 象徴「教育勅語</a:t>
            </a:r>
            <a:r>
              <a:rPr lang="en-US" altLang="ja-JP" dirty="0" smtClean="0"/>
              <a:t>)</a:t>
            </a:r>
            <a:endParaRPr lang="ja-JP" altLang="en-US" dirty="0" smtClean="0"/>
          </a:p>
          <a:p>
            <a:pPr lvl="1"/>
            <a:r>
              <a:rPr kumimoji="1" lang="ja-JP" altLang="en-US" dirty="0" smtClean="0"/>
              <a:t>復古的道徳</a:t>
            </a:r>
            <a:r>
              <a:rPr kumimoji="1" lang="en-US" altLang="ja-JP" dirty="0" smtClean="0"/>
              <a:t>(</a:t>
            </a:r>
            <a:r>
              <a:rPr kumimoji="1" lang="ja-JP" altLang="en-US" dirty="0" smtClean="0"/>
              <a:t>江戸時代の武士道徳が中心</a:t>
            </a:r>
            <a:r>
              <a:rPr kumimoji="1" lang="en-US" altLang="ja-JP" dirty="0" smtClean="0"/>
              <a:t>)</a:t>
            </a:r>
            <a:endParaRPr kumimoji="1" lang="ja-JP" altLang="en-US" dirty="0" smtClean="0"/>
          </a:p>
          <a:p>
            <a:pPr lvl="1"/>
            <a:r>
              <a:rPr lang="ja-JP" altLang="en-US" dirty="0" smtClean="0"/>
              <a:t>町人道徳や以前の武士道徳は含まず</a:t>
            </a:r>
          </a:p>
          <a:p>
            <a:pPr lvl="1"/>
            <a:r>
              <a:rPr lang="ja-JP" altLang="en-US" dirty="0" smtClean="0"/>
              <a:t>きみ 君たらずとも臣、臣たらざる</a:t>
            </a:r>
            <a:r>
              <a:rPr lang="ja-JP" altLang="en-US" dirty="0" err="1" smtClean="0"/>
              <a:t>べ</a:t>
            </a:r>
            <a:r>
              <a:rPr lang="ja-JP" altLang="en-US" dirty="0" smtClean="0"/>
              <a:t>からず孔安国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就学実務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学齢簿の編成（市町村教委）⇒通知</a:t>
            </a:r>
          </a:p>
          <a:p>
            <a:r>
              <a:rPr lang="ja-JP" altLang="en-US" dirty="0"/>
              <a:t>就学</a:t>
            </a:r>
            <a:r>
              <a:rPr lang="ja-JP" altLang="en-US" dirty="0" smtClean="0"/>
              <a:t>時検診（項目　ｐ３５　</a:t>
            </a:r>
            <a:endParaRPr lang="en-US" altLang="ja-JP" dirty="0" smtClean="0"/>
          </a:p>
          <a:p>
            <a:r>
              <a:rPr lang="ja-JP" altLang="en-US" dirty="0" smtClean="0"/>
              <a:t>学校の通知（普通・特別支援）　学校</a:t>
            </a:r>
            <a:r>
              <a:rPr lang="ja-JP" altLang="en-US" smtClean="0"/>
              <a:t>選択は・区割りの申し立て</a:t>
            </a:r>
            <a:endParaRPr lang="ja-JP" altLang="en-US" dirty="0" smtClean="0"/>
          </a:p>
          <a:p>
            <a:r>
              <a:rPr lang="ja-JP" altLang="en-US" dirty="0" smtClean="0"/>
              <a:t>就学援助　教育補助・扶助</a:t>
            </a:r>
          </a:p>
          <a:p>
            <a:r>
              <a:rPr kumimoji="1" lang="ja-JP" altLang="en-US" dirty="0" smtClean="0"/>
              <a:t>就学管理　校長</a:t>
            </a:r>
          </a:p>
          <a:p>
            <a:r>
              <a:rPr lang="ja-JP" altLang="en-US" dirty="0" smtClean="0"/>
              <a:t>就学免除</a:t>
            </a:r>
            <a:r>
              <a:rPr lang="ja-JP" altLang="en-US" dirty="0"/>
              <a:t>・</a:t>
            </a:r>
            <a:r>
              <a:rPr lang="ja-JP" altLang="en-US" dirty="0" smtClean="0"/>
              <a:t>猶予　ｐ３９</a:t>
            </a:r>
            <a:endParaRPr kumimoji="1" lang="ja-JP" altLang="en-US" dirty="0"/>
          </a:p>
        </p:txBody>
      </p:sp>
    </p:spTree>
    <p:extLst>
      <p:ext uri="{BB962C8B-B14F-4D97-AF65-F5344CB8AC3E}">
        <p14:creationId xmlns:p14="http://schemas.microsoft.com/office/powerpoint/2010/main" val="3409315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義務教育の終了原則</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年齢主義と課程主義</a:t>
            </a:r>
          </a:p>
          <a:p>
            <a:pPr lvl="1"/>
            <a:r>
              <a:rPr lang="ja-JP" altLang="en-US" dirty="0" smtClean="0"/>
              <a:t>学校</a:t>
            </a:r>
            <a:r>
              <a:rPr lang="ja-JP" altLang="en-US" dirty="0" smtClean="0"/>
              <a:t>教育法施行規則第五十七条</a:t>
            </a:r>
            <a:endParaRPr lang="ja-JP" altLang="en-US" dirty="0"/>
          </a:p>
          <a:p>
            <a:pPr lvl="1"/>
            <a:r>
              <a:rPr lang="ja-JP" altLang="en-US" dirty="0"/>
              <a:t> 　小学校において、各学年の課程の修了又は卒業を認めるに当</a:t>
            </a:r>
            <a:r>
              <a:rPr lang="ja-JP" altLang="en-US" dirty="0" err="1"/>
              <a:t>たつては</a:t>
            </a:r>
            <a:r>
              <a:rPr lang="ja-JP" altLang="en-US" dirty="0"/>
              <a:t>、児童の平素の成績を評価して、これを定めなければならない。</a:t>
            </a:r>
          </a:p>
          <a:p>
            <a:pPr lvl="1"/>
            <a:r>
              <a:rPr lang="ja-JP" altLang="en-US" dirty="0"/>
              <a:t> 第五十八条</a:t>
            </a:r>
          </a:p>
          <a:p>
            <a:pPr lvl="1"/>
            <a:r>
              <a:rPr lang="ja-JP" altLang="en-US" dirty="0"/>
              <a:t> 　校長は、小学校の全課程を修了したと認めた者には、卒業証書を授与しなければならない。</a:t>
            </a:r>
          </a:p>
          <a:p>
            <a:r>
              <a:rPr lang="ja-JP" altLang="en-US" dirty="0"/>
              <a:t> </a:t>
            </a:r>
            <a:r>
              <a:rPr lang="ja-JP" altLang="en-US" dirty="0" smtClean="0"/>
              <a:t>法的には課程主義だが運用は年齢主義</a:t>
            </a:r>
          </a:p>
          <a:p>
            <a:endParaRPr kumimoji="1" lang="ja-JP" altLang="en-US" dirty="0"/>
          </a:p>
        </p:txBody>
      </p:sp>
    </p:spTree>
    <p:extLst>
      <p:ext uri="{BB962C8B-B14F-4D97-AF65-F5344CB8AC3E}">
        <p14:creationId xmlns:p14="http://schemas.microsoft.com/office/powerpoint/2010/main" val="3230408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義務教育修了と社会の受け入れ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現在の日本　無視・問わない（ただし中卒は極めて不利）</a:t>
            </a:r>
          </a:p>
          <a:p>
            <a:r>
              <a:rPr lang="ja-JP" altLang="en-US" dirty="0" smtClean="0"/>
              <a:t>ヨーロッパ　義務教育修了は労働の基礎条件となっている。義務教育出席・修了認定が厳格</a:t>
            </a:r>
          </a:p>
          <a:p>
            <a:r>
              <a:rPr kumimoji="1" lang="ja-JP" altLang="en-US" dirty="0" smtClean="0"/>
              <a:t>義務教育の拡大（下方　上方）</a:t>
            </a:r>
          </a:p>
          <a:p>
            <a:r>
              <a:rPr lang="ja-JP" altLang="en-US" dirty="0" smtClean="0"/>
              <a:t>家庭教育を容認するか</a:t>
            </a:r>
            <a:endParaRPr kumimoji="1" lang="ja-JP" altLang="en-US" dirty="0"/>
          </a:p>
        </p:txBody>
      </p:sp>
    </p:spTree>
    <p:extLst>
      <p:ext uri="{BB962C8B-B14F-4D97-AF65-F5344CB8AC3E}">
        <p14:creationId xmlns:p14="http://schemas.microsoft.com/office/powerpoint/2010/main" val="3512532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保護者の義務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（学校教育法）第百四十四条</a:t>
            </a:r>
            <a:br>
              <a:rPr lang="ja-JP" altLang="en-US" dirty="0" smtClean="0"/>
            </a:br>
            <a:r>
              <a:rPr lang="ja-JP" altLang="en-US" dirty="0" smtClean="0"/>
              <a:t>　第十七条第一項又は第二項の義務の履行の督促を受け、なお履行しない者は、十万円以下の罰金に処する。</a:t>
            </a:r>
          </a:p>
          <a:p>
            <a:pPr lvl="1"/>
            <a:r>
              <a:rPr lang="ja-JP" altLang="en-US" dirty="0" smtClean="0"/>
              <a:t>１７条は、６歳から１５歳までの子どもを就学させる保護者の義務を規定</a:t>
            </a:r>
          </a:p>
          <a:p>
            <a:pPr lvl="1"/>
            <a:r>
              <a:rPr kumimoji="1" lang="ja-JP" altLang="en-US" dirty="0" smtClean="0"/>
              <a:t>正当な理由なしに７日休む→校長が教育委員会に報告→教委は保護者に督促（施行令）</a:t>
            </a:r>
          </a:p>
          <a:p>
            <a:r>
              <a:rPr lang="ja-JP" altLang="en-US" dirty="0" smtClean="0"/>
              <a:t>正当な理由か（勉強嫌だ、先生とうまくいかない、給食がまずい、家が楽しい、家族旅行に</a:t>
            </a:r>
            <a:r>
              <a:rPr lang="ja-JP" altLang="en-US" smtClean="0"/>
              <a:t>いく）親の義務は？</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日本国憲法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日本国憲法</a:t>
            </a:r>
            <a:r>
              <a:rPr lang="en-US" altLang="ja-JP" dirty="0" smtClean="0"/>
              <a:t>26</a:t>
            </a:r>
            <a:r>
              <a:rPr lang="ja-JP" altLang="en-US" dirty="0" smtClean="0"/>
              <a:t>条に教育規定</a:t>
            </a:r>
          </a:p>
          <a:p>
            <a:pPr lvl="1"/>
            <a:r>
              <a:rPr lang="ja-JP" altLang="en-US" dirty="0" smtClean="0"/>
              <a:t>戦後改革で法律主義に転換</a:t>
            </a:r>
          </a:p>
          <a:p>
            <a:pPr lvl="1"/>
            <a:r>
              <a:rPr lang="ja-JP" altLang="en-US" dirty="0" smtClean="0"/>
              <a:t>本当か</a:t>
            </a:r>
            <a:r>
              <a:rPr lang="en-US" altLang="ja-JP" dirty="0" smtClean="0"/>
              <a:t>(</a:t>
            </a:r>
            <a:r>
              <a:rPr lang="ja-JP" altLang="en-US" dirty="0" smtClean="0"/>
              <a:t>具体的規定はほとんど政令と省令</a:t>
            </a:r>
            <a:r>
              <a:rPr lang="en-US" altLang="ja-JP" dirty="0" smtClean="0"/>
              <a:t>)</a:t>
            </a:r>
            <a:endParaRPr lang="ja-JP" altLang="en-US" dirty="0" smtClean="0"/>
          </a:p>
          <a:p>
            <a:r>
              <a:rPr kumimoji="1" lang="ja-JP" altLang="en-US" dirty="0" smtClean="0"/>
              <a:t>改正問題  現実的課題。自分の見解をもつ必要</a:t>
            </a:r>
          </a:p>
          <a:p>
            <a:pPr lvl="1"/>
            <a:r>
              <a:rPr lang="ja-JP" altLang="en-US" dirty="0" smtClean="0"/>
              <a:t>自主的な憲法</a:t>
            </a:r>
            <a:r>
              <a:rPr lang="ja-JP" altLang="en-US" dirty="0"/>
              <a:t>なのか</a:t>
            </a:r>
            <a:r>
              <a:rPr lang="ja-JP" altLang="en-US" dirty="0" smtClean="0"/>
              <a:t>、</a:t>
            </a:r>
            <a:r>
              <a:rPr lang="ja-JP" altLang="en-US" dirty="0"/>
              <a:t>押しつけなの</a:t>
            </a:r>
            <a:r>
              <a:rPr lang="ja-JP" altLang="en-US" dirty="0" smtClean="0"/>
              <a:t>か（テキスト）</a:t>
            </a:r>
          </a:p>
          <a:p>
            <a:pPr lvl="1"/>
            <a:r>
              <a:rPr lang="ja-JP" altLang="en-US" dirty="0" smtClean="0"/>
              <a:t>２６条を最初に創案したのは、東大法学部の憲法研究会と思われる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r>
              <a:rPr kumimoji="1" lang="en-US" altLang="ja-JP" dirty="0" smtClean="0"/>
              <a:t>26</a:t>
            </a:r>
            <a:r>
              <a:rPr kumimoji="1" lang="ja-JP" altLang="en-US" dirty="0" smtClean="0"/>
              <a:t>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第二十六条 　</a:t>
            </a:r>
            <a:r>
              <a:rPr lang="ja-JP" altLang="en-US" dirty="0" smtClean="0">
                <a:solidFill>
                  <a:srgbClr val="FF0000"/>
                </a:solidFill>
              </a:rPr>
              <a:t>すべて国民</a:t>
            </a:r>
            <a:r>
              <a:rPr lang="ja-JP" altLang="en-US" dirty="0" smtClean="0"/>
              <a:t>は、</a:t>
            </a:r>
            <a:r>
              <a:rPr lang="ja-JP" altLang="en-US" dirty="0" smtClean="0">
                <a:solidFill>
                  <a:srgbClr val="FF0000"/>
                </a:solidFill>
              </a:rPr>
              <a:t>法律の定める</a:t>
            </a:r>
            <a:r>
              <a:rPr lang="ja-JP" altLang="en-US" dirty="0" smtClean="0"/>
              <a:t>ところにより、その</a:t>
            </a:r>
            <a:r>
              <a:rPr lang="ja-JP" altLang="en-US" dirty="0" smtClean="0">
                <a:solidFill>
                  <a:srgbClr val="FF0000"/>
                </a:solidFill>
              </a:rPr>
              <a:t>能力に応じて</a:t>
            </a:r>
            <a:r>
              <a:rPr lang="ja-JP" altLang="en-US" dirty="0" smtClean="0"/>
              <a:t>、</a:t>
            </a:r>
            <a:r>
              <a:rPr lang="ja-JP" altLang="en-US" dirty="0" smtClean="0">
                <a:solidFill>
                  <a:srgbClr val="FF0000"/>
                </a:solidFill>
              </a:rPr>
              <a:t>ひとしく</a:t>
            </a:r>
            <a:r>
              <a:rPr lang="ja-JP" altLang="en-US" dirty="0" smtClean="0"/>
              <a:t>教育を</a:t>
            </a:r>
            <a:r>
              <a:rPr lang="ja-JP" altLang="en-US" dirty="0" smtClean="0">
                <a:solidFill>
                  <a:srgbClr val="FF0000"/>
                </a:solidFill>
              </a:rPr>
              <a:t>受ける権利</a:t>
            </a:r>
            <a:r>
              <a:rPr lang="ja-JP" altLang="en-US" dirty="0" smtClean="0"/>
              <a:t>を有する。 </a:t>
            </a:r>
          </a:p>
          <a:p>
            <a:r>
              <a:rPr lang="ja-JP" altLang="en-US" dirty="0" smtClean="0"/>
              <a:t>○２ 　すべて国民は、法律の定めるところにより、その保護する子女に普通教育を受けさせる</a:t>
            </a:r>
            <a:r>
              <a:rPr lang="ja-JP" altLang="en-US" dirty="0" smtClean="0">
                <a:solidFill>
                  <a:srgbClr val="FF0000"/>
                </a:solidFill>
              </a:rPr>
              <a:t>義務</a:t>
            </a:r>
            <a:r>
              <a:rPr lang="ja-JP" altLang="en-US" dirty="0" smtClean="0"/>
              <a:t>を</a:t>
            </a:r>
            <a:r>
              <a:rPr lang="ja-JP" altLang="en-US" dirty="0" err="1" smtClean="0"/>
              <a:t>負ふ。</a:t>
            </a:r>
            <a:r>
              <a:rPr lang="ja-JP" altLang="en-US" dirty="0" smtClean="0"/>
              <a:t>義務教育は、これを</a:t>
            </a:r>
            <a:r>
              <a:rPr lang="ja-JP" altLang="en-US" dirty="0" smtClean="0">
                <a:solidFill>
                  <a:srgbClr val="FF0000"/>
                </a:solidFill>
              </a:rPr>
              <a:t>無償</a:t>
            </a:r>
            <a:r>
              <a:rPr lang="ja-JP" altLang="en-US" dirty="0" smtClean="0"/>
              <a:t>とする。</a:t>
            </a:r>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外国にいる日本人の権利は保障されるか</a:t>
            </a:r>
          </a:p>
          <a:p>
            <a:pPr lvl="1"/>
            <a:r>
              <a:rPr lang="ja-JP" altLang="en-US" dirty="0" smtClean="0"/>
              <a:t>義務はなくなる</a:t>
            </a:r>
          </a:p>
          <a:p>
            <a:pPr lvl="1"/>
            <a:r>
              <a:rPr kumimoji="1" lang="ja-JP" altLang="en-US" dirty="0" smtClean="0"/>
              <a:t>教科書無償措置は保障される</a:t>
            </a:r>
            <a:r>
              <a:rPr kumimoji="1" lang="en-US" altLang="ja-JP" dirty="0" smtClean="0"/>
              <a:t>(</a:t>
            </a:r>
            <a:r>
              <a:rPr kumimoji="1" lang="ja-JP" altLang="en-US" dirty="0" smtClean="0"/>
              <a:t>日本人学校の場合</a:t>
            </a:r>
            <a:r>
              <a:rPr kumimoji="1" lang="en-US" altLang="ja-JP" dirty="0" smtClean="0"/>
              <a:t>)</a:t>
            </a:r>
            <a:endParaRPr kumimoji="1" lang="ja-JP" altLang="en-US" dirty="0" smtClean="0"/>
          </a:p>
          <a:p>
            <a:r>
              <a:rPr kumimoji="1" lang="ja-JP" altLang="en-US" dirty="0" smtClean="0"/>
              <a:t>外国人は含むのか、含まないのか</a:t>
            </a:r>
          </a:p>
          <a:p>
            <a:pPr lvl="1"/>
            <a:r>
              <a:rPr lang="ja-JP" altLang="en-US" dirty="0" smtClean="0"/>
              <a:t>公立学校に入る権利</a:t>
            </a:r>
            <a:r>
              <a:rPr lang="en-US" altLang="ja-JP" dirty="0" smtClean="0"/>
              <a:t>(</a:t>
            </a:r>
            <a:r>
              <a:rPr lang="ja-JP" altLang="en-US" dirty="0" smtClean="0"/>
              <a:t>基本入れる</a:t>
            </a:r>
            <a:r>
              <a:rPr lang="en-US" altLang="ja-JP" dirty="0" smtClean="0"/>
              <a:t>)</a:t>
            </a:r>
            <a:r>
              <a:rPr lang="ja-JP" altLang="en-US" dirty="0" smtClean="0"/>
              <a:t>　就学義務はない</a:t>
            </a:r>
          </a:p>
          <a:p>
            <a:pPr lvl="1"/>
            <a:r>
              <a:rPr kumimoji="1" lang="ja-JP" altLang="en-US" dirty="0" smtClean="0"/>
              <a:t>公立学校での「言語保障」 →自治体の政策</a:t>
            </a:r>
          </a:p>
          <a:p>
            <a:pPr lvl="1"/>
            <a:r>
              <a:rPr kumimoji="1" lang="ja-JP" altLang="en-US" dirty="0" smtClean="0"/>
              <a:t>一定数の同じ言語の外国人→当該言語の教師を配置する国もある</a:t>
            </a:r>
            <a:r>
              <a:rPr kumimoji="1" lang="en-US" altLang="ja-JP" dirty="0" smtClean="0"/>
              <a:t>(</a:t>
            </a:r>
            <a:r>
              <a:rPr kumimoji="1" lang="ja-JP" altLang="en-US" dirty="0" smtClean="0"/>
              <a:t>政治状況で次第に否定的動向</a:t>
            </a:r>
            <a:r>
              <a:rPr kumimoji="1" lang="en-US" altLang="ja-JP" dirty="0" smtClean="0"/>
              <a:t>)</a:t>
            </a:r>
            <a:endParaRPr kumimoji="1" lang="ja-JP" altLang="en-US" dirty="0" smtClean="0"/>
          </a:p>
          <a:p>
            <a:r>
              <a:rPr lang="ja-JP" altLang="en-US" dirty="0" smtClean="0"/>
              <a:t>私立学校は学校の判断</a:t>
            </a:r>
            <a:endParaRPr kumimoji="1" lang="ja-JP"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すべて国民</a:t>
            </a:r>
            <a:r>
              <a:rPr lang="ja-JP" altLang="en-US" dirty="0"/>
              <a:t>は</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77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外国人教育支援の終了は違法？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大阪の高槻市で、在日外国人教育の推進事業が実施されてきたが、行政的支援を終了させた。</a:t>
            </a:r>
          </a:p>
          <a:p>
            <a:r>
              <a:rPr lang="ja-JP" altLang="en-US" dirty="0" smtClean="0"/>
              <a:t>「</a:t>
            </a:r>
            <a:r>
              <a:rPr lang="ja-JP" altLang="ja-JP" dirty="0" smtClean="0"/>
              <a:t>国際規約</a:t>
            </a:r>
            <a:r>
              <a:rPr lang="ja-JP" altLang="en-US" dirty="0" smtClean="0"/>
              <a:t>で</a:t>
            </a:r>
            <a:r>
              <a:rPr lang="ja-JP" altLang="ja-JP" dirty="0" smtClean="0"/>
              <a:t>、公の費用負担のもと、マイノリティとしての教育を受け、マイノリティの言語を用い、マイノリティの文化について積極的に学ぶ環境を享受できる権利（以下「マイノリティの教育権」という。）が保障されている。</a:t>
            </a:r>
            <a:r>
              <a:rPr lang="ja-JP" altLang="en-US" dirty="0" smtClean="0"/>
              <a:t>２６条も認めている。」として提訴</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勅令主義から法律主義へと転換したが</a:t>
            </a:r>
          </a:p>
          <a:p>
            <a:r>
              <a:rPr kumimoji="1" lang="ja-JP" altLang="en-US" dirty="0" smtClean="0"/>
              <a:t>法律とは「国会」が議決した規則</a:t>
            </a:r>
          </a:p>
          <a:p>
            <a:pPr lvl="1"/>
            <a:r>
              <a:rPr lang="ja-JP" altLang="en-US" dirty="0" smtClean="0"/>
              <a:t>重要な規則が政令と省令で決められる</a:t>
            </a:r>
          </a:p>
          <a:p>
            <a:pPr lvl="1">
              <a:buNone/>
            </a:pPr>
            <a:r>
              <a:rPr kumimoji="1" lang="ja-JP" altLang="en-US" dirty="0" smtClean="0"/>
              <a:t>  </a:t>
            </a:r>
            <a:r>
              <a:rPr kumimoji="1" lang="en-US" altLang="ja-JP" dirty="0" err="1" smtClean="0"/>
              <a:t>cf</a:t>
            </a:r>
            <a:r>
              <a:rPr kumimoji="1" lang="ja-JP" altLang="en-US" dirty="0" smtClean="0"/>
              <a:t> 教員免許更新制度 「誰がうけるのか」</a:t>
            </a:r>
          </a:p>
          <a:p>
            <a:pPr lvl="1">
              <a:buNone/>
            </a:pPr>
            <a:r>
              <a:rPr lang="ja-JP" altLang="en-US" dirty="0" smtClean="0"/>
              <a:t>      職員会議の位置づけ</a:t>
            </a:r>
            <a:endParaRPr kumimoji="1" lang="ja-JP" altLang="en-US" dirty="0" smtClean="0"/>
          </a:p>
          <a:p>
            <a:r>
              <a:rPr kumimoji="1" lang="ja-JP" altLang="en-US" dirty="0" smtClean="0"/>
              <a:t>プログラム規定説と具体的権利規定説</a:t>
            </a:r>
          </a:p>
          <a:p>
            <a:pPr>
              <a:buNone/>
            </a:pPr>
            <a:r>
              <a:rPr lang="ja-JP" altLang="en-US" dirty="0"/>
              <a:t>　</a:t>
            </a:r>
            <a:r>
              <a:rPr lang="ja-JP" altLang="en-US" dirty="0" smtClean="0"/>
              <a:t>ｃｆ　「生存権」「義務教育は無償」</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「能力に応じて」原則</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「習熟度別学級」は、原則にあっているか</a:t>
            </a:r>
          </a:p>
          <a:p>
            <a:r>
              <a:rPr kumimoji="1" lang="ja-JP" altLang="en-US" dirty="0" smtClean="0"/>
              <a:t>入学試験で落とすことは「教育権」の侵害</a:t>
            </a:r>
            <a:r>
              <a:rPr lang="en-US" altLang="ja-JP" dirty="0" smtClean="0"/>
              <a:t>?</a:t>
            </a:r>
            <a:endParaRPr lang="ja-JP" altLang="en-US" dirty="0" smtClean="0"/>
          </a:p>
          <a:p>
            <a:r>
              <a:rPr kumimoji="1" lang="ja-JP" altLang="en-US" dirty="0" smtClean="0"/>
              <a:t>定員で落とす </a:t>
            </a:r>
            <a:r>
              <a:rPr kumimoji="1" lang="en-US" altLang="ja-JP" dirty="0" smtClean="0"/>
              <a:t>or</a:t>
            </a:r>
            <a:r>
              <a:rPr kumimoji="1" lang="ja-JP" altLang="en-US" dirty="0" smtClean="0"/>
              <a:t>   基準以下で落とす</a:t>
            </a:r>
            <a:endParaRPr kumimoji="1" lang="en-US" altLang="ja-JP" dirty="0" smtClean="0"/>
          </a:p>
          <a:p>
            <a:r>
              <a:rPr lang="ja-JP" altLang="en-US" dirty="0" smtClean="0"/>
              <a:t>市町村立小中学校の入学試験は</a:t>
            </a:r>
            <a:r>
              <a:rPr lang="en-US" altLang="ja-JP" dirty="0" smtClean="0"/>
              <a:t>?</a:t>
            </a:r>
            <a:endParaRPr lang="ja-JP" altLang="en-US" dirty="0" smtClean="0"/>
          </a:p>
          <a:p>
            <a:r>
              <a:rPr kumimoji="1" lang="ja-JP" altLang="en-US" dirty="0" smtClean="0"/>
              <a:t>県立・国立は</a:t>
            </a:r>
            <a:r>
              <a:rPr kumimoji="1" lang="en-US" altLang="ja-JP" dirty="0" smtClean="0"/>
              <a:t>?</a:t>
            </a:r>
            <a:endParaRPr kumimoji="1" lang="ja-JP" altLang="en-US" dirty="0" smtClean="0"/>
          </a:p>
          <a:p>
            <a:r>
              <a:rPr lang="ja-JP" altLang="en-US" dirty="0" smtClean="0"/>
              <a:t>一斉授業で、能力に応じた教育は可能か</a:t>
            </a: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1152</Words>
  <Application>Microsoft Office PowerPoint</Application>
  <PresentationFormat>画面に合わせる (4:3)</PresentationFormat>
  <Paragraphs>126</Paragraphs>
  <Slides>23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23</vt:i4>
      </vt:variant>
    </vt:vector>
  </HeadingPairs>
  <TitlesOfParts>
    <vt:vector size="28" baseType="lpstr">
      <vt:lpstr>ＭＳ Ｐゴシック</vt:lpstr>
      <vt:lpstr>Arial</vt:lpstr>
      <vt:lpstr>Calibri</vt:lpstr>
      <vt:lpstr>Office テーマ</vt:lpstr>
      <vt:lpstr>Office ​​テーマ</vt:lpstr>
      <vt:lpstr>憲法と義務教育</vt:lpstr>
      <vt:lpstr>憲法</vt:lpstr>
      <vt:lpstr>日本国憲法</vt:lpstr>
      <vt:lpstr>憲法26条</vt:lpstr>
      <vt:lpstr>すべて国民は（事例１）</vt:lpstr>
      <vt:lpstr>すべて国民は</vt:lpstr>
      <vt:lpstr>　外国人教育支援の終了は違法？</vt:lpstr>
      <vt:lpstr>法律の定めるところ</vt:lpstr>
      <vt:lpstr>「能力に応じて」原則</vt:lpstr>
      <vt:lpstr>宮沢説と牧説</vt:lpstr>
      <vt:lpstr>「ひとしく」</vt:lpstr>
      <vt:lpstr>権利論としての特別支援教育</vt:lpstr>
      <vt:lpstr>エルシステマと障害者</vt:lpstr>
      <vt:lpstr>障害者が教育を受けられない時</vt:lpstr>
      <vt:lpstr>特別支援教育での変化</vt:lpstr>
      <vt:lpstr>普通学級と特別支援教育の選択</vt:lpstr>
      <vt:lpstr>担任教師の専門性の要請</vt:lpstr>
      <vt:lpstr>障害者の教育を受ける権利の保障</vt:lpstr>
      <vt:lpstr>公私の格差訴訟</vt:lpstr>
      <vt:lpstr>就学実務</vt:lpstr>
      <vt:lpstr>義務教育の終了原則</vt:lpstr>
      <vt:lpstr>義務教育修了と社会の受け入れ</vt:lpstr>
      <vt:lpstr>保護者の義務</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47</cp:revision>
  <dcterms:created xsi:type="dcterms:W3CDTF">2013-04-21T02:28:30Z</dcterms:created>
  <dcterms:modified xsi:type="dcterms:W3CDTF">2016-04-27T02:04:33Z</dcterms:modified>
</cp:coreProperties>
</file>