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8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16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6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97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25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36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8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8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5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4BA3D-731F-474E-A380-7411DF1AD8B2}" type="datetimeFigureOut">
              <a:rPr kumimoji="1" lang="ja-JP" altLang="en-US" smtClean="0"/>
              <a:t>2016/4/19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3C3E-234B-412E-89F9-7113B3647B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08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教育権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教育を受ける権利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9879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犯罪者とその家族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犯罪者は教育権を保障されるべき</a:t>
            </a:r>
            <a:r>
              <a:rPr lang="ja-JP" altLang="en-US" dirty="0" smtClean="0"/>
              <a:t>か</a:t>
            </a:r>
          </a:p>
          <a:p>
            <a:pPr lvl="1"/>
            <a:r>
              <a:rPr kumimoji="1" lang="ja-JP" altLang="en-US" dirty="0" smtClean="0"/>
              <a:t>少年時代に重大犯罪を犯した人（ふたりの佐世保の少女、神戸の少年Ａ</a:t>
            </a:r>
          </a:p>
          <a:p>
            <a:r>
              <a:rPr lang="ja-JP" altLang="en-US" dirty="0" smtClean="0"/>
              <a:t>家族は（オウム事件教祖の子どもたち）</a:t>
            </a:r>
          </a:p>
          <a:p>
            <a:pPr lvl="1"/>
            <a:r>
              <a:rPr kumimoji="1" lang="ja-JP" altLang="en-US" dirty="0" smtClean="0"/>
              <a:t>小学校入学に対して、地域ぐるみの反対運動</a:t>
            </a:r>
          </a:p>
          <a:p>
            <a:pPr lvl="1"/>
            <a:r>
              <a:rPr lang="ja-JP" altLang="en-US" dirty="0" smtClean="0"/>
              <a:t>大学入試での合格取り消し</a:t>
            </a:r>
          </a:p>
          <a:p>
            <a:pPr lvl="1"/>
            <a:r>
              <a:rPr lang="ja-JP" altLang="en-US" dirty="0" smtClean="0"/>
              <a:t>私立中学入試での特待生合格の取り消し</a:t>
            </a:r>
          </a:p>
          <a:p>
            <a:r>
              <a:rPr kumimoji="1" lang="ja-JP" altLang="en-US" dirty="0" smtClean="0"/>
              <a:t>家族にも、犯罪の責任があるのか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08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エルシステマと犯罪者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２００７年刑務所にエルシステマを導入</a:t>
            </a:r>
          </a:p>
          <a:p>
            <a:pPr lvl="1"/>
            <a:r>
              <a:rPr lang="ja-JP" altLang="en-US" dirty="0" smtClean="0"/>
              <a:t>現在８の刑務所にオーケストラ・合唱がある</a:t>
            </a:r>
          </a:p>
          <a:p>
            <a:pPr lvl="1"/>
            <a:r>
              <a:rPr kumimoji="1" lang="ja-JP" altLang="en-US" dirty="0" smtClean="0"/>
              <a:t>指導・楽器の無償は同じ</a:t>
            </a:r>
          </a:p>
          <a:p>
            <a:pPr lvl="1"/>
            <a:r>
              <a:rPr lang="ja-JP" altLang="en-US" dirty="0" smtClean="0"/>
              <a:t>条件は、服装や礼儀を守る・暴力禁止</a:t>
            </a:r>
          </a:p>
          <a:p>
            <a:pPr lvl="1"/>
            <a:r>
              <a:rPr kumimoji="1" lang="ja-JP" altLang="en-US" dirty="0" smtClean="0"/>
              <a:t>音楽ホールでの演奏会も実施</a:t>
            </a:r>
          </a:p>
          <a:p>
            <a:r>
              <a:rPr lang="ja-JP" altLang="en-US" dirty="0" smtClean="0"/>
              <a:t>子どものエルシステマと同じ原理</a:t>
            </a:r>
          </a:p>
          <a:p>
            <a:r>
              <a:rPr kumimoji="1" lang="ja-JP" altLang="en-US" dirty="0" smtClean="0"/>
              <a:t>活動の喜び・チームワーク・責任感</a:t>
            </a:r>
          </a:p>
          <a:p>
            <a:pPr lvl="1"/>
            <a:r>
              <a:rPr kumimoji="1" lang="ja-JP" altLang="en-US" dirty="0" smtClean="0"/>
              <a:t>演奏での賞賛で自尊感情→再犯の低下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23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783504" cy="494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1800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子ども・国民が主人公であることの実現＝教育権の実現→教育権の構造を</a:t>
            </a:r>
            <a:r>
              <a:rPr kumimoji="1" lang="ja-JP" altLang="en-US" dirty="0" smtClean="0"/>
              <a:t>考える</a:t>
            </a:r>
          </a:p>
          <a:p>
            <a:r>
              <a:rPr lang="ja-JP" altLang="en-US" dirty="0" smtClean="0"/>
              <a:t>教育権は理論的には三つの柱</a:t>
            </a:r>
          </a:p>
          <a:p>
            <a:pPr lvl="1"/>
            <a:r>
              <a:rPr lang="ja-JP" altLang="en-US" dirty="0" smtClean="0"/>
              <a:t>教育をする権利</a:t>
            </a:r>
          </a:p>
          <a:p>
            <a:pPr lvl="1"/>
            <a:r>
              <a:rPr lang="ja-JP" altLang="en-US" dirty="0" smtClean="0"/>
              <a:t>教育を選択する権利</a:t>
            </a:r>
          </a:p>
          <a:p>
            <a:pPr lvl="1"/>
            <a:r>
              <a:rPr lang="ja-JP" altLang="en-US" dirty="0" smtClean="0"/>
              <a:t>教育を受ける権利</a:t>
            </a:r>
            <a:r>
              <a:rPr lang="en-US" altLang="ja-JP" dirty="0" smtClean="0"/>
              <a:t>(</a:t>
            </a:r>
            <a:r>
              <a:rPr lang="ja-JP" altLang="en-US" dirty="0" smtClean="0"/>
              <a:t>これのみ憲法が規定・今回の課題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ja-JP" altLang="en-US" dirty="0" smtClean="0"/>
              <a:t>教育を受ける権利の保障形態は</a:t>
            </a:r>
          </a:p>
          <a:p>
            <a:pPr lvl="1"/>
            <a:r>
              <a:rPr lang="ja-JP" altLang="en-US" dirty="0" smtClean="0"/>
              <a:t>義務就学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日本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就学あるいは家庭教育のいずれかの義務</a:t>
            </a:r>
            <a:r>
              <a:rPr lang="en-US" altLang="ja-JP" dirty="0" smtClean="0"/>
              <a:t>(</a:t>
            </a:r>
            <a:r>
              <a:rPr lang="ja-JP" altLang="en-US" dirty="0" smtClean="0"/>
              <a:t>デンマーク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自由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実際は存在せず。コンドルセ理論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736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コンドル</a:t>
            </a:r>
            <a:r>
              <a:rPr lang="ja-JP" altLang="en-US" dirty="0" smtClean="0"/>
              <a:t>セ</a:t>
            </a:r>
            <a:r>
              <a:rPr kumimoji="1" lang="ja-JP" altLang="en-US" dirty="0" smtClean="0"/>
              <a:t>と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1743-1794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フランス革命時代の革命家（ジロンド派）・啓蒙思想家・数学者・社会</a:t>
            </a:r>
            <a:r>
              <a:rPr kumimoji="1" lang="ja-JP" altLang="en-US" dirty="0" smtClean="0"/>
              <a:t>科学</a:t>
            </a:r>
          </a:p>
          <a:p>
            <a:pPr lvl="1"/>
            <a:r>
              <a:rPr lang="ja-JP" altLang="en-US" dirty="0" smtClean="0"/>
              <a:t>ジャコバン派に追われて自殺</a:t>
            </a:r>
            <a:r>
              <a:rPr lang="en-US" altLang="ja-JP" dirty="0" smtClean="0"/>
              <a:t>?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逃走中に</a:t>
            </a:r>
            <a:r>
              <a:rPr kumimoji="1" lang="ja-JP" altLang="en-US" dirty="0"/>
              <a:t>「</a:t>
            </a:r>
            <a:r>
              <a:rPr kumimoji="1" lang="ja-JP" altLang="en-US" dirty="0" smtClean="0"/>
              <a:t>人間精神進歩史」を執筆</a:t>
            </a:r>
            <a:endParaRPr kumimoji="1" lang="ja-JP" altLang="en-US" dirty="0" smtClean="0"/>
          </a:p>
          <a:p>
            <a:r>
              <a:rPr lang="ja-JP" altLang="en-US" dirty="0" smtClean="0"/>
              <a:t>ルソーの「一般意思」を否定し、「一般理性」</a:t>
            </a:r>
          </a:p>
          <a:p>
            <a:r>
              <a:rPr kumimoji="1" lang="ja-JP" altLang="en-US" dirty="0" smtClean="0"/>
              <a:t>ルソー派のルペルチェ（公民育成）と異なる自由な制度構想（就学義務の否定</a:t>
            </a:r>
            <a:r>
              <a:rPr kumimoji="1" lang="ja-JP" altLang="en-US" dirty="0" smtClean="0"/>
              <a:t>）</a:t>
            </a:r>
          </a:p>
          <a:p>
            <a:pPr lvl="1"/>
            <a:r>
              <a:rPr lang="ja-JP" altLang="en-US" dirty="0"/>
              <a:t>単</a:t>
            </a:r>
            <a:r>
              <a:rPr lang="ja-JP" altLang="en-US" dirty="0" smtClean="0"/>
              <a:t>線型の学校体系の構想</a:t>
            </a:r>
          </a:p>
          <a:p>
            <a:pPr lvl="1"/>
            <a:r>
              <a:rPr kumimoji="1" lang="ja-JP" altLang="en-US" dirty="0" smtClean="0"/>
              <a:t>義務を負う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は国家。市民は教育の自由。</a:t>
            </a:r>
          </a:p>
          <a:p>
            <a:pPr lvl="1"/>
            <a:r>
              <a:rPr lang="ja-JP" altLang="en-US" dirty="0" smtClean="0"/>
              <a:t>男女平等を行動でも貫いたと言われる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590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コンドルセ理論から日本を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コンドルセ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教育を受ける権利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国民全体</a:t>
                      </a:r>
                    </a:p>
                    <a:p>
                      <a:r>
                        <a:rPr kumimoji="1" lang="ja-JP" altLang="en-US" dirty="0" smtClean="0"/>
                        <a:t>　階梯的に組織</a:t>
                      </a:r>
                    </a:p>
                    <a:p>
                      <a:r>
                        <a:rPr kumimoji="1" lang="ja-JP" altLang="en-US" dirty="0" smtClean="0"/>
                        <a:t>義務教育を否定　「権利を確実に保障すれば、必要な者はみな学ぶ」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国民</a:t>
                      </a:r>
                    </a:p>
                    <a:p>
                      <a:r>
                        <a:rPr kumimoji="1" lang="ja-JP" altLang="en-US" dirty="0" smtClean="0"/>
                        <a:t>　全体かは不明瞭</a:t>
                      </a:r>
                    </a:p>
                    <a:p>
                      <a:r>
                        <a:rPr kumimoji="1" lang="ja-JP" altLang="en-US" dirty="0" smtClean="0"/>
                        <a:t>　成人教育の法的位置（権利とはされていない。教育基本法３、４条）　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教育保障義務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社会（国家）（個人には無）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保護者・国家</a:t>
                      </a:r>
                    </a:p>
                    <a:p>
                      <a:r>
                        <a:rPr kumimoji="1" lang="ja-JP" altLang="en-US" dirty="0" smtClean="0"/>
                        <a:t>　保護者には罰則規定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義務免除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概念無（個人の義務無）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障害（国家・親→親）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家庭教育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基本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なし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67544" y="4869160"/>
          <a:ext cx="8208912" cy="7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7258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個人の教育を受ける義務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存在せず（明確に否定）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規定上ないが、実質的にはある。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11560" y="5805264"/>
            <a:ext cx="788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日本の親（保護者）の法的位置は、国家の一部なのか、子どもと同じ位置なのか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968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ロバート・オーウェン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イギリス産業革命時代の成功した工場主</a:t>
            </a:r>
          </a:p>
          <a:p>
            <a:r>
              <a:rPr lang="ja-JP" altLang="en-US" dirty="0" smtClean="0"/>
              <a:t>労働環境の改善と従業員の子どものために学校を設立→優秀な労働者の育成</a:t>
            </a:r>
          </a:p>
          <a:p>
            <a:r>
              <a:rPr kumimoji="1" lang="ja-JP" altLang="en-US" dirty="0" smtClean="0"/>
              <a:t>政治に進出し、工場法の制定に尽力</a:t>
            </a:r>
          </a:p>
          <a:p>
            <a:r>
              <a:rPr lang="ja-JP" altLang="en-US" dirty="0" smtClean="0"/>
              <a:t>工場法とは</a:t>
            </a:r>
          </a:p>
          <a:p>
            <a:pPr lvl="1"/>
            <a:r>
              <a:rPr kumimoji="1" lang="ja-JP" altLang="en-US" dirty="0" smtClean="0"/>
              <a:t>児童労働の制限（時間）</a:t>
            </a:r>
          </a:p>
          <a:p>
            <a:pPr lvl="1"/>
            <a:r>
              <a:rPr lang="ja-JP" altLang="en-US" dirty="0" smtClean="0"/>
              <a:t>就学が雇用の条件</a:t>
            </a:r>
          </a:p>
          <a:p>
            <a:r>
              <a:rPr kumimoji="1" lang="ja-JP" altLang="en-US" dirty="0" smtClean="0"/>
              <a:t>工場法が義務教育制度の源流</a:t>
            </a:r>
          </a:p>
          <a:p>
            <a:pPr>
              <a:buNone/>
            </a:pPr>
            <a:r>
              <a:rPr lang="ja-JP" altLang="en-US" dirty="0" smtClean="0"/>
              <a:t>　　　　　　　（マルクス）</a:t>
            </a:r>
            <a:endParaRPr kumimoji="1" lang="ja-JP" altLang="en-US" dirty="0"/>
          </a:p>
        </p:txBody>
      </p:sp>
      <p:pic>
        <p:nvPicPr>
          <p:cNvPr id="1026" name="Picture 2" descr="L:\2012jugyo\国際教育論\ロバート・オーウェ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804018"/>
            <a:ext cx="1766689" cy="2162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704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権利を考える軸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日本国憲法は、すべての国民に「教育を</a:t>
            </a:r>
            <a:r>
              <a:rPr lang="ja-JP" altLang="en-US" dirty="0" smtClean="0"/>
              <a:t>受ける権利」を保障している。公的教育は、この権利を保障するための制度である。</a:t>
            </a:r>
            <a:endParaRPr kumimoji="1" lang="ja-JP" altLang="en-US" dirty="0" smtClean="0"/>
          </a:p>
          <a:p>
            <a:r>
              <a:rPr kumimoji="1" lang="ja-JP" altLang="en-US" dirty="0" smtClean="0"/>
              <a:t>侵害されたとき　権利意識が問われる</a:t>
            </a:r>
          </a:p>
          <a:p>
            <a:pPr lvl="1"/>
            <a:r>
              <a:rPr lang="ja-JP" altLang="en-US" dirty="0" smtClean="0"/>
              <a:t>Ｃｆ　病気になってはじめて「健康」を知る</a:t>
            </a:r>
            <a:endParaRPr kumimoji="1" lang="ja-JP" altLang="en-US" dirty="0" smtClean="0"/>
          </a:p>
          <a:p>
            <a:r>
              <a:rPr lang="ja-JP" altLang="en-US" dirty="0" smtClean="0"/>
              <a:t>何が教育を受ける権利を侵害するのか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教育条件の不備（学校・教師・教材等の不足）・貧困・親の不熱心さ・障害・病気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30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貧困は何故教育権を奪うか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教育に、お金がかかる（学校・塾・習い事）</a:t>
            </a:r>
          </a:p>
          <a:p>
            <a:pPr lvl="1"/>
            <a:r>
              <a:rPr lang="ja-JP" altLang="en-US" dirty="0" smtClean="0"/>
              <a:t>不平等を是正するには、私費負担を減らす</a:t>
            </a:r>
          </a:p>
          <a:p>
            <a:r>
              <a:rPr lang="ja-JP" altLang="en-US" dirty="0" smtClean="0"/>
              <a:t>家庭の教育的雰囲気（ｃｆ　テキストの調査）</a:t>
            </a:r>
          </a:p>
          <a:p>
            <a:r>
              <a:rPr kumimoji="1" lang="ja-JP" altLang="en-US" dirty="0" smtClean="0"/>
              <a:t>学習時間の確保（労働力と期待　今は稀）</a:t>
            </a:r>
          </a:p>
          <a:p>
            <a:r>
              <a:rPr lang="ja-JP" altLang="en-US" dirty="0" smtClean="0"/>
              <a:t>貧困は多くの場合再生産される</a:t>
            </a:r>
          </a:p>
          <a:p>
            <a:r>
              <a:rPr lang="ja-JP" altLang="en-US" dirty="0" smtClean="0"/>
              <a:t>Ｃｆ　マイケル・ヤング「メリトクラシーの興隆」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36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永山則夫と教育権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永山則夫の受けた教育　－　ほとんど無</a:t>
            </a:r>
          </a:p>
          <a:p>
            <a:pPr>
              <a:buNone/>
            </a:pPr>
            <a:r>
              <a:rPr lang="ja-JP" altLang="en-US" dirty="0" smtClean="0"/>
              <a:t>　　父は博打で生活費を入れず。幼いとき母に捨てられる（「捨て子ごっこ」）。小さな兄弟４人で冬の北海道で生活。小中学校はほぼ不登校。新聞配達。</a:t>
            </a:r>
          </a:p>
          <a:p>
            <a:r>
              <a:rPr lang="ja-JP" altLang="en-US" dirty="0" smtClean="0"/>
              <a:t>集団就職　援助は受けるが転職</a:t>
            </a:r>
          </a:p>
          <a:p>
            <a:r>
              <a:rPr lang="ja-JP" altLang="en-US" dirty="0" smtClean="0"/>
              <a:t>半年で４人を殺害（１９歳）　「裸の１９歳」（映画）</a:t>
            </a:r>
          </a:p>
          <a:p>
            <a:r>
              <a:rPr kumimoji="1" lang="ja-JP" altLang="en-US" dirty="0" smtClean="0"/>
              <a:t>死刑判決（東京高裁のみ無期）</a:t>
            </a:r>
          </a:p>
          <a:p>
            <a:r>
              <a:rPr lang="ja-JP" altLang="en-US" dirty="0" smtClean="0"/>
              <a:t>自伝的作品で作家（印税を被害者に。死後「永山子ども基金」設立）　刑務所で初めて「学習」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131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永山の死刑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永山の主張「自分が犯罪を犯したのは、教育を受けることができなかったからだ。国家が義務を果たさなかった。その国家が、その人を死刑にできるのか」（彼は死刑だけを否定している。</a:t>
            </a:r>
          </a:p>
          <a:p>
            <a:r>
              <a:rPr lang="ja-JP" altLang="en-US" dirty="0" smtClean="0"/>
              <a:t>「償い」とは何か。（応報的償いと補償としての償い、前提としての成長）　ｃｆ　「相棒」</a:t>
            </a:r>
          </a:p>
          <a:p>
            <a:r>
              <a:rPr kumimoji="1" lang="ja-JP" altLang="en-US" dirty="0" smtClean="0"/>
              <a:t>永山の最善の償いは</a:t>
            </a:r>
            <a:r>
              <a:rPr kumimoji="1" lang="ja-JP" altLang="en-US" dirty="0"/>
              <a:t>何だったのか</a:t>
            </a:r>
            <a:r>
              <a:rPr kumimoji="1" lang="ja-JP" altLang="en-US" dirty="0" smtClean="0"/>
              <a:t>。（死刑、印税による賠償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？）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77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666</Words>
  <Application>Microsoft Office PowerPoint</Application>
  <PresentationFormat>画面に合わせる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教育権1</vt:lpstr>
      <vt:lpstr>今回の課題</vt:lpstr>
      <vt:lpstr>コンドルセとは 1743-1794</vt:lpstr>
      <vt:lpstr>コンドルセ理論から日本を</vt:lpstr>
      <vt:lpstr>ロバート・オーウェン</vt:lpstr>
      <vt:lpstr>権利を考える軸</vt:lpstr>
      <vt:lpstr>貧困は何故教育権を奪うか</vt:lpstr>
      <vt:lpstr>永山則夫と教育権</vt:lpstr>
      <vt:lpstr>永山の死刑</vt:lpstr>
      <vt:lpstr>犯罪者とその家族</vt:lpstr>
      <vt:lpstr>エルシステマと犯罪者</vt:lpstr>
      <vt:lpstr>PowerPoint プレゼンテーション</vt:lpstr>
    </vt:vector>
  </TitlesOfParts>
  <Company>文教大学学園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教育権</dc:title>
  <dc:creator>wakei</dc:creator>
  <cp:lastModifiedBy>wakei</cp:lastModifiedBy>
  <cp:revision>5</cp:revision>
  <dcterms:created xsi:type="dcterms:W3CDTF">2016-04-19T07:33:32Z</dcterms:created>
  <dcterms:modified xsi:type="dcterms:W3CDTF">2016-04-19T12:29:53Z</dcterms:modified>
</cp:coreProperties>
</file>