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1" r:id="rId5"/>
    <p:sldId id="262" r:id="rId6"/>
    <p:sldId id="263" r:id="rId7"/>
    <p:sldId id="264" r:id="rId8"/>
    <p:sldId id="265" r:id="rId9"/>
    <p:sldId id="267" r:id="rId10"/>
    <p:sldId id="260" r:id="rId11"/>
    <p:sldId id="258" r:id="rId12"/>
    <p:sldId id="259"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2015/7/8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2015/7/8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学生・生徒の法的規定</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児童・生徒の運営権限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児童会・生徒会は教育目的の組織</a:t>
            </a:r>
            <a:endParaRPr kumimoji="1" lang="en-US" altLang="ja-JP" dirty="0" smtClean="0"/>
          </a:p>
          <a:p>
            <a:r>
              <a:rPr lang="ja-JP" altLang="en-US" dirty="0" smtClean="0"/>
              <a:t>ヨーロッパの参加（教師・保護者・生徒代表が権限をもって運営会議に参加）</a:t>
            </a:r>
            <a:endParaRPr lang="en-US" altLang="ja-JP" dirty="0" smtClean="0"/>
          </a:p>
          <a:p>
            <a:r>
              <a:rPr kumimoji="1" lang="ja-JP" altLang="en-US" dirty="0" smtClean="0"/>
              <a:t>日本　大東学園　三者協議会</a:t>
            </a:r>
            <a:endParaRPr kumimoji="1" lang="ja-JP" altLang="en-US" dirty="0"/>
          </a:p>
        </p:txBody>
      </p:sp>
    </p:spTree>
    <p:extLst>
      <p:ext uri="{BB962C8B-B14F-4D97-AF65-F5344CB8AC3E}">
        <p14:creationId xmlns:p14="http://schemas.microsoft.com/office/powerpoint/2010/main" val="141103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児童・生徒の権利の試金石（発言権の有無）</a:t>
            </a:r>
            <a:endParaRPr kumimoji="1" lang="en-US" altLang="ja-JP" dirty="0" smtClean="0"/>
          </a:p>
          <a:p>
            <a:r>
              <a:rPr kumimoji="1" lang="ja-JP" altLang="en-US" dirty="0" smtClean="0"/>
              <a:t>疑問の多い校則（</a:t>
            </a:r>
            <a:r>
              <a:rPr lang="ja-JP" altLang="en-US" dirty="0"/>
              <a:t>時代</a:t>
            </a:r>
            <a:r>
              <a:rPr lang="ja-JP" altLang="en-US" dirty="0" smtClean="0"/>
              <a:t>で変遷</a:t>
            </a:r>
            <a:r>
              <a:rPr lang="ja-JP" altLang="en-US" dirty="0"/>
              <a:t>）</a:t>
            </a:r>
            <a:endParaRPr kumimoji="1" lang="en-US" altLang="ja-JP" dirty="0" smtClean="0"/>
          </a:p>
          <a:p>
            <a:pPr lvl="1"/>
            <a:r>
              <a:rPr lang="ja-JP" altLang="en-US" dirty="0" smtClean="0"/>
              <a:t>パーマ</a:t>
            </a:r>
            <a:r>
              <a:rPr lang="ja-JP" altLang="en-US" dirty="0"/>
              <a:t>、</a:t>
            </a:r>
            <a:r>
              <a:rPr lang="ja-JP" altLang="en-US" dirty="0" smtClean="0"/>
              <a:t>丸刈り強制</a:t>
            </a:r>
            <a:r>
              <a:rPr lang="ja-JP" altLang="en-US" dirty="0"/>
              <a:t>、</a:t>
            </a:r>
            <a:r>
              <a:rPr lang="ja-JP" altLang="en-US" dirty="0" smtClean="0"/>
              <a:t>バイク禁止、ピアス・茶髪禁止、服装規定</a:t>
            </a:r>
            <a:endParaRPr lang="en-US" altLang="ja-JP" dirty="0" smtClean="0"/>
          </a:p>
          <a:p>
            <a:r>
              <a:rPr lang="ja-JP" altLang="en-US" dirty="0"/>
              <a:t>部分社会論は成立する</a:t>
            </a:r>
            <a:r>
              <a:rPr lang="ja-JP" altLang="en-US" dirty="0" smtClean="0"/>
              <a:t>か</a:t>
            </a:r>
            <a:endParaRPr lang="en-US" altLang="ja-JP" dirty="0" smtClean="0"/>
          </a:p>
          <a:p>
            <a:pPr lvl="1"/>
            <a:r>
              <a:rPr lang="ja-JP" altLang="en-US" dirty="0"/>
              <a:t>事前</a:t>
            </a:r>
            <a:r>
              <a:rPr lang="ja-JP" altLang="en-US" dirty="0" smtClean="0"/>
              <a:t>の公表</a:t>
            </a:r>
            <a:endParaRPr lang="en-US" altLang="ja-JP" dirty="0" smtClean="0"/>
          </a:p>
          <a:p>
            <a:pPr lvl="1"/>
            <a:r>
              <a:rPr lang="ja-JP" altLang="en-US" dirty="0" smtClean="0"/>
              <a:t>承諾して参加（入学）</a:t>
            </a:r>
            <a:endParaRPr lang="en-US" altLang="ja-JP" dirty="0" smtClean="0"/>
          </a:p>
          <a:p>
            <a:pPr lvl="1"/>
            <a:r>
              <a:rPr lang="ja-JP" altLang="en-US" dirty="0"/>
              <a:t>自由</a:t>
            </a:r>
            <a:r>
              <a:rPr lang="ja-JP" altLang="en-US" dirty="0" smtClean="0"/>
              <a:t>に脱退</a:t>
            </a:r>
            <a:r>
              <a:rPr lang="ja-JP" altLang="en-US" dirty="0"/>
              <a:t>可能</a:t>
            </a:r>
          </a:p>
          <a:p>
            <a:endParaRPr lang="ja-JP" altLang="en-US" dirty="0" smtClean="0"/>
          </a:p>
        </p:txBody>
      </p:sp>
    </p:spTree>
    <p:extLst>
      <p:ext uri="{BB962C8B-B14F-4D97-AF65-F5344CB8AC3E}">
        <p14:creationId xmlns:p14="http://schemas.microsoft.com/office/powerpoint/2010/main" val="264063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子どもが罰せられるとき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少年法の原則</a:t>
            </a:r>
          </a:p>
          <a:p>
            <a:pPr lvl="1"/>
            <a:r>
              <a:rPr lang="ja-JP" altLang="en-US" dirty="0" smtClean="0"/>
              <a:t>１４歳未満の法的無能力</a:t>
            </a:r>
          </a:p>
          <a:p>
            <a:pPr lvl="1"/>
            <a:r>
              <a:rPr kumimoji="1" lang="ja-JP" altLang="en-US" dirty="0" smtClean="0"/>
              <a:t>１６歳未満の</a:t>
            </a:r>
            <a:r>
              <a:rPr kumimoji="1" lang="ja-JP" altLang="en-US" dirty="0"/>
              <a:t>「刑事</a:t>
            </a:r>
            <a:r>
              <a:rPr kumimoji="1" lang="ja-JP" altLang="en-US" dirty="0" smtClean="0"/>
              <a:t>責任」</a:t>
            </a:r>
          </a:p>
          <a:p>
            <a:pPr lvl="1"/>
            <a:r>
              <a:rPr lang="ja-JP" altLang="en-US" dirty="0" smtClean="0"/>
              <a:t>１８歳未満　罰のランク下げ</a:t>
            </a:r>
          </a:p>
          <a:p>
            <a:pPr lvl="1"/>
            <a:r>
              <a:rPr kumimoji="1" lang="ja-JP" altLang="en-US" dirty="0"/>
              <a:t>２０</a:t>
            </a:r>
            <a:r>
              <a:rPr kumimoji="1" lang="ja-JP" altLang="en-US" dirty="0" smtClean="0"/>
              <a:t>未満　少年としての保護</a:t>
            </a:r>
          </a:p>
          <a:p>
            <a:r>
              <a:rPr lang="ja-JP" altLang="en-US" dirty="0" smtClean="0"/>
              <a:t>大津の事件を考え</a:t>
            </a:r>
            <a:r>
              <a:rPr lang="ja-JP" altLang="en-US" dirty="0"/>
              <a:t>て</a:t>
            </a:r>
            <a:r>
              <a:rPr lang="ja-JP" altLang="en-US" dirty="0" smtClean="0"/>
              <a:t>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val="133834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岩手いじめ自殺事件</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連絡ノートで再三いじめ被害を担任に訴える</a:t>
            </a:r>
          </a:p>
          <a:p>
            <a:r>
              <a:rPr lang="ja-JP" altLang="en-US" dirty="0" smtClean="0"/>
              <a:t>担任は校長に連絡せず（？校長の弁明）</a:t>
            </a:r>
          </a:p>
          <a:p>
            <a:r>
              <a:rPr kumimoji="1" lang="ja-JP" altLang="en-US" dirty="0" smtClean="0"/>
              <a:t>担任はノートに赤ペンで回答（しかし形式的）</a:t>
            </a:r>
          </a:p>
          <a:p>
            <a:r>
              <a:rPr lang="ja-JP" altLang="en-US" dirty="0" smtClean="0"/>
              <a:t>ノートで死を仄めかす</a:t>
            </a:r>
          </a:p>
          <a:p>
            <a:r>
              <a:rPr kumimoji="1" lang="ja-JP" altLang="en-US" dirty="0" smtClean="0"/>
              <a:t>鉄道自殺</a:t>
            </a:r>
          </a:p>
          <a:p>
            <a:r>
              <a:rPr lang="ja-JP" altLang="en-US" dirty="0" smtClean="0"/>
              <a:t>父親がノートを新聞社に開示</a:t>
            </a:r>
          </a:p>
          <a:p>
            <a:r>
              <a:rPr kumimoji="1" lang="ja-JP" altLang="en-US" dirty="0" smtClean="0"/>
              <a:t>学校の保護者説明会「いじめか事故か不明」</a:t>
            </a:r>
          </a:p>
          <a:p>
            <a:r>
              <a:rPr lang="ja-JP" altLang="en-US" smtClean="0"/>
              <a:t>なぜ？（国民・市民が主人公の行政とは）</a:t>
            </a:r>
            <a:endParaRPr kumimoji="1" lang="ja-JP" altLang="en-US" dirty="0"/>
          </a:p>
        </p:txBody>
      </p:sp>
    </p:spTree>
    <p:extLst>
      <p:ext uri="{BB962C8B-B14F-4D97-AF65-F5344CB8AC3E}">
        <p14:creationId xmlns:p14="http://schemas.microsoft.com/office/powerpoint/2010/main" val="2021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営造物理論から在学契約論へ</a:t>
            </a:r>
          </a:p>
          <a:p>
            <a:r>
              <a:rPr lang="ja-JP" altLang="en-US" dirty="0" smtClean="0"/>
              <a:t>契約　自由・平等</a:t>
            </a:r>
          </a:p>
          <a:p>
            <a:r>
              <a:rPr kumimoji="1" lang="ja-JP" altLang="en-US" dirty="0" smtClean="0"/>
              <a:t>民法</a:t>
            </a:r>
            <a:r>
              <a:rPr lang="ja-JP" altLang="en-US" dirty="0" smtClean="0"/>
              <a:t>（</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smtClean="0"/>
              <a:t>神田高校・娘の事例・平安女学院移転問題</a:t>
            </a:r>
            <a:endParaRPr kumimoji="1" lang="ja-JP" altLang="en-US" dirty="0"/>
          </a:p>
        </p:txBody>
      </p:sp>
    </p:spTree>
    <p:extLst>
      <p:ext uri="{BB962C8B-B14F-4D97-AF65-F5344CB8AC3E}">
        <p14:creationId xmlns:p14="http://schemas.microsoft.com/office/powerpoint/2010/main" val="203042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1997</a:t>
            </a:r>
            <a:r>
              <a:rPr kumimoji="1" lang="ja-JP" altLang="en-US" dirty="0" smtClean="0"/>
              <a:t>年</a:t>
            </a:r>
            <a:r>
              <a:rPr kumimoji="1" lang="en-US" altLang="ja-JP" dirty="0" smtClean="0"/>
              <a:t>12</a:t>
            </a:r>
            <a:r>
              <a:rPr kumimoji="1" lang="ja-JP" altLang="en-US" dirty="0" smtClean="0"/>
              <a:t>月 平安女学院と守山市の協定</a:t>
            </a:r>
          </a:p>
          <a:p>
            <a:pPr lvl="1"/>
            <a:r>
              <a:rPr lang="ja-JP" altLang="en-US" dirty="0" smtClean="0"/>
              <a:t>平成</a:t>
            </a:r>
            <a:r>
              <a:rPr lang="en-US" altLang="ja-JP" dirty="0" smtClean="0"/>
              <a:t>12</a:t>
            </a:r>
            <a:r>
              <a:rPr lang="ja-JP" altLang="en-US" dirty="0" smtClean="0"/>
              <a:t>年現代文化学部</a:t>
            </a:r>
            <a:r>
              <a:rPr lang="en-US" altLang="ja-JP" dirty="0" smtClean="0"/>
              <a:t>(</a:t>
            </a:r>
            <a:r>
              <a:rPr lang="ja-JP" altLang="en-US" dirty="0" smtClean="0"/>
              <a:t>福祉・国際コミュニケーション</a:t>
            </a:r>
            <a:r>
              <a:rPr lang="en-US" altLang="ja-JP" dirty="0" smtClean="0"/>
              <a:t>280</a:t>
            </a:r>
            <a:r>
              <a:rPr lang="ja-JP" altLang="en-US" dirty="0" smtClean="0"/>
              <a:t>名</a:t>
            </a:r>
            <a:r>
              <a:rPr lang="en-US" altLang="ja-JP" dirty="0" smtClean="0"/>
              <a:t>)</a:t>
            </a:r>
            <a:r>
              <a:rPr lang="ja-JP" altLang="en-US" dirty="0" smtClean="0"/>
              <a:t>開設</a:t>
            </a:r>
          </a:p>
          <a:p>
            <a:pPr lvl="1"/>
            <a:r>
              <a:rPr kumimoji="1" lang="ja-JP" altLang="en-US" dirty="0" smtClean="0"/>
              <a:t>守山市は大学に</a:t>
            </a:r>
            <a:r>
              <a:rPr kumimoji="1" lang="en-US" altLang="ja-JP" dirty="0" smtClean="0"/>
              <a:t>25</a:t>
            </a:r>
            <a:r>
              <a:rPr kumimoji="1" lang="ja-JP" altLang="en-US" dirty="0" smtClean="0"/>
              <a:t>億の補助金</a:t>
            </a:r>
          </a:p>
          <a:p>
            <a:r>
              <a:rPr kumimoji="1" lang="en-US" altLang="ja-JP" dirty="0" smtClean="0"/>
              <a:t>12</a:t>
            </a:r>
            <a:r>
              <a:rPr kumimoji="1" lang="ja-JP" altLang="en-US" dirty="0" smtClean="0"/>
              <a:t>月土地開発公社、翌</a:t>
            </a:r>
            <a:r>
              <a:rPr kumimoji="1" lang="en-US" altLang="ja-JP" dirty="0" smtClean="0"/>
              <a:t>6</a:t>
            </a:r>
            <a:r>
              <a:rPr kumimoji="1" lang="ja-JP" altLang="en-US" dirty="0" smtClean="0"/>
              <a:t>月教育委員会と協定</a:t>
            </a:r>
          </a:p>
          <a:p>
            <a:r>
              <a:rPr lang="en-US" altLang="ja-JP" dirty="0" smtClean="0"/>
              <a:t>1998</a:t>
            </a:r>
            <a:r>
              <a:rPr lang="ja-JP" altLang="en-US" dirty="0" smtClean="0"/>
              <a:t>年</a:t>
            </a:r>
            <a:r>
              <a:rPr lang="en-US" altLang="ja-JP" dirty="0" smtClean="0"/>
              <a:t>10</a:t>
            </a:r>
            <a:r>
              <a:rPr lang="ja-JP" altLang="en-US" dirty="0" smtClean="0"/>
              <a:t>年 滋賀県が</a:t>
            </a:r>
            <a:r>
              <a:rPr lang="en-US" altLang="ja-JP" dirty="0" smtClean="0"/>
              <a:t>8</a:t>
            </a:r>
            <a:r>
              <a:rPr lang="ja-JP" altLang="en-US" dirty="0" smtClean="0"/>
              <a:t>億の補助金</a:t>
            </a:r>
          </a:p>
          <a:p>
            <a:r>
              <a:rPr kumimoji="1" lang="en-US" altLang="ja-JP" dirty="0" smtClean="0"/>
              <a:t>1999</a:t>
            </a:r>
            <a:r>
              <a:rPr kumimoji="1" lang="ja-JP" altLang="en-US" dirty="0" smtClean="0"/>
              <a:t>年、守山市は大学を核としたまちづくり</a:t>
            </a:r>
          </a:p>
          <a:p>
            <a:r>
              <a:rPr lang="en-US" altLang="ja-JP" dirty="0" smtClean="0"/>
              <a:t>2000</a:t>
            </a:r>
            <a:r>
              <a:rPr lang="ja-JP" altLang="en-US" dirty="0" smtClean="0"/>
              <a:t>年、開学</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平安女学院移転問題</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2002</a:t>
            </a:r>
            <a:r>
              <a:rPr kumimoji="1" lang="ja-JP" altLang="en-US" dirty="0" smtClean="0"/>
              <a:t>年度パンフ 守山で学べるという内容</a:t>
            </a:r>
          </a:p>
          <a:p>
            <a:r>
              <a:rPr lang="en-US" altLang="ja-JP" dirty="0" smtClean="0"/>
              <a:t>2003</a:t>
            </a:r>
            <a:r>
              <a:rPr lang="ja-JP" altLang="en-US" dirty="0" smtClean="0"/>
              <a:t>年、様々な分野で大学と市の連携計画。他方理事会は移転を検討</a:t>
            </a:r>
          </a:p>
          <a:p>
            <a:r>
              <a:rPr kumimoji="1" lang="en-US" altLang="ja-JP" dirty="0" smtClean="0"/>
              <a:t>2004</a:t>
            </a:r>
            <a:r>
              <a:rPr kumimoji="1" lang="ja-JP" altLang="en-US" dirty="0" smtClean="0"/>
              <a:t>年</a:t>
            </a:r>
            <a:r>
              <a:rPr kumimoji="1" lang="en-US" altLang="ja-JP" dirty="0" smtClean="0"/>
              <a:t>3</a:t>
            </a:r>
            <a:r>
              <a:rPr kumimoji="1" lang="ja-JP" altLang="en-US" dirty="0" smtClean="0"/>
              <a:t>月、移転を常務理事会決定</a:t>
            </a:r>
          </a:p>
          <a:p>
            <a:r>
              <a:rPr lang="ja-JP" altLang="en-US" dirty="0" smtClean="0"/>
              <a:t>守山市に報告→納得できない、補助金返還を求めると話す。</a:t>
            </a:r>
          </a:p>
          <a:p>
            <a:r>
              <a:rPr kumimoji="1" lang="en-US" altLang="ja-JP" dirty="0" smtClean="0"/>
              <a:t>4</a:t>
            </a:r>
            <a:r>
              <a:rPr kumimoji="1" lang="ja-JP" altLang="en-US" dirty="0" smtClean="0"/>
              <a:t>月、教職員に移転説明会</a:t>
            </a:r>
            <a:r>
              <a:rPr kumimoji="1" lang="en-US" altLang="ja-JP" dirty="0" smtClean="0"/>
              <a:t>(</a:t>
            </a:r>
            <a:r>
              <a:rPr kumimoji="1" lang="ja-JP" altLang="en-US" dirty="0" smtClean="0"/>
              <a:t>口頭報告</a:t>
            </a:r>
            <a:r>
              <a:rPr kumimoji="1" lang="en-US" altLang="ja-JP" dirty="0" smtClean="0"/>
              <a:t>)</a:t>
            </a:r>
            <a:endParaRPr kumimoji="1" lang="ja-JP" altLang="en-US" dirty="0" smtClean="0"/>
          </a:p>
          <a:p>
            <a:r>
              <a:rPr lang="ja-JP" altLang="en-US" dirty="0" smtClean="0"/>
              <a:t>報道され、学生・父母が知る→学生に検討中と説明文書→保護者会</a:t>
            </a:r>
            <a:r>
              <a:rPr lang="en-US" altLang="ja-JP" dirty="0" smtClean="0"/>
              <a:t>(</a:t>
            </a:r>
            <a:r>
              <a:rPr lang="ja-JP" altLang="en-US" dirty="0" smtClean="0"/>
              <a:t>存続希望が多数</a:t>
            </a:r>
            <a:r>
              <a:rPr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移転理由</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①　入学生数の毎年の大幅な定員割れ。</a:t>
            </a:r>
            <a:br>
              <a:rPr lang="ja-JP" altLang="en-US" dirty="0" smtClean="0"/>
            </a:br>
            <a:r>
              <a:rPr lang="ja-JP" altLang="en-US" dirty="0" smtClean="0"/>
              <a:t>②　守山市（人口約８万人）および周辺に比較し、高槻市（人口約３５万人）および周辺の人口が圧倒的に多く、入学生数の増加が将来的にも見込める。</a:t>
            </a:r>
            <a:br>
              <a:rPr lang="ja-JP" altLang="en-US" dirty="0" smtClean="0"/>
            </a:br>
            <a:r>
              <a:rPr lang="ja-JP" altLang="en-US" dirty="0" smtClean="0"/>
              <a:t>③　都市部で学生生活を送りたいという学生気質（大学周辺に娯楽施設を求め、アルバイトをしながら学園生活を送るというアーバン・スタイル）により対応することが可能である。</a:t>
            </a:r>
            <a:br>
              <a:rPr lang="ja-JP" altLang="en-US" dirty="0" smtClean="0"/>
            </a:br>
            <a:r>
              <a:rPr lang="ja-JP" altLang="en-US" dirty="0" smtClean="0"/>
              <a:t>⑧　龍谷大学など現代福祉学科のライバル大学が近くに開設されていること。</a:t>
            </a:r>
            <a:br>
              <a:rPr lang="ja-JP" altLang="en-US" dirty="0" smtClean="0"/>
            </a:br>
            <a:r>
              <a:rPr lang="ja-JP" altLang="en-US" dirty="0" smtClean="0"/>
              <a:t>⑥　全学生がひとつのキャンパスに集うことによりフェローシップが高揚される。</a:t>
            </a:r>
            <a:br>
              <a:rPr lang="ja-JP" altLang="en-US" dirty="0" smtClean="0"/>
            </a:br>
            <a:r>
              <a:rPr lang="ja-JP" altLang="en-US" dirty="0" smtClean="0"/>
              <a:t>⑥　人件費、諸経費の削減など、統合による経済効果が見込まれる。</a:t>
            </a:r>
            <a:br>
              <a:rPr lang="ja-JP" altLang="en-US" dirty="0" smtClean="0"/>
            </a:br>
            <a:r>
              <a:rPr lang="ja-JP" altLang="en-US" dirty="0" smtClean="0"/>
              <a:t>⑦　高槻キャンパスに統合しても大学設置基準を十分に満たしている。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学生要望書、署名活動→守る会結成</a:t>
            </a:r>
          </a:p>
          <a:p>
            <a:r>
              <a:rPr lang="ja-JP" altLang="en-US" dirty="0" smtClean="0"/>
              <a:t>学生会は総会開かず</a:t>
            </a:r>
            <a:r>
              <a:rPr lang="en-US" altLang="ja-JP" dirty="0" smtClean="0"/>
              <a:t>(4</a:t>
            </a:r>
            <a:r>
              <a:rPr lang="ja-JP" altLang="en-US" dirty="0" smtClean="0"/>
              <a:t>年生が中心</a:t>
            </a:r>
            <a:r>
              <a:rPr lang="en-US" altLang="ja-JP" dirty="0" smtClean="0"/>
              <a:t>)</a:t>
            </a:r>
            <a:endParaRPr lang="ja-JP" altLang="en-US" dirty="0" smtClean="0"/>
          </a:p>
          <a:p>
            <a:r>
              <a:rPr kumimoji="1" lang="ja-JP" altLang="en-US" dirty="0" smtClean="0"/>
              <a:t>守る会、市長と会談、文部科学大臣に要望書</a:t>
            </a:r>
          </a:p>
          <a:p>
            <a:r>
              <a:rPr lang="ja-JP" altLang="en-US" dirty="0" smtClean="0"/>
              <a:t>新聞のインタビュー</a:t>
            </a:r>
          </a:p>
          <a:p>
            <a:pPr lvl="1"/>
            <a:r>
              <a:rPr kumimoji="1" lang="ja-JP" altLang="en-US" dirty="0" smtClean="0"/>
              <a:t>市長 立地条件は最初からわかっている。もっと悪い立地で学生を集めている大学もある。</a:t>
            </a:r>
          </a:p>
          <a:p>
            <a:pPr lvl="1"/>
            <a:r>
              <a:rPr lang="ja-JP" altLang="en-US" dirty="0" smtClean="0"/>
              <a:t>理事長 大学は市に施設開放や講座等で補助金以上の貢献をしている。市の努力が不足</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学校法人平安女学院は、「守山キャンパス跡地を学校法人立命館が使用する」ことを条件に、守山キャンパスの土地と建物を守山市に無償で譲渡する。このことを補助金返還の代わりとし、守山市は補助金返還請求を放棄する。 </a:t>
            </a:r>
          </a:p>
          <a:p>
            <a:r>
              <a:rPr lang="ja-JP" altLang="en-US" dirty="0" smtClean="0"/>
              <a:t>立命館は、守山市立守山女子高校を守山市から移管し、２００６年度に守山キャンパス跡地に「立命館守山高校」を開校する。 </a:t>
            </a:r>
          </a:p>
          <a:p>
            <a:r>
              <a:rPr lang="ja-JP" altLang="en-US" dirty="0" smtClean="0"/>
              <a:t>現在の守山女子高校の敷地は、立命館の費用で更地にした上、市に返還する。 </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在学契約はいつから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契約は解除可能（学校側、受験生側はいつの時点まで解除可能か）</a:t>
            </a:r>
          </a:p>
          <a:p>
            <a:pPr lvl="1"/>
            <a:r>
              <a:rPr kumimoji="1" lang="ja-JP" altLang="en-US" dirty="0" smtClean="0"/>
              <a:t>合格発表</a:t>
            </a:r>
          </a:p>
          <a:p>
            <a:pPr lvl="1"/>
            <a:r>
              <a:rPr lang="ja-JP" altLang="en-US" dirty="0" smtClean="0"/>
              <a:t>一次手続</a:t>
            </a:r>
          </a:p>
          <a:p>
            <a:pPr lvl="1"/>
            <a:r>
              <a:rPr lang="ja-JP" altLang="en-US" dirty="0" smtClean="0"/>
              <a:t>二次手続（完納）</a:t>
            </a:r>
          </a:p>
          <a:p>
            <a:pPr lvl="1"/>
            <a:r>
              <a:rPr kumimoji="1" lang="ja-JP" altLang="en-US" dirty="0" smtClean="0"/>
              <a:t>入学式</a:t>
            </a:r>
          </a:p>
          <a:p>
            <a:pPr lvl="1"/>
            <a:r>
              <a:rPr lang="ja-JP" altLang="en-US" dirty="0" smtClean="0"/>
              <a:t>授業</a:t>
            </a:r>
            <a:r>
              <a:rPr lang="ja-JP" altLang="en-US" dirty="0"/>
              <a:t>開始</a:t>
            </a:r>
            <a:endParaRPr kumimoji="1" lang="ja-JP" altLang="en-US" dirty="0"/>
          </a:p>
        </p:txBody>
      </p:sp>
    </p:spTree>
    <p:extLst>
      <p:ext uri="{BB962C8B-B14F-4D97-AF65-F5344CB8AC3E}">
        <p14:creationId xmlns:p14="http://schemas.microsoft.com/office/powerpoint/2010/main" val="15040908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607</Words>
  <Application>Microsoft Office PowerPoint</Application>
  <PresentationFormat>画面に合わせる (4:3)</PresentationFormat>
  <Paragraphs>73</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ＭＳ Ｐゴシック</vt:lpstr>
      <vt:lpstr>Arial</vt:lpstr>
      <vt:lpstr>Calibri</vt:lpstr>
      <vt:lpstr>Office ​​テーマ</vt:lpstr>
      <vt:lpstr>学生・生徒の法的規定</vt:lpstr>
      <vt:lpstr>岩手いじめ自殺事件</vt:lpstr>
      <vt:lpstr>在学契約論</vt:lpstr>
      <vt:lpstr>平安女学院移転問題１</vt:lpstr>
      <vt:lpstr>平安女学院移転問題2</vt:lpstr>
      <vt:lpstr>移転理由</vt:lpstr>
      <vt:lpstr>平安女学院移転問題3</vt:lpstr>
      <vt:lpstr>その後</vt:lpstr>
      <vt:lpstr>在学契約はいつから</vt:lpstr>
      <vt:lpstr>児童・生徒の運営権限</vt:lpstr>
      <vt:lpstr>校則</vt:lpstr>
      <vt:lpstr>子どもが罰せられるとき</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wakei</cp:lastModifiedBy>
  <cp:revision>17</cp:revision>
  <dcterms:created xsi:type="dcterms:W3CDTF">2012-07-11T04:53:43Z</dcterms:created>
  <dcterms:modified xsi:type="dcterms:W3CDTF">2015-07-08T12:44:58Z</dcterms:modified>
</cp:coreProperties>
</file>