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5" r:id="rId5"/>
    <p:sldId id="259" r:id="rId6"/>
    <p:sldId id="260" r:id="rId7"/>
    <p:sldId id="261" r:id="rId8"/>
    <p:sldId id="262" r:id="rId9"/>
    <p:sldId id="267" r:id="rId10"/>
    <p:sldId id="268" r:id="rId11"/>
    <p:sldId id="269" r:id="rId12"/>
    <p:sldId id="270" r:id="rId13"/>
    <p:sldId id="263" r:id="rId14"/>
    <p:sldId id="264" r:id="rId15"/>
    <p:sldId id="271" r:id="rId16"/>
    <p:sldId id="272" r:id="rId17"/>
    <p:sldId id="273" r:id="rId18"/>
    <p:sldId id="274"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63" d="100"/>
          <a:sy n="63" d="100"/>
        </p:scale>
        <p:origin x="-126" y="-12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E824C36-4F78-403A-8541-6F612C0700B5}" type="datetimeFigureOut">
              <a:rPr kumimoji="1" lang="ja-JP" altLang="en-US" smtClean="0"/>
              <a:t>2015/6/3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52276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824C36-4F78-403A-8541-6F612C0700B5}" type="datetimeFigureOut">
              <a:rPr kumimoji="1" lang="ja-JP" altLang="en-US" smtClean="0"/>
              <a:t>2015/6/3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32169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824C36-4F78-403A-8541-6F612C0700B5}" type="datetimeFigureOut">
              <a:rPr kumimoji="1" lang="ja-JP" altLang="en-US" smtClean="0"/>
              <a:t>2015/6/3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636286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824C36-4F78-403A-8541-6F612C0700B5}" type="datetimeFigureOut">
              <a:rPr kumimoji="1" lang="ja-JP" altLang="en-US" smtClean="0"/>
              <a:t>2015/6/3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1508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E824C36-4F78-403A-8541-6F612C0700B5}" type="datetimeFigureOut">
              <a:rPr kumimoji="1" lang="ja-JP" altLang="en-US" smtClean="0"/>
              <a:t>2015/6/3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33208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E824C36-4F78-403A-8541-6F612C0700B5}" type="datetimeFigureOut">
              <a:rPr kumimoji="1" lang="ja-JP" altLang="en-US" smtClean="0"/>
              <a:t>2015/6/3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29187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E824C36-4F78-403A-8541-6F612C0700B5}" type="datetimeFigureOut">
              <a:rPr kumimoji="1" lang="ja-JP" altLang="en-US" smtClean="0"/>
              <a:t>2015/6/3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94156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E824C36-4F78-403A-8541-6F612C0700B5}" type="datetimeFigureOut">
              <a:rPr kumimoji="1" lang="ja-JP" altLang="en-US" smtClean="0"/>
              <a:t>2015/6/3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196726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E824C36-4F78-403A-8541-6F612C0700B5}" type="datetimeFigureOut">
              <a:rPr kumimoji="1" lang="ja-JP" altLang="en-US" smtClean="0"/>
              <a:t>2015/6/3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02948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824C36-4F78-403A-8541-6F612C0700B5}" type="datetimeFigureOut">
              <a:rPr kumimoji="1" lang="ja-JP" altLang="en-US" smtClean="0"/>
              <a:t>2015/6/3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071262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824C36-4F78-403A-8541-6F612C0700B5}" type="datetimeFigureOut">
              <a:rPr kumimoji="1" lang="ja-JP" altLang="en-US" smtClean="0"/>
              <a:t>2015/6/3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112918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24C36-4F78-403A-8541-6F612C0700B5}" type="datetimeFigureOut">
              <a:rPr kumimoji="1" lang="ja-JP" altLang="en-US" smtClean="0"/>
              <a:t>2015/6/3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176704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教育委員会・学校運営</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7976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桐生市いじめ自殺事件の考察１</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2010.10.23</a:t>
            </a:r>
            <a:r>
              <a:rPr kumimoji="1" lang="ja-JP" altLang="en-US" dirty="0" smtClean="0"/>
              <a:t> </a:t>
            </a:r>
            <a:r>
              <a:rPr kumimoji="1" lang="en-US" altLang="ja-JP" dirty="0" smtClean="0"/>
              <a:t>6</a:t>
            </a:r>
            <a:r>
              <a:rPr kumimoji="1" lang="ja-JP" altLang="en-US" dirty="0" smtClean="0"/>
              <a:t>年生の女子児童が自宅で自殺、</a:t>
            </a:r>
            <a:r>
              <a:rPr lang="ja-JP" altLang="en-US" dirty="0" smtClean="0"/>
              <a:t>家族が市を提訴</a:t>
            </a:r>
          </a:p>
          <a:p>
            <a:r>
              <a:rPr kumimoji="1" lang="en-US" altLang="ja-JP" dirty="0" smtClean="0"/>
              <a:t>2014.3.14</a:t>
            </a:r>
            <a:r>
              <a:rPr kumimoji="1" lang="ja-JP" altLang="en-US" dirty="0" smtClean="0"/>
              <a:t>一部容認一部棄却の判決</a:t>
            </a:r>
          </a:p>
          <a:p>
            <a:r>
              <a:rPr lang="ja-JP" altLang="en-US" dirty="0" smtClean="0"/>
              <a:t>争点</a:t>
            </a:r>
          </a:p>
          <a:p>
            <a:pPr lvl="1"/>
            <a:r>
              <a:rPr kumimoji="1" lang="en-US" altLang="ja-JP" dirty="0" smtClean="0"/>
              <a:t>4</a:t>
            </a:r>
            <a:r>
              <a:rPr kumimoji="1" lang="ja-JP" altLang="en-US" dirty="0" smtClean="0"/>
              <a:t>年生で転入、直ぐに書道で金賞</a:t>
            </a:r>
            <a:r>
              <a:rPr kumimoji="1" lang="en-US" altLang="ja-JP" dirty="0" smtClean="0"/>
              <a:t>(</a:t>
            </a:r>
            <a:r>
              <a:rPr kumimoji="1" lang="ja-JP" altLang="en-US" dirty="0" smtClean="0"/>
              <a:t>反発によるいじめ</a:t>
            </a:r>
            <a:r>
              <a:rPr kumimoji="1" lang="en-US" altLang="ja-JP" dirty="0" smtClean="0"/>
              <a:t>)</a:t>
            </a:r>
            <a:r>
              <a:rPr kumimoji="1" lang="ja-JP" altLang="en-US" dirty="0" err="1" smtClean="0"/>
              <a:t>、</a:t>
            </a:r>
            <a:r>
              <a:rPr kumimoji="1" lang="ja-JP" altLang="en-US" dirty="0" smtClean="0"/>
              <a:t>ハーフによるいじめ、汚い・バイ菌、プールや給食から排除等のいじめが</a:t>
            </a:r>
            <a:r>
              <a:rPr kumimoji="1" lang="en-US" altLang="ja-JP" dirty="0" smtClean="0"/>
              <a:t>6</a:t>
            </a:r>
            <a:r>
              <a:rPr kumimoji="1" lang="ja-JP" altLang="en-US" dirty="0" smtClean="0"/>
              <a:t>年まで拡大して続く</a:t>
            </a:r>
            <a:r>
              <a:rPr kumimoji="1" lang="en-US" altLang="ja-JP" dirty="0" smtClean="0"/>
              <a:t>(</a:t>
            </a:r>
            <a:r>
              <a:rPr kumimoji="1" lang="ja-JP" altLang="en-US" dirty="0" smtClean="0"/>
              <a:t>被告は、それほどのいじめではなかったと主張</a:t>
            </a:r>
            <a:r>
              <a:rPr kumimoji="1" lang="en-US" altLang="ja-JP" dirty="0" smtClean="0"/>
              <a:t>)</a:t>
            </a:r>
            <a:endParaRPr kumimoji="1" lang="ja-JP" altLang="en-US" dirty="0" smtClean="0"/>
          </a:p>
          <a:p>
            <a:pPr lvl="1"/>
            <a:r>
              <a:rPr lang="ja-JP" altLang="en-US" dirty="0" smtClean="0"/>
              <a:t>学校に</a:t>
            </a:r>
            <a:r>
              <a:rPr lang="ja-JP" altLang="en-US" dirty="0"/>
              <a:t>何度</a:t>
            </a:r>
            <a:r>
              <a:rPr lang="ja-JP" altLang="en-US" dirty="0" smtClean="0"/>
              <a:t>も相談</a:t>
            </a:r>
            <a:r>
              <a:rPr lang="ja-JP" altLang="en-US" dirty="0"/>
              <a:t>したが</a:t>
            </a:r>
            <a:r>
              <a:rPr lang="ja-JP" altLang="en-US" dirty="0" smtClean="0"/>
              <a:t>、漫然と放置された。</a:t>
            </a:r>
            <a:r>
              <a:rPr lang="en-US" altLang="ja-JP" dirty="0" smtClean="0"/>
              <a:t>2010.9.14</a:t>
            </a:r>
            <a:r>
              <a:rPr lang="ja-JP" altLang="en-US" dirty="0" smtClean="0"/>
              <a:t>の文部科学省指示のアンケートも実施していない</a:t>
            </a:r>
            <a:r>
              <a:rPr lang="ja-JP" altLang="en-US" dirty="0" err="1" smtClean="0"/>
              <a:t>等</a:t>
            </a:r>
            <a:r>
              <a:rPr lang="ja-JP" altLang="en-US" dirty="0" smtClean="0"/>
              <a:t>取組みをしていない。</a:t>
            </a:r>
            <a:r>
              <a:rPr lang="en-US" altLang="ja-JP" dirty="0" smtClean="0"/>
              <a:t>(</a:t>
            </a:r>
            <a:r>
              <a:rPr lang="ja-JP" altLang="en-US" dirty="0" smtClean="0"/>
              <a:t>被告は担当者による会議を開き対応していたと主張</a:t>
            </a:r>
            <a:r>
              <a:rPr lang="en-US" altLang="ja-JP" dirty="0" smtClean="0"/>
              <a:t>)</a:t>
            </a:r>
            <a:r>
              <a:rPr lang="ja-JP" altLang="en-US" dirty="0"/>
              <a:t> 「同じ言葉を言っても気にする人と気にしない人がいるのだから，言葉遣いに気をつけるように。」と指導した</a:t>
            </a:r>
            <a:r>
              <a:rPr lang="ja-JP" altLang="en-US" dirty="0" smtClean="0"/>
              <a:t>。</a:t>
            </a:r>
          </a:p>
          <a:p>
            <a:pPr lvl="1"/>
            <a:r>
              <a:rPr kumimoji="1" lang="ja-JP" altLang="en-US" dirty="0"/>
              <a:t>欠席が</a:t>
            </a:r>
            <a:r>
              <a:rPr kumimoji="1" lang="ja-JP" altLang="en-US" dirty="0" err="1" smtClean="0"/>
              <a:t>ちの</a:t>
            </a:r>
            <a:r>
              <a:rPr kumimoji="1" lang="ja-JP" altLang="en-US" dirty="0" smtClean="0"/>
              <a:t>児童</a:t>
            </a:r>
            <a:r>
              <a:rPr kumimoji="1" lang="ja-JP" altLang="en-US" dirty="0"/>
              <a:t>に</a:t>
            </a:r>
            <a:r>
              <a:rPr kumimoji="1" lang="ja-JP" altLang="en-US" dirty="0" smtClean="0"/>
              <a:t>も問題</a:t>
            </a:r>
            <a:r>
              <a:rPr kumimoji="1" lang="ja-JP" altLang="en-US" dirty="0"/>
              <a:t>だ</a:t>
            </a:r>
            <a:r>
              <a:rPr kumimoji="1" lang="ja-JP" altLang="en-US" dirty="0" smtClean="0"/>
              <a:t>。（被告）欠席がちはこの学校にきてから（原告）</a:t>
            </a:r>
            <a:endParaRPr kumimoji="1" lang="ja-JP" altLang="en-US" dirty="0"/>
          </a:p>
        </p:txBody>
      </p:sp>
    </p:spTree>
    <p:extLst>
      <p:ext uri="{BB962C8B-B14F-4D97-AF65-F5344CB8AC3E}">
        <p14:creationId xmlns:p14="http://schemas.microsoft.com/office/powerpoint/2010/main" val="2502308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桐生市いじめ自殺事件の</a:t>
            </a:r>
            <a:r>
              <a:rPr lang="ja-JP" altLang="en-US" dirty="0" smtClean="0"/>
              <a:t>考察</a:t>
            </a:r>
            <a:r>
              <a:rPr lang="ja-JP" altLang="en-US" dirty="0"/>
              <a:t>２</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学級崩壊状態だった</a:t>
            </a:r>
            <a:r>
              <a:rPr lang="en-US" altLang="ja-JP" dirty="0" smtClean="0"/>
              <a:t>(</a:t>
            </a:r>
            <a:r>
              <a:rPr lang="ja-JP" altLang="en-US" dirty="0" smtClean="0"/>
              <a:t>自殺後のクラスのアンケート</a:t>
            </a:r>
            <a:r>
              <a:rPr lang="en-US" altLang="ja-JP" dirty="0" smtClean="0"/>
              <a:t>)</a:t>
            </a:r>
            <a:endParaRPr lang="ja-JP" altLang="en-US" dirty="0" smtClean="0"/>
          </a:p>
          <a:p>
            <a:pPr lvl="1"/>
            <a:r>
              <a:rPr lang="ja-JP" altLang="en-US" dirty="0" smtClean="0"/>
              <a:t>友達</a:t>
            </a:r>
            <a:r>
              <a:rPr lang="ja-JP" altLang="en-US" dirty="0"/>
              <a:t>から悪口を言われたり，仲間はずれにされたことのある者１０名</a:t>
            </a:r>
          </a:p>
          <a:p>
            <a:pPr lvl="1"/>
            <a:r>
              <a:rPr lang="ja-JP" altLang="en-US" dirty="0" smtClean="0"/>
              <a:t>友達</a:t>
            </a:r>
            <a:r>
              <a:rPr lang="ja-JP" altLang="en-US" dirty="0"/>
              <a:t>からぶたれたり，蹴られたりしたことのある者１５名</a:t>
            </a:r>
          </a:p>
          <a:p>
            <a:pPr lvl="1"/>
            <a:r>
              <a:rPr lang="ja-JP" altLang="en-US" dirty="0" smtClean="0"/>
              <a:t>友達</a:t>
            </a:r>
            <a:r>
              <a:rPr lang="ja-JP" altLang="en-US" dirty="0"/>
              <a:t>に対して悪口を言ったり友だちを仲間はずれにしたことのある者１６名</a:t>
            </a:r>
          </a:p>
          <a:p>
            <a:pPr lvl="1"/>
            <a:r>
              <a:rPr lang="ja-JP" altLang="en-US" dirty="0" smtClean="0"/>
              <a:t>友達</a:t>
            </a:r>
            <a:r>
              <a:rPr lang="ja-JP" altLang="en-US" dirty="0"/>
              <a:t>をぶったり，蹴ったりしたことのある者１４名</a:t>
            </a:r>
          </a:p>
          <a:p>
            <a:pPr lvl="1"/>
            <a:r>
              <a:rPr lang="ja-JP" altLang="en-US" dirty="0" smtClean="0"/>
              <a:t>友達</a:t>
            </a:r>
            <a:r>
              <a:rPr lang="ja-JP" altLang="en-US" dirty="0"/>
              <a:t>から悪口を言われたり，仲間はずれにされたりしている人を見たことのある者３１名</a:t>
            </a:r>
          </a:p>
          <a:p>
            <a:pPr lvl="1"/>
            <a:r>
              <a:rPr lang="ja-JP" altLang="en-US" dirty="0" smtClean="0"/>
              <a:t>友達</a:t>
            </a:r>
            <a:r>
              <a:rPr lang="ja-JP" altLang="en-US" dirty="0"/>
              <a:t>からぶたれたり，蹴られたりしている人を見たことのある者</a:t>
            </a:r>
            <a:r>
              <a:rPr lang="ja-JP" altLang="en-US" dirty="0" smtClean="0"/>
              <a:t>３２名</a:t>
            </a:r>
          </a:p>
          <a:p>
            <a:r>
              <a:rPr kumimoji="1" lang="ja-JP" altLang="en-US" dirty="0" smtClean="0"/>
              <a:t>スクールカウンセラーは無資格者だった</a:t>
            </a:r>
          </a:p>
          <a:p>
            <a:r>
              <a:rPr lang="en-US" altLang="ja-JP" dirty="0" smtClean="0"/>
              <a:t>3</a:t>
            </a:r>
            <a:r>
              <a:rPr lang="ja-JP" altLang="en-US" dirty="0" smtClean="0"/>
              <a:t>年間に、校長は教育委員会に援助を求めなかった。</a:t>
            </a:r>
            <a:endParaRPr kumimoji="1" lang="ja-JP" altLang="en-US" dirty="0"/>
          </a:p>
        </p:txBody>
      </p:sp>
    </p:spTree>
    <p:extLst>
      <p:ext uri="{BB962C8B-B14F-4D97-AF65-F5344CB8AC3E}">
        <p14:creationId xmlns:p14="http://schemas.microsoft.com/office/powerpoint/2010/main" val="2071815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桐生市いじめ自殺事件の</a:t>
            </a:r>
            <a:r>
              <a:rPr lang="ja-JP" altLang="en-US" dirty="0" smtClean="0"/>
              <a:t>考察３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教育委員会は、３年間この学校のいじめ状況を把握することは不可能だったのだろうか。</a:t>
            </a:r>
          </a:p>
          <a:p>
            <a:r>
              <a:rPr lang="ja-JP" altLang="en-US" dirty="0" smtClean="0"/>
              <a:t>校長は</a:t>
            </a:r>
            <a:r>
              <a:rPr lang="ja-JP" altLang="en-US" dirty="0"/>
              <a:t>何故</a:t>
            </a:r>
            <a:r>
              <a:rPr lang="ja-JP" altLang="en-US" dirty="0" smtClean="0"/>
              <a:t>、教育委員会に援助を申請しなかっただろうか。</a:t>
            </a:r>
          </a:p>
          <a:p>
            <a:r>
              <a:rPr kumimoji="1" lang="ja-JP" altLang="en-US" dirty="0" smtClean="0"/>
              <a:t>学校の</a:t>
            </a:r>
            <a:r>
              <a:rPr kumimoji="1" lang="ja-JP" altLang="en-US" dirty="0"/>
              <a:t>行って</a:t>
            </a:r>
            <a:r>
              <a:rPr kumimoji="1" lang="ja-JP" altLang="en-US" dirty="0" smtClean="0"/>
              <a:t>いた対応は非難されるものだったか、精一杯だったか</a:t>
            </a:r>
          </a:p>
          <a:p>
            <a:r>
              <a:rPr lang="ja-JP" altLang="en-US" dirty="0" smtClean="0"/>
              <a:t>無資格のスクールカウンセラーを</a:t>
            </a:r>
            <a:r>
              <a:rPr lang="ja-JP" altLang="en-US" dirty="0"/>
              <a:t>おいたのは</a:t>
            </a:r>
            <a:r>
              <a:rPr lang="ja-JP" altLang="en-US" dirty="0" smtClean="0"/>
              <a:t>、どう考えるべきか</a:t>
            </a:r>
            <a:endParaRPr kumimoji="1" lang="ja-JP" altLang="en-US" dirty="0"/>
          </a:p>
        </p:txBody>
      </p:sp>
    </p:spTree>
    <p:extLst>
      <p:ext uri="{BB962C8B-B14F-4D97-AF65-F5344CB8AC3E}">
        <p14:creationId xmlns:p14="http://schemas.microsoft.com/office/powerpoint/2010/main" val="681766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学校運営を考える１</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学校は誰が基本的な運営権限をもつのがいいのか</a:t>
            </a:r>
          </a:p>
          <a:p>
            <a:pPr lvl="1"/>
            <a:r>
              <a:rPr kumimoji="1" lang="ja-JP" altLang="en-US" dirty="0" smtClean="0"/>
              <a:t>立法権と</a:t>
            </a:r>
            <a:r>
              <a:rPr kumimoji="1" lang="ja-JP" altLang="en-US" dirty="0"/>
              <a:t>行</a:t>
            </a:r>
            <a:r>
              <a:rPr kumimoji="1" lang="ja-JP" altLang="en-US" dirty="0" smtClean="0"/>
              <a:t>政権は同一主体か分離主体</a:t>
            </a:r>
            <a:r>
              <a:rPr kumimoji="1" lang="ja-JP" altLang="en-US" dirty="0"/>
              <a:t>であるべきか</a:t>
            </a:r>
            <a:endParaRPr kumimoji="1" lang="ja-JP" altLang="en-US" dirty="0" smtClean="0"/>
          </a:p>
          <a:p>
            <a:r>
              <a:rPr kumimoji="1" lang="ja-JP" altLang="en-US" dirty="0" smtClean="0"/>
              <a:t>職員会議をめぐる論争</a:t>
            </a:r>
          </a:p>
          <a:p>
            <a:pPr lvl="1"/>
            <a:r>
              <a:rPr lang="ja-JP" altLang="en-US" dirty="0" smtClean="0"/>
              <a:t>決定機関説（分離説）</a:t>
            </a:r>
          </a:p>
          <a:p>
            <a:pPr lvl="1"/>
            <a:r>
              <a:rPr lang="ja-JP" altLang="en-US" dirty="0" smtClean="0"/>
              <a:t>審議会説（あいまいだが、分離説に近い）</a:t>
            </a:r>
          </a:p>
          <a:p>
            <a:pPr lvl="1"/>
            <a:r>
              <a:rPr lang="ja-JP" altLang="en-US" dirty="0" smtClean="0"/>
              <a:t>補助機関説（省令で規定）（非分離説　権限は校長に集約）</a:t>
            </a:r>
            <a:endParaRPr kumimoji="1" lang="ja-JP" altLang="en-US" dirty="0" smtClean="0"/>
          </a:p>
          <a:p>
            <a:r>
              <a:rPr lang="ja-JP" altLang="en-US" dirty="0" smtClean="0"/>
              <a:t>権限を離れて、どのように決め、運営するのがよいか考えてみよう</a:t>
            </a:r>
          </a:p>
          <a:p>
            <a:r>
              <a:rPr lang="ja-JP" altLang="en-US" dirty="0" smtClean="0"/>
              <a:t>東京都教育委員会の通達　職員会議で挙手をしてはいけない。</a:t>
            </a:r>
          </a:p>
          <a:p>
            <a:pPr lvl="1"/>
            <a:r>
              <a:rPr kumimoji="1" lang="ja-JP" altLang="en-US" dirty="0" smtClean="0"/>
              <a:t>土肥元校長の訴訟</a:t>
            </a:r>
            <a:endParaRPr kumimoji="1" lang="ja-JP" altLang="en-US" dirty="0"/>
          </a:p>
        </p:txBody>
      </p:sp>
    </p:spTree>
    <p:extLst>
      <p:ext uri="{BB962C8B-B14F-4D97-AF65-F5344CB8AC3E}">
        <p14:creationId xmlns:p14="http://schemas.microsoft.com/office/powerpoint/2010/main" val="1095919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その他の学校運営の組織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学校</a:t>
            </a:r>
            <a:r>
              <a:rPr kumimoji="1" lang="ja-JP" altLang="en-US" dirty="0" smtClean="0"/>
              <a:t>評議会</a:t>
            </a:r>
          </a:p>
          <a:p>
            <a:r>
              <a:rPr lang="ja-JP" altLang="en-US" dirty="0" smtClean="0"/>
              <a:t>学校教育法</a:t>
            </a:r>
            <a:r>
              <a:rPr lang="ja-JP" altLang="en-US" dirty="0"/>
              <a:t>施行</a:t>
            </a:r>
            <a:r>
              <a:rPr lang="ja-JP" altLang="en-US" dirty="0" smtClean="0"/>
              <a:t>規則</a:t>
            </a:r>
            <a:r>
              <a:rPr lang="ja-JP" altLang="en-US" dirty="0"/>
              <a:t>に</a:t>
            </a:r>
            <a:r>
              <a:rPr lang="ja-JP" altLang="en-US" dirty="0" smtClean="0"/>
              <a:t>よる</a:t>
            </a:r>
          </a:p>
          <a:p>
            <a:pPr lvl="1"/>
            <a:r>
              <a:rPr kumimoji="1" lang="ja-JP" altLang="en-US" dirty="0" smtClean="0"/>
              <a:t>校長の申請で個人に評議員を</a:t>
            </a:r>
            <a:r>
              <a:rPr kumimoji="1" lang="ja-JP" altLang="en-US" dirty="0"/>
              <a:t>付託</a:t>
            </a:r>
            <a:r>
              <a:rPr kumimoji="1" lang="ja-JP" altLang="en-US" dirty="0" smtClean="0"/>
              <a:t>。意見具申する。権限はない。</a:t>
            </a:r>
            <a:endParaRPr kumimoji="1" lang="ja-JP" altLang="en-US" dirty="0" smtClean="0"/>
          </a:p>
          <a:p>
            <a:r>
              <a:rPr lang="ja-JP" altLang="en-US" dirty="0" smtClean="0"/>
              <a:t>学校運営協</a:t>
            </a:r>
            <a:r>
              <a:rPr lang="ja-JP" altLang="en-US" dirty="0" smtClean="0"/>
              <a:t>議会</a:t>
            </a:r>
          </a:p>
          <a:p>
            <a:r>
              <a:rPr lang="ja-JP" altLang="en-US" dirty="0" smtClean="0"/>
              <a:t>地方教育行政の組織及び運営に関する法律による</a:t>
            </a:r>
          </a:p>
          <a:p>
            <a:pPr lvl="1"/>
            <a:r>
              <a:rPr lang="ja-JP" altLang="en-US" dirty="0" smtClean="0"/>
              <a:t>教育委員会が設置を</a:t>
            </a:r>
            <a:r>
              <a:rPr lang="ja-JP" altLang="en-US" dirty="0"/>
              <a:t>決める</a:t>
            </a:r>
            <a:r>
              <a:rPr lang="ja-JP" altLang="en-US" dirty="0" smtClean="0"/>
              <a:t>。基本方針等について承認権がある。</a:t>
            </a:r>
            <a:endParaRPr lang="ja-JP" altLang="en-US" dirty="0" smtClean="0"/>
          </a:p>
          <a:p>
            <a:r>
              <a:rPr lang="en-US" altLang="ja-JP" dirty="0" smtClean="0"/>
              <a:t>PTA</a:t>
            </a:r>
          </a:p>
          <a:p>
            <a:r>
              <a:rPr lang="ja-JP" altLang="en-US" dirty="0" smtClean="0"/>
              <a:t>児童会・生徒会・</a:t>
            </a:r>
            <a:r>
              <a:rPr lang="ja-JP" altLang="en-US" dirty="0" smtClean="0"/>
              <a:t>自治会</a:t>
            </a:r>
          </a:p>
          <a:p>
            <a:pPr lvl="1"/>
            <a:r>
              <a:rPr kumimoji="1" lang="ja-JP" altLang="en-US" dirty="0" smtClean="0"/>
              <a:t>教育上の</a:t>
            </a:r>
            <a:r>
              <a:rPr kumimoji="1" lang="ja-JP" altLang="en-US" dirty="0"/>
              <a:t>組織</a:t>
            </a:r>
            <a:r>
              <a:rPr kumimoji="1" lang="ja-JP" altLang="en-US" dirty="0" smtClean="0"/>
              <a:t>。児童・生徒の側に権限はない。</a:t>
            </a:r>
            <a:endParaRPr kumimoji="1" lang="ja-JP" altLang="en-US" dirty="0"/>
          </a:p>
        </p:txBody>
      </p:sp>
    </p:spTree>
    <p:extLst>
      <p:ext uri="{BB962C8B-B14F-4D97-AF65-F5344CB8AC3E}">
        <p14:creationId xmlns:p14="http://schemas.microsoft.com/office/powerpoint/2010/main" val="3716102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オランダの学校運営主体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オランダは当事者団体の協議による運営という伝統</a:t>
            </a:r>
          </a:p>
          <a:p>
            <a:r>
              <a:rPr lang="ja-JP" altLang="en-US" dirty="0" smtClean="0"/>
              <a:t>すべての段階で学校選択の自由が存在</a:t>
            </a:r>
          </a:p>
          <a:p>
            <a:r>
              <a:rPr kumimoji="1" lang="ja-JP" altLang="en-US" dirty="0"/>
              <a:t>すべて</a:t>
            </a:r>
            <a:r>
              <a:rPr kumimoji="1" lang="ja-JP" altLang="en-US" dirty="0" smtClean="0"/>
              <a:t>の段階で親の参加が法的に規定</a:t>
            </a:r>
            <a:r>
              <a:rPr kumimoji="1" lang="ja-JP" altLang="en-US" dirty="0"/>
              <a:t>されている</a:t>
            </a:r>
            <a:endParaRPr kumimoji="1" lang="ja-JP" altLang="en-US" dirty="0" smtClean="0"/>
          </a:p>
          <a:p>
            <a:r>
              <a:rPr lang="ja-JP" altLang="en-US" dirty="0" smtClean="0"/>
              <a:t>小学校は４～５歳から１２歳（幼小合同の学校）</a:t>
            </a:r>
          </a:p>
          <a:p>
            <a:pPr lvl="1"/>
            <a:r>
              <a:rPr lang="ja-JP" altLang="en-US" dirty="0" smtClean="0"/>
              <a:t>子どもの運営参加権は</a:t>
            </a:r>
            <a:r>
              <a:rPr lang="ja-JP" altLang="en-US" dirty="0"/>
              <a:t>ない</a:t>
            </a:r>
            <a:endParaRPr lang="ja-JP" altLang="en-US" dirty="0" smtClean="0"/>
          </a:p>
          <a:p>
            <a:r>
              <a:rPr kumimoji="1" lang="ja-JP" altLang="en-US" dirty="0" smtClean="0"/>
              <a:t>中等学校は６年制・５年生・４年生の学校に分離</a:t>
            </a:r>
          </a:p>
          <a:p>
            <a:pPr lvl="1"/>
            <a:r>
              <a:rPr lang="ja-JP" altLang="en-US" dirty="0" smtClean="0"/>
              <a:t>子ども</a:t>
            </a:r>
            <a:r>
              <a:rPr lang="ja-JP" altLang="en-US" dirty="0"/>
              <a:t>に</a:t>
            </a:r>
            <a:r>
              <a:rPr lang="ja-JP" altLang="en-US" dirty="0" smtClean="0"/>
              <a:t>も運営参加権</a:t>
            </a:r>
            <a:r>
              <a:rPr lang="ja-JP" altLang="en-US" dirty="0"/>
              <a:t>がある</a:t>
            </a:r>
            <a:endParaRPr kumimoji="1" lang="ja-JP" altLang="en-US" dirty="0"/>
          </a:p>
        </p:txBody>
      </p:sp>
    </p:spTree>
    <p:extLst>
      <p:ext uri="{BB962C8B-B14F-4D97-AF65-F5344CB8AC3E}">
        <p14:creationId xmlns:p14="http://schemas.microsoft.com/office/powerpoint/2010/main" val="1547510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オランダの親参加の形態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日常的なコンタクト</a:t>
            </a:r>
          </a:p>
          <a:p>
            <a:pPr lvl="1"/>
            <a:r>
              <a:rPr lang="ja-JP" altLang="en-US" dirty="0" smtClean="0"/>
              <a:t>低年齢</a:t>
            </a:r>
            <a:r>
              <a:rPr lang="ja-JP" altLang="en-US" dirty="0"/>
              <a:t>ほど</a:t>
            </a:r>
            <a:r>
              <a:rPr lang="ja-JP" altLang="en-US" dirty="0" smtClean="0"/>
              <a:t>、親が送り迎え</a:t>
            </a:r>
            <a:r>
              <a:rPr lang="ja-JP" altLang="en-US" dirty="0"/>
              <a:t>するので</a:t>
            </a:r>
            <a:r>
              <a:rPr lang="ja-JP" altLang="en-US" dirty="0" smtClean="0"/>
              <a:t>、</a:t>
            </a:r>
            <a:r>
              <a:rPr lang="ja-JP" altLang="en-US" dirty="0"/>
              <a:t>その</a:t>
            </a:r>
            <a:r>
              <a:rPr lang="ja-JP" altLang="en-US" dirty="0" smtClean="0"/>
              <a:t>際に教師と対話する</a:t>
            </a:r>
          </a:p>
          <a:p>
            <a:r>
              <a:rPr kumimoji="1" lang="ja-JP" altLang="en-US" dirty="0" smtClean="0"/>
              <a:t>夕べの会</a:t>
            </a:r>
          </a:p>
          <a:p>
            <a:pPr lvl="1"/>
            <a:r>
              <a:rPr lang="ja-JP" altLang="en-US" dirty="0"/>
              <a:t>年</a:t>
            </a:r>
            <a:r>
              <a:rPr lang="ja-JP" altLang="en-US" dirty="0" smtClean="0"/>
              <a:t>に</a:t>
            </a:r>
            <a:r>
              <a:rPr lang="ja-JP" altLang="en-US" dirty="0"/>
              <a:t>数回</a:t>
            </a:r>
            <a:r>
              <a:rPr lang="ja-JP" altLang="en-US" dirty="0" smtClean="0"/>
              <a:t>、夕方に懇親会がある</a:t>
            </a:r>
          </a:p>
          <a:p>
            <a:r>
              <a:rPr lang="ja-JP" altLang="en-US" dirty="0" smtClean="0"/>
              <a:t>教育活動</a:t>
            </a:r>
            <a:r>
              <a:rPr lang="ja-JP" altLang="en-US" dirty="0"/>
              <a:t>へ</a:t>
            </a:r>
            <a:r>
              <a:rPr lang="ja-JP" altLang="en-US" dirty="0" smtClean="0"/>
              <a:t>の直接参加</a:t>
            </a:r>
          </a:p>
          <a:p>
            <a:pPr lvl="1"/>
            <a:r>
              <a:rPr lang="ja-JP" altLang="en-US" dirty="0" smtClean="0"/>
              <a:t>小学校の場合、教師が苦手教科を得意な親がアシストする（美術）</a:t>
            </a:r>
          </a:p>
          <a:p>
            <a:r>
              <a:rPr kumimoji="1" lang="ja-JP" altLang="en-US" dirty="0" smtClean="0"/>
              <a:t>親の</a:t>
            </a:r>
            <a:r>
              <a:rPr kumimoji="1" lang="ja-JP" altLang="en-US" dirty="0"/>
              <a:t>代表</a:t>
            </a:r>
            <a:r>
              <a:rPr kumimoji="1" lang="ja-JP" altLang="en-US" dirty="0" smtClean="0"/>
              <a:t>が運営</a:t>
            </a:r>
            <a:r>
              <a:rPr kumimoji="1" lang="ja-JP" altLang="en-US" dirty="0"/>
              <a:t>協</a:t>
            </a:r>
            <a:r>
              <a:rPr kumimoji="1" lang="ja-JP" altLang="en-US" dirty="0" smtClean="0"/>
              <a:t>議会に参加</a:t>
            </a:r>
          </a:p>
          <a:p>
            <a:r>
              <a:rPr lang="ja-JP" altLang="en-US" dirty="0" smtClean="0"/>
              <a:t>親を参加させる理由</a:t>
            </a:r>
          </a:p>
          <a:p>
            <a:pPr lvl="1"/>
            <a:r>
              <a:rPr kumimoji="1" lang="ja-JP" altLang="en-US" dirty="0"/>
              <a:t>民主主義</a:t>
            </a:r>
            <a:r>
              <a:rPr kumimoji="1" lang="ja-JP" altLang="en-US" dirty="0" smtClean="0"/>
              <a:t>・親の成長が子どもの発達を促進するという考え</a:t>
            </a:r>
            <a:endParaRPr kumimoji="1" lang="ja-JP" altLang="en-US" dirty="0"/>
          </a:p>
        </p:txBody>
      </p:sp>
    </p:spTree>
    <p:extLst>
      <p:ext uri="{BB962C8B-B14F-4D97-AF65-F5344CB8AC3E}">
        <p14:creationId xmlns:p14="http://schemas.microsoft.com/office/powerpoint/2010/main" val="259939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4" y="24514"/>
            <a:ext cx="11734799" cy="6948433"/>
          </a:xfrm>
          <a:prstGeom prst="rect">
            <a:avLst/>
          </a:prstGeom>
        </p:spPr>
      </p:pic>
    </p:spTree>
    <p:extLst>
      <p:ext uri="{BB962C8B-B14F-4D97-AF65-F5344CB8AC3E}">
        <p14:creationId xmlns:p14="http://schemas.microsoft.com/office/powerpoint/2010/main" val="4058543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7092"/>
            <a:ext cx="12084733" cy="5763489"/>
          </a:xfrm>
          <a:prstGeom prst="rect">
            <a:avLst/>
          </a:prstGeom>
        </p:spPr>
      </p:pic>
    </p:spTree>
    <p:extLst>
      <p:ext uri="{BB962C8B-B14F-4D97-AF65-F5344CB8AC3E}">
        <p14:creationId xmlns:p14="http://schemas.microsoft.com/office/powerpoint/2010/main" val="288654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新しい教育委員会</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地方教育行政の組織及び運営に関する法律</a:t>
            </a:r>
          </a:p>
          <a:p>
            <a:r>
              <a:rPr lang="ja-JP" altLang="en-US" dirty="0" smtClean="0"/>
              <a:t>教育行政の責任の明確化</a:t>
            </a:r>
          </a:p>
          <a:p>
            <a:pPr lvl="1"/>
            <a:r>
              <a:rPr kumimoji="1" lang="ja-JP" altLang="en-US" dirty="0" smtClean="0"/>
              <a:t>教育委員長と教育長を一本化し、首長が議会同意を得て、直接任命・罷免（任期３年）</a:t>
            </a:r>
          </a:p>
          <a:p>
            <a:r>
              <a:rPr lang="ja-JP" altLang="en-US" dirty="0" smtClean="0"/>
              <a:t>首長は総合教育会議を設ける。（教育振興の大綱作成）</a:t>
            </a:r>
          </a:p>
          <a:p>
            <a:r>
              <a:rPr kumimoji="1" lang="ja-JP" altLang="en-US" dirty="0" smtClean="0"/>
              <a:t>国の地方公共団体への関与の見直し</a:t>
            </a:r>
          </a:p>
          <a:p>
            <a:pPr lvl="1"/>
            <a:r>
              <a:rPr lang="ja-JP" altLang="en-US" dirty="0" smtClean="0"/>
              <a:t>いじめ自殺防止等の緊急の場合、大臣が教育委員会に直接指示できる。（平成２７年４月１日）</a:t>
            </a:r>
            <a:endParaRPr kumimoji="1" lang="ja-JP" altLang="en-US" dirty="0"/>
          </a:p>
        </p:txBody>
      </p:sp>
    </p:spTree>
    <p:extLst>
      <p:ext uri="{BB962C8B-B14F-4D97-AF65-F5344CB8AC3E}">
        <p14:creationId xmlns:p14="http://schemas.microsoft.com/office/powerpoint/2010/main" val="806169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改訂の理由</a:t>
            </a:r>
            <a:endParaRPr kumimoji="1" lang="ja-JP" altLang="en-US" dirty="0"/>
          </a:p>
        </p:txBody>
      </p:sp>
      <p:sp>
        <p:nvSpPr>
          <p:cNvPr id="3" name="コンテンツ プレースホルダー 2"/>
          <p:cNvSpPr>
            <a:spLocks noGrp="1"/>
          </p:cNvSpPr>
          <p:nvPr>
            <p:ph idx="1"/>
          </p:nvPr>
        </p:nvSpPr>
        <p:spPr/>
        <p:txBody>
          <a:bodyPr/>
          <a:lstStyle/>
          <a:p>
            <a:r>
              <a:rPr lang="ja-JP" altLang="en-US" dirty="0"/>
              <a:t>地方の権限と中央の権限のせめぎ合いが</a:t>
            </a:r>
            <a:r>
              <a:rPr lang="ja-JP" altLang="en-US" dirty="0" smtClean="0"/>
              <a:t>背景</a:t>
            </a:r>
          </a:p>
          <a:p>
            <a:pPr lvl="1"/>
            <a:r>
              <a:rPr lang="ja-JP" altLang="en-US" dirty="0" smtClean="0"/>
              <a:t>教育長承認制</a:t>
            </a:r>
            <a:r>
              <a:rPr lang="ja-JP" altLang="en-US" dirty="0"/>
              <a:t>があったときは</a:t>
            </a:r>
            <a:r>
              <a:rPr lang="ja-JP" altLang="en-US" dirty="0" smtClean="0"/>
              <a:t>、文部省が地方に意図を徹底できた</a:t>
            </a:r>
          </a:p>
          <a:p>
            <a:pPr lvl="1"/>
            <a:r>
              <a:rPr lang="ja-JP" altLang="en-US" dirty="0" smtClean="0"/>
              <a:t>承認制が</a:t>
            </a:r>
            <a:r>
              <a:rPr lang="ja-JP" altLang="en-US" dirty="0"/>
              <a:t>なくなったとき、</a:t>
            </a:r>
            <a:r>
              <a:rPr lang="ja-JP" altLang="en-US" dirty="0" smtClean="0"/>
              <a:t>「指導助言」のみでは不十分と考える人</a:t>
            </a:r>
            <a:endParaRPr lang="ja-JP" altLang="en-US" dirty="0"/>
          </a:p>
          <a:p>
            <a:r>
              <a:rPr kumimoji="1" lang="ja-JP" altLang="en-US" dirty="0" smtClean="0"/>
              <a:t>教育委員会の</a:t>
            </a:r>
            <a:r>
              <a:rPr kumimoji="1" lang="ja-JP" altLang="en-US" dirty="0"/>
              <a:t>不活発さ</a:t>
            </a:r>
            <a:r>
              <a:rPr kumimoji="1" lang="ja-JP" altLang="en-US" dirty="0" smtClean="0"/>
              <a:t>、当事者性の不十分性へ</a:t>
            </a:r>
            <a:r>
              <a:rPr lang="ja-JP" altLang="en-US" dirty="0"/>
              <a:t>の</a:t>
            </a:r>
            <a:r>
              <a:rPr lang="ja-JP" altLang="en-US" dirty="0" smtClean="0"/>
              <a:t>対応</a:t>
            </a:r>
          </a:p>
          <a:p>
            <a:r>
              <a:rPr lang="ja-JP" altLang="en-US" dirty="0" smtClean="0"/>
              <a:t>きっかけ</a:t>
            </a:r>
            <a:r>
              <a:rPr lang="ja-JP" altLang="en-US" dirty="0"/>
              <a:t>は大津事件（適切なつながりであるかは検討の余地）</a:t>
            </a:r>
          </a:p>
          <a:p>
            <a:endParaRPr kumimoji="1" lang="ja-JP" altLang="en-US" dirty="0" smtClean="0"/>
          </a:p>
          <a:p>
            <a:endParaRPr kumimoji="1" lang="ja-JP" altLang="en-US" dirty="0"/>
          </a:p>
        </p:txBody>
      </p:sp>
    </p:spTree>
    <p:extLst>
      <p:ext uri="{BB962C8B-B14F-4D97-AF65-F5344CB8AC3E}">
        <p14:creationId xmlns:p14="http://schemas.microsoft.com/office/powerpoint/2010/main" val="179340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原理的な問題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教育は政治から独立すべきか</a:t>
            </a:r>
          </a:p>
          <a:p>
            <a:r>
              <a:rPr lang="ja-JP" altLang="en-US" dirty="0" smtClean="0"/>
              <a:t>市民の意思の反映形態は</a:t>
            </a:r>
          </a:p>
          <a:p>
            <a:pPr marL="742950" lvl="2" indent="-342900"/>
            <a:r>
              <a:rPr lang="ja-JP" altLang="en-US" dirty="0" smtClean="0"/>
              <a:t>ルソー的一般意思 </a:t>
            </a:r>
            <a:r>
              <a:rPr lang="en-US" altLang="ja-JP" dirty="0" smtClean="0"/>
              <a:t>or</a:t>
            </a:r>
            <a:r>
              <a:rPr lang="ja-JP" altLang="en-US" dirty="0" smtClean="0"/>
              <a:t> アメリカ的領域意思</a:t>
            </a:r>
          </a:p>
          <a:p>
            <a:r>
              <a:rPr lang="ja-JP" altLang="en-US" dirty="0" smtClean="0"/>
              <a:t>国家・県・市町村の関係</a:t>
            </a:r>
          </a:p>
          <a:p>
            <a:pPr lvl="1"/>
            <a:r>
              <a:rPr lang="ja-JP" altLang="en-US" dirty="0" smtClean="0"/>
              <a:t>命令 </a:t>
            </a:r>
            <a:r>
              <a:rPr lang="en-US" altLang="ja-JP" dirty="0" smtClean="0"/>
              <a:t>or</a:t>
            </a:r>
            <a:r>
              <a:rPr lang="ja-JP" altLang="en-US" dirty="0" smtClean="0"/>
              <a:t> 指導助言</a:t>
            </a:r>
          </a:p>
          <a:p>
            <a:r>
              <a:rPr lang="ja-JP" altLang="en-US" dirty="0" smtClean="0"/>
              <a:t>学校の自治の程度は</a:t>
            </a:r>
          </a:p>
          <a:p>
            <a:pPr lvl="1"/>
            <a:r>
              <a:rPr lang="ja-JP" altLang="en-US" dirty="0" smtClean="0"/>
              <a:t>保護者・住民・生徒の参加</a:t>
            </a:r>
          </a:p>
          <a:p>
            <a:endParaRPr kumimoji="1" lang="ja-JP" altLang="en-US" dirty="0"/>
          </a:p>
        </p:txBody>
      </p:sp>
    </p:spTree>
    <p:extLst>
      <p:ext uri="{BB962C8B-B14F-4D97-AF65-F5344CB8AC3E}">
        <p14:creationId xmlns:p14="http://schemas.microsoft.com/office/powerpoint/2010/main" val="839117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教育委員会の会議数</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pic>
        <p:nvPicPr>
          <p:cNvPr id="1026" name="Picture 2" descr="C:\Users\wakei\Desktop\1328894_007.jpg"/>
          <p:cNvPicPr>
            <a:picLocks noChangeAspect="1" noChangeArrowheads="1"/>
          </p:cNvPicPr>
          <p:nvPr/>
        </p:nvPicPr>
        <p:blipFill>
          <a:blip r:embed="rId2" cstate="print"/>
          <a:srcRect/>
          <a:stretch>
            <a:fillRect/>
          </a:stretch>
        </p:blipFill>
        <p:spPr bwMode="auto">
          <a:xfrm>
            <a:off x="838200" y="1825625"/>
            <a:ext cx="8060882" cy="4104456"/>
          </a:xfrm>
          <a:prstGeom prst="rect">
            <a:avLst/>
          </a:prstGeom>
          <a:noFill/>
        </p:spPr>
      </p:pic>
    </p:spTree>
    <p:extLst>
      <p:ext uri="{BB962C8B-B14F-4D97-AF65-F5344CB8AC3E}">
        <p14:creationId xmlns:p14="http://schemas.microsoft.com/office/powerpoint/2010/main" val="3251231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dirty="0"/>
          </a:p>
        </p:txBody>
      </p:sp>
      <p:pic>
        <p:nvPicPr>
          <p:cNvPr id="2050" name="Picture 2" descr="C:\Users\wakei\Desktop\1328894_009.jpg"/>
          <p:cNvPicPr>
            <a:picLocks noChangeAspect="1" noChangeArrowheads="1"/>
          </p:cNvPicPr>
          <p:nvPr/>
        </p:nvPicPr>
        <p:blipFill>
          <a:blip r:embed="rId2" cstate="print"/>
          <a:srcRect/>
          <a:stretch>
            <a:fillRect/>
          </a:stretch>
        </p:blipFill>
        <p:spPr bwMode="auto">
          <a:xfrm>
            <a:off x="2063552" y="1556792"/>
            <a:ext cx="8199735" cy="3312368"/>
          </a:xfrm>
          <a:prstGeom prst="rect">
            <a:avLst/>
          </a:prstGeom>
          <a:noFill/>
        </p:spPr>
      </p:pic>
    </p:spTree>
    <p:extLst>
      <p:ext uri="{BB962C8B-B14F-4D97-AF65-F5344CB8AC3E}">
        <p14:creationId xmlns:p14="http://schemas.microsoft.com/office/powerpoint/2010/main" val="1444717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dirty="0"/>
          </a:p>
        </p:txBody>
      </p:sp>
      <p:pic>
        <p:nvPicPr>
          <p:cNvPr id="3074" name="Picture 2" descr="C:\Users\wakei\Desktop\1328894_012.jpg"/>
          <p:cNvPicPr>
            <a:picLocks noChangeAspect="1" noChangeArrowheads="1"/>
          </p:cNvPicPr>
          <p:nvPr/>
        </p:nvPicPr>
        <p:blipFill>
          <a:blip r:embed="rId2" cstate="print"/>
          <a:srcRect/>
          <a:stretch>
            <a:fillRect/>
          </a:stretch>
        </p:blipFill>
        <p:spPr bwMode="auto">
          <a:xfrm>
            <a:off x="2055813" y="1574050"/>
            <a:ext cx="7937569" cy="3151095"/>
          </a:xfrm>
          <a:prstGeom prst="rect">
            <a:avLst/>
          </a:prstGeom>
          <a:noFill/>
        </p:spPr>
      </p:pic>
    </p:spTree>
    <p:extLst>
      <p:ext uri="{BB962C8B-B14F-4D97-AF65-F5344CB8AC3E}">
        <p14:creationId xmlns:p14="http://schemas.microsoft.com/office/powerpoint/2010/main" val="2044042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graphicFrame>
        <p:nvGraphicFramePr>
          <p:cNvPr id="4" name="コンテンツ プレースホルダ 3"/>
          <p:cNvGraphicFramePr>
            <a:graphicFrameLocks noGrp="1"/>
          </p:cNvGraphicFramePr>
          <p:nvPr>
            <p:ph idx="1"/>
          </p:nvPr>
        </p:nvGraphicFramePr>
        <p:xfrm>
          <a:off x="2855640" y="2780928"/>
          <a:ext cx="7139136" cy="1895088"/>
        </p:xfrm>
        <a:graphic>
          <a:graphicData uri="http://schemas.openxmlformats.org/drawingml/2006/table">
            <a:tbl>
              <a:tblPr firstRow="1" bandRow="1">
                <a:tableStyleId>{5C22544A-7EE6-4342-B048-85BDC9FD1C3A}</a:tableStyleId>
              </a:tblPr>
              <a:tblGrid>
                <a:gridCol w="1189856"/>
                <a:gridCol w="1114400"/>
                <a:gridCol w="1152128"/>
                <a:gridCol w="1152128"/>
                <a:gridCol w="1340768"/>
                <a:gridCol w="1189856"/>
              </a:tblGrid>
              <a:tr h="432048">
                <a:tc>
                  <a:txBody>
                    <a:bodyPr/>
                    <a:lstStyle/>
                    <a:p>
                      <a:endParaRPr kumimoji="1" lang="ja-JP" altLang="en-US" dirty="0"/>
                    </a:p>
                  </a:txBody>
                  <a:tcPr/>
                </a:tc>
                <a:tc>
                  <a:txBody>
                    <a:bodyPr/>
                    <a:lstStyle/>
                    <a:p>
                      <a:r>
                        <a:rPr kumimoji="1" lang="ja-JP" altLang="en-US" dirty="0" smtClean="0"/>
                        <a:t>教育課程</a:t>
                      </a:r>
                      <a:endParaRPr kumimoji="1" lang="ja-JP" altLang="en-US" dirty="0"/>
                    </a:p>
                  </a:txBody>
                  <a:tcPr/>
                </a:tc>
                <a:tc>
                  <a:txBody>
                    <a:bodyPr/>
                    <a:lstStyle/>
                    <a:p>
                      <a:r>
                        <a:rPr kumimoji="1" lang="ja-JP" altLang="en-US" dirty="0" smtClean="0"/>
                        <a:t>補助教材</a:t>
                      </a:r>
                      <a:endParaRPr kumimoji="1" lang="ja-JP" altLang="en-US" dirty="0"/>
                    </a:p>
                  </a:txBody>
                  <a:tcPr/>
                </a:tc>
                <a:tc>
                  <a:txBody>
                    <a:bodyPr/>
                    <a:lstStyle/>
                    <a:p>
                      <a:r>
                        <a:rPr kumimoji="1" lang="ja-JP" altLang="en-US" dirty="0" smtClean="0"/>
                        <a:t>修学旅行</a:t>
                      </a:r>
                      <a:endParaRPr kumimoji="1" lang="ja-JP" altLang="en-US" dirty="0"/>
                    </a:p>
                  </a:txBody>
                  <a:tcPr/>
                </a:tc>
                <a:tc>
                  <a:txBody>
                    <a:bodyPr/>
                    <a:lstStyle/>
                    <a:p>
                      <a:r>
                        <a:rPr kumimoji="1" lang="ja-JP" altLang="en-US" dirty="0" smtClean="0"/>
                        <a:t>休業日変更</a:t>
                      </a:r>
                      <a:endParaRPr kumimoji="1" lang="ja-JP" altLang="en-US" dirty="0"/>
                    </a:p>
                  </a:txBody>
                  <a:tcPr/>
                </a:tc>
                <a:tc>
                  <a:txBody>
                    <a:bodyPr/>
                    <a:lstStyle/>
                    <a:p>
                      <a:r>
                        <a:rPr kumimoji="1" lang="ja-JP" altLang="en-US" dirty="0" smtClean="0"/>
                        <a:t>学期設定</a:t>
                      </a:r>
                      <a:endParaRPr kumimoji="1" lang="ja-JP" altLang="en-US" dirty="0"/>
                    </a:p>
                  </a:txBody>
                  <a:tcPr/>
                </a:tc>
              </a:tr>
              <a:tr h="307661">
                <a:tc>
                  <a:txBody>
                    <a:bodyPr/>
                    <a:lstStyle/>
                    <a:p>
                      <a:r>
                        <a:rPr kumimoji="1" lang="ja-JP" altLang="en-US" dirty="0" smtClean="0"/>
                        <a:t>１０年度</a:t>
                      </a:r>
                      <a:endParaRPr kumimoji="1" lang="ja-JP" altLang="en-US" dirty="0"/>
                    </a:p>
                  </a:txBody>
                  <a:tcPr/>
                </a:tc>
                <a:tc>
                  <a:txBody>
                    <a:bodyPr/>
                    <a:lstStyle/>
                    <a:p>
                      <a:r>
                        <a:rPr kumimoji="1" lang="en-US" altLang="ja-JP" dirty="0" smtClean="0"/>
                        <a:t>55.0</a:t>
                      </a:r>
                      <a:r>
                        <a:rPr kumimoji="1" lang="ja-JP" altLang="en-US" dirty="0" smtClean="0"/>
                        <a:t>％</a:t>
                      </a:r>
                      <a:endParaRPr kumimoji="1" lang="ja-JP" altLang="en-US" dirty="0"/>
                    </a:p>
                  </a:txBody>
                  <a:tcPr/>
                </a:tc>
                <a:tc>
                  <a:txBody>
                    <a:bodyPr/>
                    <a:lstStyle/>
                    <a:p>
                      <a:r>
                        <a:rPr kumimoji="1" lang="en-US" altLang="ja-JP" dirty="0" smtClean="0"/>
                        <a:t>68.3</a:t>
                      </a:r>
                      <a:r>
                        <a:rPr kumimoji="1" lang="ja-JP" altLang="en-US" dirty="0" smtClean="0"/>
                        <a:t>％</a:t>
                      </a:r>
                      <a:endParaRPr kumimoji="1" lang="ja-JP" altLang="en-US" dirty="0"/>
                    </a:p>
                  </a:txBody>
                  <a:tcPr/>
                </a:tc>
                <a:tc>
                  <a:txBody>
                    <a:bodyPr/>
                    <a:lstStyle/>
                    <a:p>
                      <a:r>
                        <a:rPr kumimoji="1" lang="en-US" altLang="ja-JP" dirty="0" smtClean="0"/>
                        <a:t>38.3</a:t>
                      </a:r>
                      <a:r>
                        <a:rPr kumimoji="1" lang="ja-JP" altLang="en-US" dirty="0" smtClean="0"/>
                        <a:t>％</a:t>
                      </a:r>
                      <a:endParaRPr kumimoji="1" lang="ja-JP" altLang="en-US" dirty="0"/>
                    </a:p>
                  </a:txBody>
                  <a:tcPr/>
                </a:tc>
                <a:tc>
                  <a:txBody>
                    <a:bodyPr/>
                    <a:lstStyle/>
                    <a:p>
                      <a:r>
                        <a:rPr kumimoji="1" lang="en-US" altLang="ja-JP" dirty="0" smtClean="0"/>
                        <a:t>30.3</a:t>
                      </a:r>
                      <a:r>
                        <a:rPr kumimoji="1" lang="ja-JP" altLang="en-US" dirty="0" smtClean="0"/>
                        <a:t>％</a:t>
                      </a:r>
                      <a:endParaRPr kumimoji="1" lang="ja-JP" altLang="en-US" dirty="0"/>
                    </a:p>
                  </a:txBody>
                  <a:tcPr/>
                </a:tc>
                <a:tc>
                  <a:txBody>
                    <a:bodyPr/>
                    <a:lstStyle/>
                    <a:p>
                      <a:r>
                        <a:rPr kumimoji="1" lang="en-US" altLang="ja-JP" dirty="0" smtClean="0"/>
                        <a:t>10.0</a:t>
                      </a:r>
                      <a:r>
                        <a:rPr kumimoji="1" lang="ja-JP" altLang="en-US" dirty="0" smtClean="0"/>
                        <a:t>％</a:t>
                      </a:r>
                      <a:endParaRPr kumimoji="1" lang="ja-JP" altLang="en-US" dirty="0"/>
                    </a:p>
                  </a:txBody>
                  <a:tcPr/>
                </a:tc>
              </a:tr>
              <a:tr h="307661">
                <a:tc>
                  <a:txBody>
                    <a:bodyPr/>
                    <a:lstStyle/>
                    <a:p>
                      <a:r>
                        <a:rPr kumimoji="1" lang="ja-JP" altLang="en-US" dirty="0" smtClean="0"/>
                        <a:t>２３年度</a:t>
                      </a:r>
                      <a:endParaRPr kumimoji="1" lang="ja-JP" altLang="en-US" dirty="0"/>
                    </a:p>
                  </a:txBody>
                  <a:tcPr/>
                </a:tc>
                <a:tc>
                  <a:txBody>
                    <a:bodyPr/>
                    <a:lstStyle/>
                    <a:p>
                      <a:r>
                        <a:rPr kumimoji="1" lang="en-US" altLang="ja-JP" dirty="0" smtClean="0"/>
                        <a:t>84.8</a:t>
                      </a:r>
                      <a:r>
                        <a:rPr kumimoji="1" lang="ja-JP" altLang="en-US" dirty="0" smtClean="0"/>
                        <a:t>％</a:t>
                      </a:r>
                      <a:endParaRPr kumimoji="1" lang="ja-JP" altLang="en-US" dirty="0"/>
                    </a:p>
                  </a:txBody>
                  <a:tcPr/>
                </a:tc>
                <a:tc>
                  <a:txBody>
                    <a:bodyPr/>
                    <a:lstStyle/>
                    <a:p>
                      <a:r>
                        <a:rPr kumimoji="1" lang="en-US" altLang="ja-JP" dirty="0" smtClean="0"/>
                        <a:t>89.4</a:t>
                      </a:r>
                      <a:r>
                        <a:rPr kumimoji="1" lang="ja-JP" altLang="en-US" dirty="0" smtClean="0"/>
                        <a:t>％</a:t>
                      </a:r>
                      <a:endParaRPr kumimoji="1" lang="ja-JP" altLang="en-US" dirty="0"/>
                    </a:p>
                  </a:txBody>
                  <a:tcPr/>
                </a:tc>
                <a:tc>
                  <a:txBody>
                    <a:bodyPr/>
                    <a:lstStyle/>
                    <a:p>
                      <a:r>
                        <a:rPr kumimoji="1" lang="en-US" altLang="ja-JP" dirty="0" smtClean="0"/>
                        <a:t>80.3</a:t>
                      </a:r>
                      <a:r>
                        <a:rPr kumimoji="1" lang="ja-JP" altLang="en-US" dirty="0" smtClean="0"/>
                        <a:t>％</a:t>
                      </a:r>
                      <a:endParaRPr kumimoji="1" lang="ja-JP" altLang="en-US" dirty="0"/>
                    </a:p>
                  </a:txBody>
                  <a:tcPr/>
                </a:tc>
                <a:tc>
                  <a:txBody>
                    <a:bodyPr/>
                    <a:lstStyle/>
                    <a:p>
                      <a:r>
                        <a:rPr kumimoji="1" lang="en-US" altLang="ja-JP" dirty="0" smtClean="0"/>
                        <a:t>74.2</a:t>
                      </a:r>
                      <a:r>
                        <a:rPr kumimoji="1" lang="ja-JP" altLang="en-US" dirty="0" smtClean="0"/>
                        <a:t>％</a:t>
                      </a:r>
                      <a:endParaRPr kumimoji="1" lang="ja-JP" altLang="en-US" dirty="0"/>
                    </a:p>
                  </a:txBody>
                  <a:tcPr/>
                </a:tc>
                <a:tc>
                  <a:txBody>
                    <a:bodyPr/>
                    <a:lstStyle/>
                    <a:p>
                      <a:r>
                        <a:rPr kumimoji="1" lang="en-US" altLang="ja-JP" dirty="0" smtClean="0"/>
                        <a:t>51.5</a:t>
                      </a:r>
                      <a:r>
                        <a:rPr kumimoji="1" lang="ja-JP" altLang="en-US" dirty="0" smtClean="0"/>
                        <a:t>％</a:t>
                      </a:r>
                      <a:endParaRPr kumimoji="1" lang="ja-JP" altLang="en-US" dirty="0"/>
                    </a:p>
                  </a:txBody>
                  <a:tcPr/>
                </a:tc>
              </a:tr>
              <a:tr h="307661">
                <a:tc>
                  <a:txBody>
                    <a:bodyPr/>
                    <a:lstStyle/>
                    <a:p>
                      <a:r>
                        <a:rPr kumimoji="1" lang="ja-JP" altLang="en-US" dirty="0" smtClean="0"/>
                        <a:t>１０年度</a:t>
                      </a:r>
                      <a:endParaRPr kumimoji="1" lang="ja-JP" altLang="en-US" dirty="0"/>
                    </a:p>
                  </a:txBody>
                  <a:tcPr/>
                </a:tc>
                <a:tc>
                  <a:txBody>
                    <a:bodyPr/>
                    <a:lstStyle/>
                    <a:p>
                      <a:r>
                        <a:rPr kumimoji="1" lang="en-US" altLang="ja-JP" dirty="0" smtClean="0"/>
                        <a:t>47.5</a:t>
                      </a:r>
                      <a:r>
                        <a:rPr kumimoji="1" lang="ja-JP" altLang="en-US" dirty="0" smtClean="0"/>
                        <a:t>％</a:t>
                      </a:r>
                      <a:endParaRPr kumimoji="1" lang="ja-JP" altLang="en-US" dirty="0"/>
                    </a:p>
                  </a:txBody>
                  <a:tcPr/>
                </a:tc>
                <a:tc>
                  <a:txBody>
                    <a:bodyPr/>
                    <a:lstStyle/>
                    <a:p>
                      <a:r>
                        <a:rPr kumimoji="1" lang="en-US" altLang="ja-JP" dirty="0" smtClean="0"/>
                        <a:t>42.2</a:t>
                      </a:r>
                      <a:r>
                        <a:rPr kumimoji="1" lang="ja-JP" altLang="en-US" dirty="0" smtClean="0"/>
                        <a:t>％</a:t>
                      </a:r>
                      <a:endParaRPr kumimoji="1" lang="ja-JP" altLang="en-US" dirty="0"/>
                    </a:p>
                  </a:txBody>
                  <a:tcPr/>
                </a:tc>
                <a:tc>
                  <a:txBody>
                    <a:bodyPr/>
                    <a:lstStyle/>
                    <a:p>
                      <a:r>
                        <a:rPr kumimoji="1" lang="en-US" altLang="ja-JP" dirty="0" smtClean="0"/>
                        <a:t>27.0</a:t>
                      </a:r>
                      <a:r>
                        <a:rPr kumimoji="1" lang="ja-JP" altLang="en-US" dirty="0" smtClean="0"/>
                        <a:t>％</a:t>
                      </a:r>
                      <a:endParaRPr kumimoji="1" lang="ja-JP" altLang="en-US" dirty="0"/>
                    </a:p>
                  </a:txBody>
                  <a:tcPr/>
                </a:tc>
                <a:tc>
                  <a:txBody>
                    <a:bodyPr/>
                    <a:lstStyle/>
                    <a:p>
                      <a:r>
                        <a:rPr kumimoji="1" lang="en-US" altLang="ja-JP" dirty="0" smtClean="0"/>
                        <a:t>21.3</a:t>
                      </a:r>
                      <a:r>
                        <a:rPr kumimoji="1" lang="ja-JP" altLang="en-US" dirty="0" smtClean="0"/>
                        <a:t>％</a:t>
                      </a:r>
                      <a:endParaRPr kumimoji="1" lang="ja-JP" altLang="en-US" dirty="0"/>
                    </a:p>
                  </a:txBody>
                  <a:tcPr/>
                </a:tc>
                <a:tc>
                  <a:txBody>
                    <a:bodyPr/>
                    <a:lstStyle/>
                    <a:p>
                      <a:r>
                        <a:rPr kumimoji="1" lang="en-US" altLang="ja-JP" dirty="0" smtClean="0"/>
                        <a:t>16.1</a:t>
                      </a:r>
                      <a:r>
                        <a:rPr kumimoji="1" lang="ja-JP" altLang="en-US" dirty="0" smtClean="0"/>
                        <a:t>％</a:t>
                      </a:r>
                      <a:endParaRPr kumimoji="1" lang="ja-JP" altLang="en-US" dirty="0"/>
                    </a:p>
                  </a:txBody>
                  <a:tcPr/>
                </a:tc>
              </a:tr>
              <a:tr h="307661">
                <a:tc>
                  <a:txBody>
                    <a:bodyPr/>
                    <a:lstStyle/>
                    <a:p>
                      <a:r>
                        <a:rPr kumimoji="1" lang="ja-JP" altLang="en-US" dirty="0" smtClean="0"/>
                        <a:t>２３年度</a:t>
                      </a:r>
                      <a:endParaRPr kumimoji="1" lang="ja-JP" altLang="en-US" dirty="0"/>
                    </a:p>
                  </a:txBody>
                  <a:tcPr/>
                </a:tc>
                <a:tc>
                  <a:txBody>
                    <a:bodyPr/>
                    <a:lstStyle/>
                    <a:p>
                      <a:r>
                        <a:rPr kumimoji="1" lang="en-US" altLang="ja-JP" dirty="0" smtClean="0"/>
                        <a:t>82.7</a:t>
                      </a:r>
                      <a:r>
                        <a:rPr kumimoji="1" lang="ja-JP" altLang="en-US" dirty="0" smtClean="0"/>
                        <a:t>％</a:t>
                      </a:r>
                      <a:endParaRPr kumimoji="1" lang="ja-JP" altLang="en-US" dirty="0"/>
                    </a:p>
                  </a:txBody>
                  <a:tcPr/>
                </a:tc>
                <a:tc>
                  <a:txBody>
                    <a:bodyPr/>
                    <a:lstStyle/>
                    <a:p>
                      <a:r>
                        <a:rPr kumimoji="1" lang="en-US" altLang="ja-JP" dirty="0" smtClean="0"/>
                        <a:t>82.3</a:t>
                      </a:r>
                      <a:r>
                        <a:rPr kumimoji="1" lang="ja-JP" altLang="en-US" dirty="0" smtClean="0"/>
                        <a:t>％</a:t>
                      </a:r>
                      <a:endParaRPr kumimoji="1" lang="ja-JP" altLang="en-US" dirty="0"/>
                    </a:p>
                  </a:txBody>
                  <a:tcPr/>
                </a:tc>
                <a:tc>
                  <a:txBody>
                    <a:bodyPr/>
                    <a:lstStyle/>
                    <a:p>
                      <a:r>
                        <a:rPr kumimoji="1" lang="en-US" altLang="ja-JP" dirty="0" smtClean="0"/>
                        <a:t>67.4</a:t>
                      </a:r>
                      <a:r>
                        <a:rPr kumimoji="1" lang="ja-JP" altLang="en-US" dirty="0" smtClean="0"/>
                        <a:t>％</a:t>
                      </a:r>
                      <a:endParaRPr kumimoji="1" lang="ja-JP" altLang="en-US" dirty="0"/>
                    </a:p>
                  </a:txBody>
                  <a:tcPr/>
                </a:tc>
                <a:tc>
                  <a:txBody>
                    <a:bodyPr/>
                    <a:lstStyle/>
                    <a:p>
                      <a:r>
                        <a:rPr kumimoji="1" lang="en-US" altLang="ja-JP" dirty="0" smtClean="0"/>
                        <a:t>58.5</a:t>
                      </a:r>
                      <a:r>
                        <a:rPr kumimoji="1" lang="ja-JP" altLang="en-US" dirty="0" smtClean="0"/>
                        <a:t>％</a:t>
                      </a:r>
                      <a:endParaRPr kumimoji="1" lang="ja-JP" altLang="en-US" dirty="0"/>
                    </a:p>
                  </a:txBody>
                  <a:tcPr/>
                </a:tc>
                <a:tc>
                  <a:txBody>
                    <a:bodyPr/>
                    <a:lstStyle/>
                    <a:p>
                      <a:r>
                        <a:rPr kumimoji="1" lang="en-US" altLang="ja-JP" dirty="0" smtClean="0"/>
                        <a:t>17.4</a:t>
                      </a:r>
                      <a:r>
                        <a:rPr kumimoji="1" lang="ja-JP" altLang="en-US" dirty="0" smtClean="0"/>
                        <a:t>％</a:t>
                      </a:r>
                      <a:endParaRPr kumimoji="1" lang="ja-JP" altLang="en-US" dirty="0"/>
                    </a:p>
                  </a:txBody>
                  <a:tcPr/>
                </a:tc>
              </a:tr>
            </a:tbl>
          </a:graphicData>
        </a:graphic>
      </p:graphicFrame>
      <p:sp>
        <p:nvSpPr>
          <p:cNvPr id="5" name="テキスト ボックス 4"/>
          <p:cNvSpPr txBox="1"/>
          <p:nvPr/>
        </p:nvSpPr>
        <p:spPr>
          <a:xfrm>
            <a:off x="2567608" y="1844825"/>
            <a:ext cx="7127272" cy="646331"/>
          </a:xfrm>
          <a:prstGeom prst="rect">
            <a:avLst/>
          </a:prstGeom>
          <a:noFill/>
        </p:spPr>
        <p:txBody>
          <a:bodyPr wrap="none" rtlCol="0">
            <a:spAutoFit/>
          </a:bodyPr>
          <a:lstStyle/>
          <a:p>
            <a:r>
              <a:rPr lang="ja-JP" altLang="en-US" dirty="0"/>
              <a:t>学校管理規則で、学校の各種取り組みについて許可・承認による関与を</a:t>
            </a:r>
          </a:p>
          <a:p>
            <a:r>
              <a:rPr lang="ja-JP" altLang="en-US" dirty="0"/>
              <a:t>しない教育委員会の割合</a:t>
            </a:r>
          </a:p>
        </p:txBody>
      </p:sp>
      <p:sp>
        <p:nvSpPr>
          <p:cNvPr id="6" name="テキスト ボックス 5"/>
          <p:cNvSpPr txBox="1"/>
          <p:nvPr/>
        </p:nvSpPr>
        <p:spPr>
          <a:xfrm>
            <a:off x="2135560" y="3212976"/>
            <a:ext cx="648072" cy="1477328"/>
          </a:xfrm>
          <a:prstGeom prst="rect">
            <a:avLst/>
          </a:prstGeom>
          <a:noFill/>
        </p:spPr>
        <p:txBody>
          <a:bodyPr wrap="square" rtlCol="0">
            <a:spAutoFit/>
          </a:bodyPr>
          <a:lstStyle/>
          <a:p>
            <a:r>
              <a:rPr lang="ja-JP" altLang="en-US" dirty="0"/>
              <a:t>都道府県</a:t>
            </a:r>
          </a:p>
          <a:p>
            <a:endParaRPr lang="ja-JP" altLang="en-US" dirty="0"/>
          </a:p>
          <a:p>
            <a:r>
              <a:rPr lang="ja-JP" altLang="en-US" dirty="0"/>
              <a:t>市町村</a:t>
            </a:r>
          </a:p>
        </p:txBody>
      </p:sp>
    </p:spTree>
    <p:extLst>
      <p:ext uri="{BB962C8B-B14F-4D97-AF65-F5344CB8AC3E}">
        <p14:creationId xmlns:p14="http://schemas.microsoft.com/office/powerpoint/2010/main" val="2989096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教育委員会と学校の関係</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前の表からわかること</a:t>
            </a:r>
          </a:p>
          <a:p>
            <a:pPr lvl="1"/>
            <a:r>
              <a:rPr kumimoji="1" lang="ja-JP" altLang="en-US" dirty="0" smtClean="0"/>
              <a:t>教育委員会</a:t>
            </a:r>
            <a:r>
              <a:rPr kumimoji="1" lang="ja-JP" altLang="en-US" dirty="0"/>
              <a:t>は</a:t>
            </a:r>
            <a:r>
              <a:rPr kumimoji="1" lang="ja-JP" altLang="en-US" dirty="0" smtClean="0"/>
              <a:t>、学校にかなり裁量の余地を</a:t>
            </a:r>
            <a:r>
              <a:rPr kumimoji="1" lang="ja-JP" altLang="en-US" dirty="0"/>
              <a:t>与えて</a:t>
            </a:r>
            <a:r>
              <a:rPr kumimoji="1" lang="ja-JP" altLang="en-US" dirty="0" smtClean="0"/>
              <a:t>いる</a:t>
            </a:r>
          </a:p>
          <a:p>
            <a:r>
              <a:rPr kumimoji="1" lang="ja-JP" altLang="en-US" dirty="0" smtClean="0"/>
              <a:t>トラブルの結果民事訴訟になると、教育委員会および自治体の責任</a:t>
            </a:r>
          </a:p>
          <a:p>
            <a:r>
              <a:rPr lang="ja-JP" altLang="en-US" dirty="0" smtClean="0"/>
              <a:t>教育委員会</a:t>
            </a:r>
            <a:r>
              <a:rPr lang="ja-JP" altLang="en-US" dirty="0"/>
              <a:t>は</a:t>
            </a:r>
            <a:r>
              <a:rPr lang="ja-JP" altLang="en-US" dirty="0" smtClean="0"/>
              <a:t>、校長等</a:t>
            </a:r>
            <a:r>
              <a:rPr lang="ja-JP" altLang="en-US" dirty="0"/>
              <a:t>管理</a:t>
            </a:r>
            <a:r>
              <a:rPr lang="ja-JP" altLang="en-US" dirty="0" smtClean="0"/>
              <a:t>職の勤務評定を行う→大きな影響</a:t>
            </a:r>
            <a:endParaRPr kumimoji="1" lang="ja-JP" altLang="en-US" dirty="0"/>
          </a:p>
        </p:txBody>
      </p:sp>
    </p:spTree>
    <p:extLst>
      <p:ext uri="{BB962C8B-B14F-4D97-AF65-F5344CB8AC3E}">
        <p14:creationId xmlns:p14="http://schemas.microsoft.com/office/powerpoint/2010/main" val="39812679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1056</Words>
  <Application>Microsoft Office PowerPoint</Application>
  <PresentationFormat>ユーザー設定</PresentationFormat>
  <Paragraphs>122</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教育委員会・学校運営</vt:lpstr>
      <vt:lpstr>新しい教育委員会</vt:lpstr>
      <vt:lpstr>改訂の理由</vt:lpstr>
      <vt:lpstr>原理的な問題</vt:lpstr>
      <vt:lpstr>教育委員会の会議数</vt:lpstr>
      <vt:lpstr>PowerPoint プレゼンテーション</vt:lpstr>
      <vt:lpstr>PowerPoint プレゼンテーション</vt:lpstr>
      <vt:lpstr>PowerPoint プレゼンテーション</vt:lpstr>
      <vt:lpstr>教育委員会と学校の関係</vt:lpstr>
      <vt:lpstr>桐生市いじめ自殺事件の考察１</vt:lpstr>
      <vt:lpstr>桐生市いじめ自殺事件の考察２</vt:lpstr>
      <vt:lpstr>桐生市いじめ自殺事件の考察３</vt:lpstr>
      <vt:lpstr>学校運営を考える１</vt:lpstr>
      <vt:lpstr>その他の学校運営の組織</vt:lpstr>
      <vt:lpstr>オランダの学校運営主体</vt:lpstr>
      <vt:lpstr>オランダの親参加の形態</vt:lpstr>
      <vt:lpstr>PowerPoint プレゼンテーション</vt:lpstr>
      <vt:lpstr>PowerPoint プレゼンテーション</vt:lpstr>
    </vt:vector>
  </TitlesOfParts>
  <Company>文教大学学園</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教育委員会・学校運営</dc:title>
  <dc:creator>wakei</dc:creator>
  <cp:lastModifiedBy>Ohta Kazutosi</cp:lastModifiedBy>
  <cp:revision>13</cp:revision>
  <dcterms:created xsi:type="dcterms:W3CDTF">2015-05-20T12:14:50Z</dcterms:created>
  <dcterms:modified xsi:type="dcterms:W3CDTF">2015-06-03T02:22:14Z</dcterms:modified>
</cp:coreProperties>
</file>