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4" r:id="rId5"/>
    <p:sldId id="275" r:id="rId6"/>
    <p:sldId id="276" r:id="rId7"/>
    <p:sldId id="257" r:id="rId8"/>
    <p:sldId id="277" r:id="rId9"/>
    <p:sldId id="258" r:id="rId10"/>
    <p:sldId id="259" r:id="rId11"/>
    <p:sldId id="260" r:id="rId12"/>
    <p:sldId id="261" r:id="rId13"/>
    <p:sldId id="262" r:id="rId14"/>
    <p:sldId id="278" r:id="rId15"/>
    <p:sldId id="268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52" autoAdjust="0"/>
    <p:restoredTop sz="94660"/>
  </p:normalViewPr>
  <p:slideViewPr>
    <p:cSldViewPr>
      <p:cViewPr varScale="1">
        <p:scale>
          <a:sx n="93" d="100"/>
          <a:sy n="93" d="100"/>
        </p:scale>
        <p:origin x="3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2015/5/20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2015/5/20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2015/5/20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2015/5/20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2015/5/20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2015/5/20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2015/5/20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2015/5/20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2015/5/20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2015/5/20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2015/5/20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6A28C-E87F-446E-BDDE-69F6F51AA7BB}" type="datetimeFigureOut">
              <a:rPr kumimoji="1" lang="ja-JP" altLang="en-US" smtClean="0"/>
              <a:pPr/>
              <a:t>2015/5/20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2037C-618D-4946-9C02-1984F0D1D29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教育</a:t>
            </a:r>
            <a:r>
              <a:rPr kumimoji="1" lang="ja-JP" altLang="en-US" dirty="0" smtClean="0"/>
              <a:t>委員会</a:t>
            </a:r>
            <a:r>
              <a:rPr lang="ja-JP" altLang="en-US" dirty="0" smtClean="0"/>
              <a:t>の成立と</a:t>
            </a:r>
            <a:r>
              <a:rPr lang="ja-JP" altLang="en-US" dirty="0"/>
              <a:t>改編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５０年代の再編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「教育委員会法」を廃止し、「地方教育行政の</a:t>
            </a:r>
            <a:r>
              <a:rPr lang="ja-JP" altLang="en-US" dirty="0" smtClean="0"/>
              <a:t>組織及び運営に関する</a:t>
            </a:r>
            <a:r>
              <a:rPr lang="ja-JP" altLang="en-US" dirty="0"/>
              <a:t>法律</a:t>
            </a:r>
            <a:r>
              <a:rPr lang="ja-JP" altLang="en-US" dirty="0" smtClean="0"/>
              <a:t>」の制定（全く違う組織であることを強調）</a:t>
            </a:r>
          </a:p>
          <a:p>
            <a:pPr lvl="1"/>
            <a:r>
              <a:rPr lang="ja-JP" altLang="en-US" dirty="0"/>
              <a:t>公選制を首長の任命制に</a:t>
            </a:r>
          </a:p>
          <a:p>
            <a:pPr lvl="1"/>
            <a:r>
              <a:rPr lang="ja-JP" altLang="en-US" dirty="0" smtClean="0"/>
              <a:t>予算提案権と執行権をなくす</a:t>
            </a:r>
          </a:p>
          <a:p>
            <a:pPr lvl="1"/>
            <a:r>
              <a:rPr lang="ja-JP" altLang="en-US" dirty="0" smtClean="0"/>
              <a:t>全国学力テストの指導（実質的命令）</a:t>
            </a:r>
          </a:p>
          <a:p>
            <a:pPr lvl="1"/>
            <a:r>
              <a:rPr lang="ja-JP" altLang="en-US" dirty="0" smtClean="0"/>
              <a:t>都道府県教育長の</a:t>
            </a:r>
            <a:r>
              <a:rPr lang="ja-JP" altLang="en-US" dirty="0"/>
              <a:t>承認制</a:t>
            </a:r>
          </a:p>
          <a:p>
            <a:r>
              <a:rPr lang="ja-JP" altLang="en-US" dirty="0" smtClean="0"/>
              <a:t>このことによって、教育委員会の主体的姿勢が喪失（月１・審議なし・傍聴なし）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中野区の準公選制度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区長が任命する人を、予め実施する投票によって決める「準公選」を東京都中野区が決めて実行した。（形式的には参考に）</a:t>
            </a:r>
          </a:p>
          <a:p>
            <a:r>
              <a:rPr lang="ja-JP" altLang="en-US" dirty="0" smtClean="0"/>
              <a:t>従来と全く</a:t>
            </a:r>
            <a:r>
              <a:rPr lang="ja-JP" altLang="en-US" dirty="0"/>
              <a:t>異なる</a:t>
            </a:r>
            <a:r>
              <a:rPr lang="ja-JP" altLang="en-US" dirty="0" smtClean="0"/>
              <a:t>「選挙方式」という点でも注目</a:t>
            </a:r>
          </a:p>
          <a:p>
            <a:pPr lvl="1"/>
            <a:r>
              <a:rPr kumimoji="1" lang="ja-JP" altLang="en-US" dirty="0" smtClean="0"/>
              <a:t>個別訪問の許可</a:t>
            </a:r>
          </a:p>
          <a:p>
            <a:pPr lvl="1"/>
            <a:r>
              <a:rPr lang="ja-JP" altLang="en-US" dirty="0" smtClean="0"/>
              <a:t>郵便</a:t>
            </a:r>
            <a:r>
              <a:rPr lang="ja-JP" altLang="en-US" dirty="0"/>
              <a:t>に</a:t>
            </a:r>
            <a:r>
              <a:rPr lang="ja-JP" altLang="en-US" dirty="0" smtClean="0"/>
              <a:t>よる投票（ｃｆ　現代ではネット投票が論点になっているが）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準公選制度による変化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戦後改革の原則が復活</a:t>
            </a:r>
          </a:p>
          <a:p>
            <a:pPr lvl="1"/>
            <a:r>
              <a:rPr lang="ja-JP" altLang="en-US" dirty="0"/>
              <a:t>実質審議が実現</a:t>
            </a:r>
          </a:p>
          <a:p>
            <a:pPr lvl="1"/>
            <a:r>
              <a:rPr lang="ja-JP" altLang="en-US" dirty="0" smtClean="0"/>
              <a:t>長い委員会</a:t>
            </a:r>
          </a:p>
          <a:p>
            <a:pPr lvl="1"/>
            <a:r>
              <a:rPr lang="ja-JP" altLang="en-US" dirty="0"/>
              <a:t>傍聴の実現</a:t>
            </a:r>
          </a:p>
          <a:p>
            <a:pPr lvl="1"/>
            <a:r>
              <a:rPr lang="ja-JP" altLang="en-US" dirty="0" smtClean="0"/>
              <a:t>そのための</a:t>
            </a:r>
            <a:r>
              <a:rPr lang="ja-JP" altLang="en-US" dirty="0"/>
              <a:t>夜の開催</a:t>
            </a:r>
          </a:p>
          <a:p>
            <a:pPr lvl="1"/>
            <a:r>
              <a:rPr lang="ja-JP" altLang="en-US" dirty="0" smtClean="0"/>
              <a:t>区民が教育委員会に注目</a:t>
            </a:r>
            <a:endParaRPr kumimoji="1" lang="ja-JP" altLang="en-US" dirty="0" smtClean="0"/>
          </a:p>
          <a:p>
            <a:r>
              <a:rPr lang="ja-JP" altLang="en-US" dirty="0" smtClean="0"/>
              <a:t>文部省の攻撃　都教育委員会への「指導」</a:t>
            </a:r>
            <a:endParaRPr kumimoji="1" lang="ja-JP" altLang="en-US" dirty="0" smtClean="0"/>
          </a:p>
          <a:p>
            <a:pPr lvl="1"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教育長承認制をめぐって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地方教育行政の組織及び運営に関する法律（昭和３１年）</a:t>
            </a:r>
          </a:p>
          <a:p>
            <a:r>
              <a:rPr lang="ja-JP" altLang="en-US" dirty="0" smtClean="0"/>
              <a:t>第１６条（現在は改訂されている）</a:t>
            </a:r>
            <a:endParaRPr lang="ja-JP" altLang="en-US" dirty="0" smtClean="0"/>
          </a:p>
          <a:p>
            <a:r>
              <a:rPr lang="ja-JP" altLang="en-US" dirty="0" smtClean="0"/>
              <a:t>　２　都道府県に置かれる教育委員会（以下「都道府県委員会」という。）は、文部大臣の承認を得て、教育長を任命する。</a:t>
            </a:r>
          </a:p>
          <a:p>
            <a:r>
              <a:rPr lang="ja-JP" altLang="en-US" dirty="0" smtClean="0"/>
              <a:t>　３　市町村又は第二条の市町村の組合におかれる教育委員会（以下「市町村教育委員会」という。）は、第六条の規定にかかわらず、当該市町村委員会のうちから、都道府県委員会の承認を得て、教育長を任命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梁さん事件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１９８０年代長野で起きた在日外国人梁さんの教員採用問題</a:t>
            </a:r>
          </a:p>
          <a:p>
            <a:r>
              <a:rPr lang="ja-JP" altLang="en-US" dirty="0"/>
              <a:t>１９８２年</a:t>
            </a:r>
            <a:r>
              <a:rPr lang="ja-JP" altLang="en-US" dirty="0" smtClean="0"/>
              <a:t>、文部省は、国公立学校での外国人教師任用を禁止する行政指導</a:t>
            </a:r>
          </a:p>
          <a:p>
            <a:r>
              <a:rPr kumimoji="1" lang="ja-JP" altLang="en-US" dirty="0" smtClean="0"/>
              <a:t>１９８４年に２度目の不採用（試験は合格）</a:t>
            </a:r>
          </a:p>
          <a:p>
            <a:r>
              <a:rPr lang="ja-JP" altLang="en-US" dirty="0" smtClean="0"/>
              <a:t>メディアで取り上げられる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6561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教育長承認制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教育</a:t>
            </a:r>
            <a:r>
              <a:rPr lang="en-US" altLang="ja-JP" dirty="0" smtClean="0"/>
              <a:t>】 </a:t>
            </a:r>
            <a:r>
              <a:rPr lang="ja-JP" altLang="en-US" dirty="0" smtClean="0"/>
              <a:t>地方分権化推進委員会提言</a:t>
            </a:r>
            <a:endParaRPr lang="en-US" altLang="ja-JP" dirty="0" smtClean="0"/>
          </a:p>
          <a:p>
            <a:r>
              <a:rPr lang="ja-JP" altLang="en-US" dirty="0" smtClean="0"/>
              <a:t>　教育長の任命承認制は廃止する。（廃止） </a:t>
            </a:r>
          </a:p>
          <a:p>
            <a:r>
              <a:rPr lang="ja-JP" altLang="en-US" dirty="0" smtClean="0"/>
              <a:t>　文部大臣の教育委員会に対する指揮監督権（地方教育行政の組織及び運営に関する法律（５５条）は、機関委任事務制度の廃止に伴い廃止する。（廃止） </a:t>
            </a:r>
          </a:p>
          <a:p>
            <a:r>
              <a:rPr lang="ja-JP" altLang="en-US" dirty="0" smtClean="0"/>
              <a:t>　地方公共団体の長又は教育委員会に対する文部大臣の措置要求（同５２条）については、一般ルールに沿って行うものとする。（緩和） </a:t>
            </a:r>
          </a:p>
          <a:p>
            <a:r>
              <a:rPr lang="ja-JP" altLang="en-US" dirty="0" smtClean="0"/>
              <a:t>　義務教育費国庫負担金に関する各種調査、申請、報告等の事務手続きについては、平成９年度から大幅に簡素合理化することとする。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現在審議中の法律改正案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地方教育行政の組織及び運営に関する法律</a:t>
            </a:r>
          </a:p>
          <a:p>
            <a:r>
              <a:rPr lang="ja-JP" altLang="en-US" dirty="0" smtClean="0"/>
              <a:t>教育行政の責任の明確化</a:t>
            </a:r>
          </a:p>
          <a:p>
            <a:pPr lvl="1"/>
            <a:r>
              <a:rPr kumimoji="1" lang="ja-JP" altLang="en-US" dirty="0" smtClean="0"/>
              <a:t>教育委員長と教育長を一本化し、首長が議会同意を得て、直接任命・罷免（任期３年）</a:t>
            </a:r>
          </a:p>
          <a:p>
            <a:r>
              <a:rPr lang="ja-JP" altLang="en-US" dirty="0" smtClean="0"/>
              <a:t>首長は総合教育会議を設ける。（教育振興の大綱作成）</a:t>
            </a:r>
          </a:p>
          <a:p>
            <a:r>
              <a:rPr kumimoji="1" lang="ja-JP" altLang="en-US" dirty="0" smtClean="0"/>
              <a:t>国の地方公共団体への関与の見直し</a:t>
            </a:r>
          </a:p>
          <a:p>
            <a:pPr lvl="1"/>
            <a:r>
              <a:rPr lang="ja-JP" altLang="en-US" dirty="0" smtClean="0"/>
              <a:t>いじめ自殺防止等の緊急の場合、大臣が教育委員会に直接指示できる。（平成２７年４月１日）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明治</a:t>
            </a:r>
            <a:r>
              <a:rPr lang="ja-JP" altLang="en-US" dirty="0"/>
              <a:t>以後</a:t>
            </a:r>
            <a:r>
              <a:rPr kumimoji="1" lang="ja-JP" altLang="en-US" dirty="0" smtClean="0"/>
              <a:t>の地方教育行政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明治初期に公選制の学務委員会の構想（実現せず）</a:t>
            </a:r>
          </a:p>
          <a:p>
            <a:r>
              <a:rPr lang="ja-JP" altLang="en-US" dirty="0" smtClean="0"/>
              <a:t>地方教育行政は、内務省管轄で推移した。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アメリカ教育委員会１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アメリカは植民当初から文明を背景に成立</a:t>
            </a:r>
          </a:p>
          <a:p>
            <a:r>
              <a:rPr lang="ja-JP" altLang="en-US" dirty="0" smtClean="0"/>
              <a:t>国家統治の形態ができる前</a:t>
            </a:r>
            <a:r>
              <a:rPr lang="ja-JP" altLang="en-US" dirty="0"/>
              <a:t>に</a:t>
            </a:r>
            <a:r>
              <a:rPr lang="ja-JP" altLang="en-US" dirty="0" smtClean="0"/>
              <a:t>、教育の要請</a:t>
            </a:r>
          </a:p>
          <a:p>
            <a:r>
              <a:rPr kumimoji="1" lang="ja-JP" altLang="en-US" dirty="0" smtClean="0"/>
              <a:t>分散した地域→地域</a:t>
            </a:r>
            <a:r>
              <a:rPr kumimoji="1" lang="ja-JP" altLang="en-US" dirty="0"/>
              <a:t>で</a:t>
            </a:r>
            <a:r>
              <a:rPr kumimoji="1" lang="ja-JP" altLang="en-US" dirty="0" smtClean="0"/>
              <a:t>の自主独立の教育</a:t>
            </a:r>
          </a:p>
          <a:p>
            <a:r>
              <a:rPr lang="ja-JP" altLang="en-US" dirty="0" smtClean="0"/>
              <a:t>お金を出し合って教師を雇う、校舎を建てる</a:t>
            </a:r>
          </a:p>
          <a:p>
            <a:r>
              <a:rPr lang="ja-JP" altLang="en-US" dirty="0" smtClean="0"/>
              <a:t>住民数が多く</a:t>
            </a:r>
            <a:r>
              <a:rPr lang="ja-JP" altLang="en-US" dirty="0"/>
              <a:t>なると</a:t>
            </a:r>
            <a:r>
              <a:rPr lang="ja-JP" altLang="en-US" dirty="0" smtClean="0"/>
              <a:t>、管理者を選ぶ</a:t>
            </a:r>
          </a:p>
          <a:p>
            <a:r>
              <a:rPr kumimoji="1" lang="ja-JP" altLang="en-US" dirty="0" smtClean="0"/>
              <a:t>教育のための恒常的資金を確保（教育税）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8700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アメリカ教育委員会２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学区が成立（教育を統治管理する行政区域）</a:t>
            </a:r>
          </a:p>
          <a:p>
            <a:pPr lvl="1"/>
            <a:r>
              <a:rPr lang="ja-JP" altLang="en-US" dirty="0" smtClean="0"/>
              <a:t>一般</a:t>
            </a:r>
            <a:r>
              <a:rPr lang="ja-JP" altLang="en-US" dirty="0"/>
              <a:t>行政</a:t>
            </a:r>
            <a:r>
              <a:rPr lang="ja-JP" altLang="en-US" dirty="0" smtClean="0"/>
              <a:t>区域（市）とは異なる場合もある</a:t>
            </a:r>
            <a:endParaRPr kumimoji="1" lang="ja-JP" altLang="en-US" dirty="0" smtClean="0"/>
          </a:p>
          <a:p>
            <a:r>
              <a:rPr lang="ja-JP" altLang="en-US" dirty="0" smtClean="0"/>
              <a:t>統治管理組織</a:t>
            </a:r>
            <a:r>
              <a:rPr lang="ja-JP" altLang="en-US" dirty="0"/>
              <a:t>と</a:t>
            </a:r>
            <a:r>
              <a:rPr lang="ja-JP" altLang="en-US" dirty="0" smtClean="0"/>
              <a:t>して教育委員会が成立（教育に関する立法・行政権をもち、ときには司法権も）</a:t>
            </a:r>
          </a:p>
          <a:p>
            <a:pPr lvl="1"/>
            <a:r>
              <a:rPr kumimoji="1" lang="ja-JP" altLang="en-US" dirty="0" smtClean="0"/>
              <a:t>政策決定（学校教育活動の方策を決定　カリキュラム・教員人事・財政）</a:t>
            </a:r>
          </a:p>
          <a:p>
            <a:pPr lvl="1"/>
            <a:r>
              <a:rPr lang="ja-JP" altLang="en-US" dirty="0" smtClean="0"/>
              <a:t>校舎等の物的管理と教員管理、財政管理</a:t>
            </a:r>
          </a:p>
          <a:p>
            <a:pPr lvl="1"/>
            <a:r>
              <a:rPr kumimoji="1" lang="ja-JP" altLang="en-US" dirty="0" smtClean="0"/>
              <a:t>住民に対する</a:t>
            </a:r>
            <a:r>
              <a:rPr kumimoji="1" lang="ja-JP" altLang="en-US" dirty="0"/>
              <a:t>アカウンタビリティ</a:t>
            </a:r>
          </a:p>
        </p:txBody>
      </p:sp>
    </p:spTree>
    <p:extLst>
      <p:ext uri="{BB962C8B-B14F-4D97-AF65-F5344CB8AC3E}">
        <p14:creationId xmlns:p14="http://schemas.microsoft.com/office/powerpoint/2010/main" val="298624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アメリカ教育委員会３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教育委員は選挙で選出（公選制　現在でも９５％）</a:t>
            </a:r>
          </a:p>
          <a:p>
            <a:pPr lvl="1"/>
            <a:r>
              <a:rPr lang="ja-JP" altLang="en-US" dirty="0" smtClean="0"/>
              <a:t>素人でボランティア（無報酬）が普通</a:t>
            </a:r>
          </a:p>
          <a:p>
            <a:pPr lvl="1"/>
            <a:r>
              <a:rPr kumimoji="1" lang="ja-JP" altLang="en-US" dirty="0" smtClean="0"/>
              <a:t>地元の名士が多い</a:t>
            </a:r>
          </a:p>
          <a:p>
            <a:r>
              <a:rPr lang="ja-JP" altLang="en-US" dirty="0" smtClean="0"/>
              <a:t>専門家</a:t>
            </a:r>
            <a:r>
              <a:rPr lang="ja-JP" altLang="en-US" dirty="0"/>
              <a:t>と</a:t>
            </a:r>
            <a:r>
              <a:rPr lang="ja-JP" altLang="en-US" dirty="0" smtClean="0"/>
              <a:t>して教育長</a:t>
            </a:r>
          </a:p>
          <a:p>
            <a:pPr lvl="1"/>
            <a:r>
              <a:rPr kumimoji="1" lang="ja-JP" altLang="en-US" dirty="0" smtClean="0"/>
              <a:t>養成機関で</a:t>
            </a:r>
            <a:r>
              <a:rPr kumimoji="1" lang="ja-JP" altLang="en-US" dirty="0"/>
              <a:t>学び</a:t>
            </a:r>
            <a:r>
              <a:rPr kumimoji="1" lang="ja-JP" altLang="en-US" dirty="0" smtClean="0"/>
              <a:t>、資格保持が原則</a:t>
            </a:r>
          </a:p>
          <a:p>
            <a:r>
              <a:rPr lang="ja-JP" altLang="en-US" dirty="0" smtClean="0"/>
              <a:t>教育税</a:t>
            </a:r>
            <a:r>
              <a:rPr lang="ja-JP" altLang="en-US" dirty="0"/>
              <a:t>として</a:t>
            </a:r>
            <a:r>
              <a:rPr lang="ja-JP" altLang="en-US" dirty="0" smtClean="0"/>
              <a:t>の恒久的財源を</a:t>
            </a:r>
            <a:r>
              <a:rPr lang="ja-JP" altLang="en-US" dirty="0"/>
              <a:t>もち</a:t>
            </a:r>
            <a:r>
              <a:rPr lang="ja-JP" altLang="en-US" dirty="0" smtClean="0"/>
              <a:t>、上位行政単位（州・連邦）からの補助金を獲得し、財政を決定する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0070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戦後教育行政改革の中心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戦後教育行政改革の三原則</a:t>
            </a:r>
          </a:p>
          <a:p>
            <a:pPr lvl="1"/>
            <a:r>
              <a:rPr lang="ja-JP" altLang="en-US" dirty="0" smtClean="0"/>
              <a:t>教育行政の地方分権</a:t>
            </a:r>
          </a:p>
          <a:p>
            <a:pPr lvl="2"/>
            <a:r>
              <a:rPr lang="ja-JP" altLang="en-US" dirty="0" smtClean="0"/>
              <a:t>地方が分権</a:t>
            </a:r>
            <a:r>
              <a:rPr lang="ja-JP" altLang="en-US" dirty="0"/>
              <a:t>的</a:t>
            </a:r>
            <a:r>
              <a:rPr lang="ja-JP" altLang="en-US" dirty="0" smtClean="0"/>
              <a:t>「公共団体」に変化</a:t>
            </a:r>
          </a:p>
          <a:p>
            <a:pPr lvl="2"/>
            <a:r>
              <a:rPr lang="ja-JP" altLang="en-US" dirty="0" smtClean="0"/>
              <a:t>地方教育行政</a:t>
            </a:r>
            <a:r>
              <a:rPr lang="ja-JP" altLang="en-US" dirty="0"/>
              <a:t>が</a:t>
            </a:r>
            <a:r>
              <a:rPr lang="ja-JP" altLang="en-US" dirty="0" smtClean="0"/>
              <a:t>「内務省」から「教育委員会」に</a:t>
            </a:r>
          </a:p>
          <a:p>
            <a:pPr lvl="1"/>
            <a:r>
              <a:rPr lang="ja-JP" altLang="en-US" dirty="0"/>
              <a:t>教育の民衆</a:t>
            </a:r>
            <a:r>
              <a:rPr lang="ja-JP" altLang="en-US" dirty="0" smtClean="0"/>
              <a:t>統制</a:t>
            </a:r>
          </a:p>
          <a:p>
            <a:pPr lvl="2"/>
            <a:r>
              <a:rPr lang="ja-JP" altLang="en-US" dirty="0" smtClean="0"/>
              <a:t>知事・議会の選挙</a:t>
            </a:r>
          </a:p>
          <a:p>
            <a:pPr lvl="2"/>
            <a:r>
              <a:rPr lang="ja-JP" altLang="en-US" dirty="0" smtClean="0"/>
              <a:t>教育委員会の公選</a:t>
            </a:r>
            <a:r>
              <a:rPr lang="ja-JP" altLang="en-US" dirty="0"/>
              <a:t>制度</a:t>
            </a:r>
          </a:p>
          <a:p>
            <a:pPr lvl="1"/>
            <a:r>
              <a:rPr lang="ja-JP" altLang="en-US" dirty="0" smtClean="0"/>
              <a:t>一般行政からの独立</a:t>
            </a:r>
          </a:p>
          <a:p>
            <a:pPr lvl="2"/>
            <a:r>
              <a:rPr lang="ja-JP" altLang="en-US" dirty="0" smtClean="0"/>
              <a:t>行政委員会</a:t>
            </a:r>
            <a:r>
              <a:rPr lang="ja-JP" altLang="en-US" dirty="0"/>
              <a:t>としての</a:t>
            </a:r>
            <a:r>
              <a:rPr lang="ja-JP" altLang="en-US" dirty="0" smtClean="0"/>
              <a:t>「教育委員会」の成立</a:t>
            </a:r>
          </a:p>
          <a:p>
            <a:pPr lvl="2"/>
            <a:r>
              <a:rPr lang="ja-JP" altLang="en-US" dirty="0" smtClean="0"/>
              <a:t>予算提案権と執行権をもつ教育</a:t>
            </a:r>
            <a:r>
              <a:rPr lang="ja-JP" altLang="en-US" dirty="0"/>
              <a:t>委員会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アメリカ教育委員会との相違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学区ではなかった。（都道府県・市町村という一般行政単位に設定された。）</a:t>
            </a:r>
          </a:p>
          <a:p>
            <a:r>
              <a:rPr lang="ja-JP" altLang="en-US" dirty="0" smtClean="0"/>
              <a:t>教育の</a:t>
            </a:r>
            <a:r>
              <a:rPr lang="ja-JP" altLang="en-US" dirty="0"/>
              <a:t>目的</a:t>
            </a:r>
            <a:r>
              <a:rPr lang="ja-JP" altLang="en-US" dirty="0" smtClean="0"/>
              <a:t>税が存在しない</a:t>
            </a:r>
            <a:r>
              <a:rPr lang="ja-JP" altLang="en-US" dirty="0"/>
              <a:t>が</a:t>
            </a:r>
            <a:r>
              <a:rPr lang="ja-JP" altLang="en-US" dirty="0" smtClean="0"/>
              <a:t>、予算編成上の特権のみ付与された。</a:t>
            </a:r>
          </a:p>
          <a:p>
            <a:r>
              <a:rPr kumimoji="1" lang="ja-JP" altLang="en-US" dirty="0" smtClean="0"/>
              <a:t>専門家</a:t>
            </a:r>
            <a:r>
              <a:rPr kumimoji="1" lang="ja-JP" altLang="en-US" dirty="0"/>
              <a:t>として</a:t>
            </a:r>
            <a:r>
              <a:rPr kumimoji="1" lang="ja-JP" altLang="en-US" dirty="0" smtClean="0"/>
              <a:t>の教育長は存在</a:t>
            </a:r>
            <a:r>
              <a:rPr kumimoji="1" lang="ja-JP" altLang="en-US" dirty="0"/>
              <a:t>せず</a:t>
            </a:r>
            <a:r>
              <a:rPr kumimoji="1" lang="ja-JP" altLang="en-US" dirty="0" smtClean="0"/>
              <a:t>、養成機関もなかった。（旧帝国大学の教育行政学科が養成機関として設置されたが、機能する前に公選制教育委員会は消滅した。）</a:t>
            </a:r>
          </a:p>
          <a:p>
            <a:r>
              <a:rPr lang="ja-JP" altLang="en-US" dirty="0" smtClean="0"/>
              <a:t>ボランティア</a:t>
            </a:r>
            <a:r>
              <a:rPr lang="ja-JP" altLang="en-US" dirty="0"/>
              <a:t>と</a:t>
            </a:r>
            <a:r>
              <a:rPr lang="ja-JP" altLang="en-US" dirty="0" smtClean="0"/>
              <a:t>して委員を</a:t>
            </a:r>
            <a:r>
              <a:rPr lang="ja-JP" altLang="en-US" dirty="0"/>
              <a:t>行える</a:t>
            </a:r>
            <a:r>
              <a:rPr lang="ja-JP" altLang="en-US" dirty="0" smtClean="0"/>
              <a:t>、意識をもった富裕層が十分存在しなかった。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4653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当初</a:t>
            </a:r>
            <a:r>
              <a:rPr lang="ja-JP" altLang="en-US" dirty="0"/>
              <a:t>から</a:t>
            </a:r>
            <a:r>
              <a:rPr lang="ja-JP" altLang="en-US" dirty="0" smtClean="0"/>
              <a:t>の教育委員会</a:t>
            </a:r>
            <a:r>
              <a:rPr lang="ja-JP" altLang="en-US" dirty="0"/>
              <a:t>へ</a:t>
            </a:r>
            <a:r>
              <a:rPr lang="ja-JP" altLang="en-US" dirty="0" smtClean="0"/>
              <a:t>の</a:t>
            </a:r>
            <a:r>
              <a:rPr lang="ja-JP" altLang="en-US" dirty="0"/>
              <a:t>攻撃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一般部局からの不満</a:t>
            </a:r>
          </a:p>
          <a:p>
            <a:pPr lvl="1"/>
            <a:r>
              <a:rPr lang="ja-JP" altLang="en-US" dirty="0" smtClean="0"/>
              <a:t>統一的な予算編成ができない</a:t>
            </a:r>
          </a:p>
          <a:p>
            <a:pPr lvl="1"/>
            <a:r>
              <a:rPr kumimoji="1" lang="ja-JP" altLang="en-US" dirty="0" smtClean="0"/>
              <a:t>地方議会の文教委員会</a:t>
            </a:r>
            <a:r>
              <a:rPr kumimoji="1" lang="ja-JP" altLang="en-US" dirty="0"/>
              <a:t>と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整合性</a:t>
            </a:r>
            <a:endParaRPr kumimoji="1" lang="ja-JP" altLang="en-US" dirty="0" smtClean="0"/>
          </a:p>
          <a:p>
            <a:r>
              <a:rPr lang="ja-JP" altLang="en-US" dirty="0" smtClean="0"/>
              <a:t>政治家</a:t>
            </a:r>
            <a:r>
              <a:rPr lang="ja-JP" altLang="en-US" dirty="0"/>
              <a:t>から</a:t>
            </a:r>
            <a:r>
              <a:rPr lang="ja-JP" altLang="en-US" dirty="0" smtClean="0"/>
              <a:t>の非難</a:t>
            </a:r>
          </a:p>
          <a:p>
            <a:pPr lvl="1"/>
            <a:r>
              <a:rPr kumimoji="1" lang="ja-JP" altLang="en-US" dirty="0" smtClean="0"/>
              <a:t>教育が政治から独立していない</a:t>
            </a:r>
          </a:p>
          <a:p>
            <a:pPr lvl="1"/>
            <a:r>
              <a:rPr lang="ja-JP" altLang="en-US" dirty="0" smtClean="0"/>
              <a:t>選挙が政党や組合を背景としている</a:t>
            </a:r>
          </a:p>
          <a:p>
            <a:pPr lvl="1">
              <a:buNone/>
            </a:pPr>
            <a:r>
              <a:rPr lang="ja-JP" altLang="en-US" dirty="0" smtClean="0"/>
              <a:t>　　　　　　　</a:t>
            </a:r>
          </a:p>
          <a:p>
            <a:pPr lvl="1">
              <a:buNone/>
            </a:pPr>
            <a:r>
              <a:rPr kumimoji="1" lang="ja-JP" altLang="en-US" dirty="0" smtClean="0"/>
              <a:t>本当の理由は</a:t>
            </a:r>
            <a:r>
              <a:rPr kumimoji="1" lang="ja-JP" altLang="en-US" dirty="0"/>
              <a:t>どこにあったの</a:t>
            </a:r>
            <a:r>
              <a:rPr kumimoji="1" lang="ja-JP" altLang="en-US" dirty="0" smtClean="0"/>
              <a:t>か？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764</Words>
  <Application>Microsoft Office PowerPoint</Application>
  <PresentationFormat>画面に合わせる (4:3)</PresentationFormat>
  <Paragraphs>93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9" baseType="lpstr">
      <vt:lpstr>ＭＳ Ｐゴシック</vt:lpstr>
      <vt:lpstr>Arial</vt:lpstr>
      <vt:lpstr>Calibri</vt:lpstr>
      <vt:lpstr>Office テーマ</vt:lpstr>
      <vt:lpstr>教育委員会の成立と改編</vt:lpstr>
      <vt:lpstr>現在審議中の法律改正案</vt:lpstr>
      <vt:lpstr>明治以後の地方教育行政</vt:lpstr>
      <vt:lpstr>アメリカ教育委員会１</vt:lpstr>
      <vt:lpstr>アメリカ教育委員会２</vt:lpstr>
      <vt:lpstr>アメリカ教育委員会３</vt:lpstr>
      <vt:lpstr>戦後教育行政改革の中心</vt:lpstr>
      <vt:lpstr>アメリカ教育委員会との相違</vt:lpstr>
      <vt:lpstr>当初からの教育委員会への攻撃</vt:lpstr>
      <vt:lpstr>５０年代の再編</vt:lpstr>
      <vt:lpstr>中野区の準公選制度</vt:lpstr>
      <vt:lpstr>準公選制度による変化</vt:lpstr>
      <vt:lpstr>教育長承認制をめぐって1</vt:lpstr>
      <vt:lpstr>梁さん事件</vt:lpstr>
      <vt:lpstr>教育長承認制2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教育委員会と職員会議</dc:title>
  <dc:creator>wakei</dc:creator>
  <cp:lastModifiedBy>wakei</cp:lastModifiedBy>
  <cp:revision>31</cp:revision>
  <dcterms:created xsi:type="dcterms:W3CDTF">2012-05-29T12:46:14Z</dcterms:created>
  <dcterms:modified xsi:type="dcterms:W3CDTF">2015-05-20T12:14:50Z</dcterms:modified>
</cp:coreProperties>
</file>