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0" r:id="rId4"/>
    <p:sldId id="261" r:id="rId5"/>
    <p:sldId id="257" r:id="rId6"/>
    <p:sldId id="274" r:id="rId7"/>
    <p:sldId id="263" r:id="rId8"/>
    <p:sldId id="276" r:id="rId9"/>
    <p:sldId id="264" r:id="rId10"/>
    <p:sldId id="266" r:id="rId11"/>
    <p:sldId id="267" r:id="rId12"/>
    <p:sldId id="268" r:id="rId13"/>
    <p:sldId id="269" r:id="rId14"/>
    <p:sldId id="265" r:id="rId15"/>
    <p:sldId id="270" r:id="rId16"/>
    <p:sldId id="271" r:id="rId17"/>
    <p:sldId id="272" r:id="rId18"/>
    <p:sldId id="273"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2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42EA1-C5CD-4320-811A-8410FC49B53E}" type="datetimeFigureOut">
              <a:rPr kumimoji="1" lang="ja-JP" altLang="en-US" smtClean="0"/>
              <a:pPr/>
              <a:t>2015/4/29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3BC2F2-982D-4785-8CEA-A76E8C1E60E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42EA1-C5CD-4320-811A-8410FC49B53E}" type="datetimeFigureOut">
              <a:rPr kumimoji="1" lang="ja-JP" altLang="en-US" smtClean="0"/>
              <a:pPr/>
              <a:t>2015/4/29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BC2F2-982D-4785-8CEA-A76E8C1E60E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aw.e-gov.go.jp/cgi-bin/idxrefer.cgi?H_FILE=%8f%ba%93%f1%93%f1%96@%93%f1%98Z&amp;REF_NAME=%8aw%8dZ%8b%b3%88%e7%96@&amp;ANCHOR_F=&amp;ANCHOR_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学校制度と教育</a:t>
            </a:r>
            <a:r>
              <a:rPr lang="ja-JP" altLang="en-US" dirty="0"/>
              <a:t>行政</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　　　</a:t>
            </a:r>
            <a:r>
              <a:rPr lang="ja-JP" altLang="en-US" b="1" dirty="0" smtClean="0"/>
              <a:t>第一章　総則 </a:t>
            </a:r>
            <a:endParaRPr lang="ja-JP" altLang="en-US" dirty="0" smtClean="0"/>
          </a:p>
          <a:p>
            <a:r>
              <a:rPr lang="ja-JP" altLang="en-US" dirty="0" smtClean="0"/>
              <a:t>（趣旨） </a:t>
            </a:r>
          </a:p>
          <a:p>
            <a:r>
              <a:rPr lang="ja-JP" altLang="en-US" b="1" dirty="0" smtClean="0"/>
              <a:t>第一条</a:t>
            </a:r>
            <a:r>
              <a:rPr lang="ja-JP" altLang="en-US" dirty="0" smtClean="0"/>
              <a:t> 　小学校は、</a:t>
            </a:r>
            <a:r>
              <a:rPr lang="ja-JP" altLang="en-US" dirty="0" smtClean="0">
                <a:hlinkClick r:id="rId2" action="ppaction://hlinkfile"/>
              </a:rPr>
              <a:t>学校教育法</a:t>
            </a:r>
            <a:r>
              <a:rPr lang="ja-JP" altLang="en-US" dirty="0" smtClean="0"/>
              <a:t> （昭和二十二年法律第二十六号）その他の法令の規定によるほか、この省令の定めるところにより設置するものとする。 </a:t>
            </a:r>
          </a:p>
          <a:p>
            <a:r>
              <a:rPr lang="ja-JP" altLang="en-US" b="1" dirty="0" smtClean="0"/>
              <a:t>２ </a:t>
            </a:r>
            <a:r>
              <a:rPr lang="ja-JP" altLang="en-US" dirty="0" smtClean="0"/>
              <a:t>　この省令で定める設置基準は、小学校を設置するのに必要な最低の基準とする。 </a:t>
            </a:r>
          </a:p>
          <a:p>
            <a:r>
              <a:rPr lang="ja-JP" altLang="en-US" b="1" dirty="0" smtClean="0"/>
              <a:t>３ </a:t>
            </a:r>
            <a:r>
              <a:rPr lang="ja-JP" altLang="en-US" dirty="0" smtClean="0"/>
              <a:t>　小学校の設置者は、小学校の編制、施設、設備等がこの省令で定める設置基準より低下した状態にならないようにすることはもとより、これらの水準の向上を図ることに努めなければならない。 </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　</a:t>
            </a:r>
            <a:r>
              <a:rPr lang="ja-JP" altLang="en-US" sz="3200" b="1" dirty="0" smtClean="0"/>
              <a:t>第二章　編制 </a:t>
            </a:r>
            <a:endParaRPr kumimoji="1" lang="ja-JP" altLang="en-US" sz="3200"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（一学級の児童数） </a:t>
            </a:r>
          </a:p>
          <a:p>
            <a:r>
              <a:rPr lang="ja-JP" altLang="en-US" b="1" dirty="0" smtClean="0"/>
              <a:t>第四条</a:t>
            </a:r>
            <a:r>
              <a:rPr lang="ja-JP" altLang="en-US" dirty="0" smtClean="0"/>
              <a:t> 　一学級の児童数は、法令に特別の定めがある場合を除き、四十人以下とする。ただし、特別の事情があり、かつ、教育上支障がない場合は、この限りでない。 </a:t>
            </a:r>
          </a:p>
          <a:p>
            <a:r>
              <a:rPr lang="ja-JP" altLang="en-US" dirty="0" smtClean="0"/>
              <a:t>（学級の編制） </a:t>
            </a:r>
          </a:p>
          <a:p>
            <a:r>
              <a:rPr lang="ja-JP" altLang="en-US" b="1" dirty="0" smtClean="0"/>
              <a:t>第五条</a:t>
            </a:r>
            <a:r>
              <a:rPr lang="ja-JP" altLang="en-US" dirty="0" smtClean="0"/>
              <a:t> 　小学校の学級は、同学年の児童で編制するものとする。ただし、特別の事情があるときは、数学年の児童を一学級に編制することができる。 </a:t>
            </a:r>
          </a:p>
          <a:p>
            <a:r>
              <a:rPr lang="ja-JP" altLang="en-US" dirty="0" smtClean="0"/>
              <a:t>（教諭の数等） </a:t>
            </a:r>
          </a:p>
          <a:p>
            <a:r>
              <a:rPr lang="ja-JP" altLang="en-US" b="1" dirty="0" smtClean="0"/>
              <a:t>第六条</a:t>
            </a:r>
            <a:r>
              <a:rPr lang="ja-JP" altLang="en-US" dirty="0" smtClean="0"/>
              <a:t> 　小学校に置く主幹教諭、指導教諭及び教諭（以下この条において「教諭等」という。）の数は、一学級当たり一人以上とする。 </a:t>
            </a:r>
          </a:p>
          <a:p>
            <a:r>
              <a:rPr lang="ja-JP" altLang="en-US" b="1" dirty="0" smtClean="0"/>
              <a:t>２ </a:t>
            </a:r>
            <a:r>
              <a:rPr lang="ja-JP" altLang="en-US" dirty="0" smtClean="0"/>
              <a:t>　教諭等は、特別の事情があり、かつ、教育上支障がない場合は、校長、副校長若しくは教頭が兼ね、又は助教諭若しくは講師をもって代えることができる。 </a:t>
            </a:r>
          </a:p>
          <a:p>
            <a:r>
              <a:rPr lang="ja-JP" altLang="en-US" b="1" dirty="0" smtClean="0"/>
              <a:t>３ </a:t>
            </a:r>
            <a:r>
              <a:rPr lang="ja-JP" altLang="en-US" dirty="0" smtClean="0"/>
              <a:t>　</a:t>
            </a:r>
            <a:r>
              <a:rPr lang="ja-JP" altLang="en-US" dirty="0" smtClean="0">
                <a:solidFill>
                  <a:srgbClr val="FF0000"/>
                </a:solidFill>
              </a:rPr>
              <a:t>小学校に置く教員等は、教育上必要と認められる場合は、他の学校の教員等と兼ねることができる。 </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　（施設設備）</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（校舎に備えるべき施設） </a:t>
            </a:r>
          </a:p>
          <a:p>
            <a:r>
              <a:rPr lang="ja-JP" altLang="en-US" b="1" dirty="0" smtClean="0"/>
              <a:t>第九条</a:t>
            </a:r>
            <a:r>
              <a:rPr lang="ja-JP" altLang="en-US" dirty="0" smtClean="0"/>
              <a:t> 　校舎には、少なくとも次に掲げる施設を備えるものとする。</a:t>
            </a:r>
          </a:p>
          <a:p>
            <a:pPr lvl="1"/>
            <a:r>
              <a:rPr lang="ja-JP" altLang="en-US" dirty="0" smtClean="0"/>
              <a:t> </a:t>
            </a:r>
            <a:r>
              <a:rPr lang="ja-JP" altLang="en-US" b="1" dirty="0" smtClean="0"/>
              <a:t>一 </a:t>
            </a:r>
            <a:r>
              <a:rPr lang="ja-JP" altLang="en-US" dirty="0" smtClean="0"/>
              <a:t>　教室（普通教室、特別教室等とする。） </a:t>
            </a:r>
          </a:p>
          <a:p>
            <a:pPr lvl="1"/>
            <a:r>
              <a:rPr lang="ja-JP" altLang="en-US" b="1" dirty="0" smtClean="0"/>
              <a:t>二 </a:t>
            </a:r>
            <a:r>
              <a:rPr lang="ja-JP" altLang="en-US" dirty="0" smtClean="0"/>
              <a:t>　図書室、保健室 </a:t>
            </a:r>
          </a:p>
          <a:p>
            <a:pPr lvl="1"/>
            <a:r>
              <a:rPr lang="ja-JP" altLang="en-US" b="1" dirty="0" smtClean="0"/>
              <a:t>三 </a:t>
            </a:r>
            <a:r>
              <a:rPr lang="ja-JP" altLang="en-US" dirty="0" smtClean="0"/>
              <a:t>　職員室 </a:t>
            </a:r>
          </a:p>
          <a:p>
            <a:r>
              <a:rPr lang="ja-JP" altLang="en-US" b="1" dirty="0" smtClean="0"/>
              <a:t>２ </a:t>
            </a:r>
            <a:r>
              <a:rPr lang="ja-JP" altLang="en-US" dirty="0" smtClean="0"/>
              <a:t>　校舎には、前項に掲げる施設のほか、必要に応じて、特別支援学級のための教室を備えるものとする。 </a:t>
            </a:r>
          </a:p>
          <a:p>
            <a:r>
              <a:rPr lang="ja-JP" altLang="en-US" dirty="0" smtClean="0"/>
              <a:t>（その他の施設） </a:t>
            </a:r>
          </a:p>
          <a:p>
            <a:r>
              <a:rPr lang="ja-JP" altLang="en-US" b="1" dirty="0" smtClean="0"/>
              <a:t>第十条</a:t>
            </a:r>
            <a:r>
              <a:rPr lang="ja-JP" altLang="en-US" dirty="0" smtClean="0"/>
              <a:t> 　小学校には、校舎及び運動場のほか、体育館を備えるものとする。ただし、</a:t>
            </a:r>
            <a:r>
              <a:rPr lang="ja-JP" altLang="en-US" dirty="0" smtClean="0">
                <a:solidFill>
                  <a:srgbClr val="FF0000"/>
                </a:solidFill>
              </a:rPr>
              <a:t>地域の実態その他により特別の事情があり、かつ、教育上支障がない場合は、この限りでない。 </a:t>
            </a:r>
          </a:p>
          <a:p>
            <a:r>
              <a:rPr lang="ja-JP" altLang="en-US" dirty="0" smtClean="0"/>
              <a:t>（校具及び教具） </a:t>
            </a:r>
          </a:p>
          <a:p>
            <a:r>
              <a:rPr lang="ja-JP" altLang="en-US" dirty="0" smtClean="0"/>
              <a:t>（他の学校等の施設及び設備の使用） </a:t>
            </a:r>
          </a:p>
          <a:p>
            <a:r>
              <a:rPr lang="ja-JP" altLang="en-US" b="1" dirty="0" smtClean="0"/>
              <a:t>第十二条</a:t>
            </a:r>
            <a:r>
              <a:rPr lang="ja-JP" altLang="en-US" dirty="0" smtClean="0"/>
              <a:t> 　</a:t>
            </a:r>
            <a:r>
              <a:rPr lang="ja-JP" altLang="en-US" dirty="0" smtClean="0">
                <a:solidFill>
                  <a:srgbClr val="FF0000"/>
                </a:solidFill>
              </a:rPr>
              <a:t>小学校は、特別の事情があり、かつ、教育上及び安全上支障がない場合は、他の学校等の施設及び設備を使用することができる。 </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小学校設置基準</a:t>
            </a:r>
            <a:r>
              <a:rPr kumimoji="1" lang="en-US" altLang="ja-JP" dirty="0" smtClean="0"/>
              <a:t>(</a:t>
            </a:r>
            <a:r>
              <a:rPr kumimoji="1" lang="ja-JP" altLang="en-US" dirty="0" smtClean="0"/>
              <a:t>校舎・運動場</a:t>
            </a:r>
            <a:r>
              <a:rPr kumimoji="1" lang="en-US" altLang="ja-JP" smtClean="0"/>
              <a:t>)</a:t>
            </a:r>
            <a:endParaRPr kumimoji="1" lang="ja-JP" altLang="en-US"/>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
            </a:r>
            <a:br>
              <a:rPr lang="ja-JP" altLang="en-US" dirty="0" smtClean="0"/>
            </a:br>
            <a:r>
              <a:rPr lang="ja-JP" altLang="en-US" dirty="0" smtClean="0"/>
              <a:t>別表　（第八条関係） </a:t>
            </a:r>
            <a:br>
              <a:rPr lang="ja-JP" altLang="en-US" dirty="0" smtClean="0"/>
            </a:br>
            <a:r>
              <a:rPr lang="ja-JP" altLang="en-US" dirty="0" smtClean="0"/>
              <a:t/>
            </a:r>
            <a:br>
              <a:rPr lang="ja-JP" altLang="en-US" dirty="0" smtClean="0"/>
            </a:br>
            <a:r>
              <a:rPr lang="ja-JP" altLang="en-US" dirty="0" smtClean="0"/>
              <a:t>イ校舎の面積 </a:t>
            </a:r>
          </a:p>
          <a:p>
            <a:r>
              <a:rPr lang="ja-JP" altLang="en-US" dirty="0" smtClean="0"/>
              <a:t>児童数 　　　　　　　　　　　　　　面積（平方メートル） </a:t>
            </a:r>
          </a:p>
          <a:p>
            <a:r>
              <a:rPr lang="ja-JP" altLang="en-US" dirty="0" smtClean="0"/>
              <a:t>一人以上四〇人以下 　　　　　　５００ </a:t>
            </a:r>
          </a:p>
          <a:p>
            <a:r>
              <a:rPr lang="ja-JP" altLang="en-US" dirty="0" smtClean="0"/>
              <a:t>四一人以上四八〇人以下 　　　５００＋５</a:t>
            </a:r>
            <a:r>
              <a:rPr lang="en-US" altLang="ja-JP" dirty="0" smtClean="0"/>
              <a:t>×</a:t>
            </a:r>
            <a:r>
              <a:rPr lang="ja-JP" altLang="en-US" dirty="0" smtClean="0"/>
              <a:t>（児童数－４０）</a:t>
            </a:r>
          </a:p>
          <a:p>
            <a:r>
              <a:rPr lang="ja-JP" altLang="en-US" dirty="0" smtClean="0"/>
              <a:t>四八一人以上 　　　　　　　　　 　２７００＋３</a:t>
            </a:r>
            <a:r>
              <a:rPr lang="en-US" altLang="ja-JP" dirty="0" smtClean="0"/>
              <a:t>×</a:t>
            </a:r>
            <a:r>
              <a:rPr lang="ja-JP" altLang="en-US" dirty="0" smtClean="0"/>
              <a:t>（児童数－４８０） </a:t>
            </a:r>
          </a:p>
          <a:p>
            <a:r>
              <a:rPr lang="ja-JP" altLang="en-US" dirty="0" smtClean="0"/>
              <a:t>ロ　運動場の面積 </a:t>
            </a:r>
          </a:p>
          <a:p>
            <a:r>
              <a:rPr lang="ja-JP" altLang="en-US" dirty="0" smtClean="0"/>
              <a:t>児童数 　　　　　　　　　　　　　　面積（平方メートル） </a:t>
            </a:r>
          </a:p>
          <a:p>
            <a:r>
              <a:rPr lang="ja-JP" altLang="en-US" dirty="0" smtClean="0"/>
              <a:t>一人以上二四〇人以下 　　　　２４００ </a:t>
            </a:r>
          </a:p>
          <a:p>
            <a:r>
              <a:rPr lang="ja-JP" altLang="en-US" dirty="0" smtClean="0"/>
              <a:t>二四一人以上七二〇人以下 　２４００＋１０</a:t>
            </a:r>
            <a:r>
              <a:rPr lang="en-US" altLang="ja-JP" dirty="0" smtClean="0"/>
              <a:t>×</a:t>
            </a:r>
            <a:r>
              <a:rPr lang="ja-JP" altLang="en-US" dirty="0" smtClean="0"/>
              <a:t>（児童数－２４０） </a:t>
            </a:r>
          </a:p>
          <a:p>
            <a:r>
              <a:rPr lang="ja-JP" altLang="en-US" dirty="0" smtClean="0"/>
              <a:t>七二一人以上　　　　　　　　　　 ７２００</a:t>
            </a:r>
            <a:br>
              <a:rPr lang="ja-JP" altLang="en-US" dirty="0" smtClean="0"/>
            </a:b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経済特区制度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基準から解放された教育が可能（小泉改革）</a:t>
            </a:r>
          </a:p>
          <a:p>
            <a:r>
              <a:rPr lang="ja-JP" altLang="en-US" dirty="0" smtClean="0"/>
              <a:t>学習指導要領から解放</a:t>
            </a:r>
          </a:p>
          <a:p>
            <a:pPr lvl="1"/>
            <a:r>
              <a:rPr kumimoji="1" lang="ja-JP" altLang="en-US" dirty="0" smtClean="0"/>
              <a:t>公立小学校の英語教育</a:t>
            </a:r>
          </a:p>
          <a:p>
            <a:pPr lvl="1"/>
            <a:r>
              <a:rPr lang="ja-JP" altLang="en-US" dirty="0" smtClean="0"/>
              <a:t>特別な教育理念の学校（シュタイナー・サドベリバレイ）</a:t>
            </a:r>
          </a:p>
          <a:p>
            <a:r>
              <a:rPr kumimoji="1" lang="ja-JP" altLang="en-US" dirty="0" smtClean="0"/>
              <a:t>長所　多様な学校の実現</a:t>
            </a:r>
          </a:p>
          <a:p>
            <a:r>
              <a:rPr lang="ja-JP" altLang="en-US" dirty="0" smtClean="0"/>
              <a:t>欠点　補助がない。</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大学の自由度は？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ＳＴＡＰ細胞問題で浮き彫りにされた「学位論文」問題を考えてみよう。</a:t>
            </a:r>
          </a:p>
          <a:p>
            <a:r>
              <a:rPr kumimoji="1" lang="ja-JP" altLang="en-US" dirty="0" smtClean="0"/>
              <a:t>以前（＊＊博士）学位認定は厳格（ドイツの教授就任論文に相当）</a:t>
            </a:r>
          </a:p>
          <a:p>
            <a:pPr lvl="1"/>
            <a:r>
              <a:rPr lang="ja-JP" altLang="en-US" dirty="0" smtClean="0"/>
              <a:t>学術博士に移行、多数生まれるような政策的誘導（外国からの批判がひとつの理由）</a:t>
            </a:r>
          </a:p>
          <a:p>
            <a:pPr lvl="1"/>
            <a:r>
              <a:rPr kumimoji="1" lang="ja-JP" altLang="en-US" dirty="0" smtClean="0"/>
              <a:t>学位取得者の出ない博士課程に行政的介入</a:t>
            </a:r>
          </a:p>
          <a:p>
            <a:pPr lvl="1"/>
            <a:r>
              <a:rPr lang="ja-JP" altLang="en-US" dirty="0" smtClean="0"/>
              <a:t>早稲田大学での安易な学位乱発</a:t>
            </a:r>
            <a:endParaRPr kumimoji="1" lang="ja-JP" altLang="en-US" dirty="0" smtClean="0"/>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大学の格差化</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東大の支出総額　平成２３年　約</a:t>
            </a:r>
            <a:r>
              <a:rPr kumimoji="1" lang="en-US" altLang="ja-JP" dirty="0" smtClean="0"/>
              <a:t>2400</a:t>
            </a:r>
            <a:r>
              <a:rPr kumimoji="1" lang="ja-JP" altLang="en-US" dirty="0" smtClean="0"/>
              <a:t>億</a:t>
            </a:r>
          </a:p>
          <a:p>
            <a:r>
              <a:rPr lang="en-US" altLang="ja-JP" dirty="0" smtClean="0"/>
              <a:t>24</a:t>
            </a:r>
            <a:r>
              <a:rPr lang="ja-JP" altLang="en-US" dirty="0" smtClean="0"/>
              <a:t>年の予算内訳</a:t>
            </a:r>
            <a:r>
              <a:rPr kumimoji="1" lang="ja-JP" altLang="en-US" dirty="0" smtClean="0"/>
              <a:t>　</a:t>
            </a:r>
            <a:endParaRPr kumimoji="1" lang="ja-JP" altLang="en-US" dirty="0"/>
          </a:p>
        </p:txBody>
      </p:sp>
      <p:pic>
        <p:nvPicPr>
          <p:cNvPr id="1026" name="Picture 2" descr="C:\Users\wakei\Pictures\yosan_h24_03.gif"/>
          <p:cNvPicPr>
            <a:picLocks noChangeAspect="1" noChangeArrowheads="1"/>
          </p:cNvPicPr>
          <p:nvPr/>
        </p:nvPicPr>
        <p:blipFill>
          <a:blip r:embed="rId2" cstate="print"/>
          <a:srcRect/>
          <a:stretch>
            <a:fillRect/>
          </a:stretch>
        </p:blipFill>
        <p:spPr bwMode="auto">
          <a:xfrm>
            <a:off x="1324255" y="2852936"/>
            <a:ext cx="3545009" cy="345638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大学格差化</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文教大学予算</a:t>
            </a:r>
            <a:endParaRPr kumimoji="1" lang="ja-JP" altLang="en-US" dirty="0"/>
          </a:p>
        </p:txBody>
      </p:sp>
      <p:pic>
        <p:nvPicPr>
          <p:cNvPr id="2050" name="Picture 2" descr="L:\2014jugyo\教育行政学\文教大学予算.PNG"/>
          <p:cNvPicPr>
            <a:picLocks noChangeAspect="1" noChangeArrowheads="1"/>
          </p:cNvPicPr>
          <p:nvPr/>
        </p:nvPicPr>
        <p:blipFill>
          <a:blip r:embed="rId2" cstate="print"/>
          <a:srcRect/>
          <a:stretch>
            <a:fillRect/>
          </a:stretch>
        </p:blipFill>
        <p:spPr bwMode="auto">
          <a:xfrm>
            <a:off x="467544" y="2060848"/>
            <a:ext cx="8374063" cy="43529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格差化政策の意味は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大学に限らず格差化政策は強化</a:t>
            </a:r>
          </a:p>
          <a:p>
            <a:pPr lvl="1"/>
            <a:r>
              <a:rPr lang="ja-JP" altLang="en-US" dirty="0" smtClean="0"/>
              <a:t>県立高校の広域入試・都立高校の個別入試</a:t>
            </a:r>
          </a:p>
          <a:p>
            <a:pPr lvl="1"/>
            <a:r>
              <a:rPr kumimoji="1" lang="ja-JP" altLang="en-US" dirty="0" smtClean="0"/>
              <a:t>国立研究所に「特定</a:t>
            </a:r>
            <a:r>
              <a:rPr lang="ja-JP" altLang="ja-JP" dirty="0" smtClean="0"/>
              <a:t>国立研究開発法人</a:t>
            </a:r>
            <a:r>
              <a:rPr lang="ja-JP" altLang="en-US" dirty="0" smtClean="0"/>
              <a:t>」指定の延期 </a:t>
            </a:r>
            <a:r>
              <a:rPr lang="en-US" altLang="ja-JP" dirty="0" smtClean="0"/>
              <a:t>(</a:t>
            </a:r>
            <a:r>
              <a:rPr lang="ja-JP" altLang="en-US" dirty="0" smtClean="0"/>
              <a:t>一億円の給与を可能</a:t>
            </a:r>
            <a:r>
              <a:rPr lang="en-US" altLang="ja-JP" dirty="0" smtClean="0"/>
              <a:t>?</a:t>
            </a:r>
            <a:r>
              <a:rPr lang="ja-JP" altLang="en-US" dirty="0" smtClean="0"/>
              <a:t>  必要か</a:t>
            </a:r>
            <a:r>
              <a:rPr lang="en-US" altLang="ja-JP" dirty="0" smtClean="0"/>
              <a:t>?)</a:t>
            </a:r>
            <a:endParaRPr lang="ja-JP" altLang="en-US" dirty="0" smtClean="0"/>
          </a:p>
          <a:p>
            <a:pPr lvl="1"/>
            <a:r>
              <a:rPr kumimoji="1" lang="ja-JP" altLang="en-US" dirty="0" smtClean="0"/>
              <a:t>大学での経常費削減と外部資金の重視</a:t>
            </a:r>
          </a:p>
          <a:p>
            <a:pPr>
              <a:buNone/>
            </a:pPr>
            <a:r>
              <a:rPr lang="ja-JP" altLang="en-US" dirty="0" smtClean="0"/>
              <a:t> </a:t>
            </a:r>
            <a:r>
              <a:rPr lang="en-US" altLang="ja-JP" dirty="0" smtClean="0"/>
              <a:t>Q</a:t>
            </a:r>
            <a:r>
              <a:rPr lang="ja-JP" altLang="en-US" dirty="0" smtClean="0"/>
              <a:t>  競争は、教育機関を強化するか、全体として弱体化させるのか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諸学校と行政</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学校とは：教育自体を目的として恒常的に運営されている組織。経営・運営主体は国家組織から個人まで多様。</a:t>
            </a:r>
          </a:p>
          <a:p>
            <a:r>
              <a:rPr lang="ja-JP" altLang="en-US" dirty="0" smtClean="0"/>
              <a:t>比喩的にも</a:t>
            </a:r>
            <a:r>
              <a:rPr lang="ja-JP" altLang="en-US" dirty="0"/>
              <a:t>使われる</a:t>
            </a:r>
            <a:r>
              <a:rPr lang="ja-JP" altLang="en-US" dirty="0" smtClean="0"/>
              <a:t>。（刑務所は犯罪の学校・労働組合は民主主義の学校）</a:t>
            </a:r>
          </a:p>
          <a:p>
            <a:r>
              <a:rPr kumimoji="1" lang="ja-JP" altLang="en-US" dirty="0" smtClean="0"/>
              <a:t>行政との関わりを考え</a:t>
            </a:r>
            <a:r>
              <a:rPr kumimoji="1" lang="ja-JP" altLang="en-US" dirty="0"/>
              <a:t>て</a:t>
            </a:r>
            <a:r>
              <a:rPr kumimoji="1" lang="ja-JP" altLang="en-US" dirty="0" smtClean="0"/>
              <a:t>みよう</a:t>
            </a:r>
          </a:p>
          <a:p>
            <a:r>
              <a:rPr lang="ja-JP" altLang="en-US" dirty="0" smtClean="0"/>
              <a:t>予備校、塾、算盤塾、バレエ教室、スポーツクラブ、リトルリーグ、フリースクール、外国人学校、</a:t>
            </a:r>
            <a:endParaRPr kumimoji="1" lang="ja-JP" altLang="en-US" dirty="0"/>
          </a:p>
        </p:txBody>
      </p:sp>
    </p:spTree>
    <p:extLst>
      <p:ext uri="{BB962C8B-B14F-4D97-AF65-F5344CB8AC3E}">
        <p14:creationId xmlns:p14="http://schemas.microsoft.com/office/powerpoint/2010/main" val="2160537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教育基本法</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（学校教育） </a:t>
            </a:r>
          </a:p>
          <a:p>
            <a:r>
              <a:rPr lang="ja-JP" altLang="en-US" dirty="0" smtClean="0"/>
              <a:t>第六条 　法律に定める学校は、公の性質を有するものであって、国、地方公共団体及び法律に定める法人のみが、これを設置することができる。 </a:t>
            </a:r>
          </a:p>
          <a:p>
            <a:r>
              <a:rPr lang="ja-JP" altLang="en-US" dirty="0" smtClean="0"/>
              <a:t>２ 　前項の学校においては、教育の目標が達成されるよう、教育を受ける者の心身の発達に応じて、体系的な教育が組織的に行われなければならない。この場合において、教育を受ける者が、学校生活を営む上で必要な規律を重んずるとともに、自ら進んで学習に取り組む意欲を高めることを重視して行われなければならない。 </a:t>
            </a:r>
          </a:p>
          <a:p>
            <a:r>
              <a:rPr lang="ja-JP" altLang="en-US" dirty="0" smtClean="0"/>
              <a:t>（大学） </a:t>
            </a:r>
          </a:p>
          <a:p>
            <a:r>
              <a:rPr lang="ja-JP" altLang="en-US" dirty="0" smtClean="0"/>
              <a:t>第七条 　大学は、学術の中心として、高い教養と専門的能力を培うとともに、深く真理を探究して新たな知見を創造し、これらの成果を広く社会に提供することにより、社会の発展に寄与するものとする。 </a:t>
            </a:r>
          </a:p>
          <a:p>
            <a:r>
              <a:rPr lang="ja-JP" altLang="en-US" dirty="0" smtClean="0"/>
              <a:t>２ 　大学については、自主性、自律性その他の大学における教育及び研究の特性が尊重されなければならない。 </a:t>
            </a:r>
          </a:p>
          <a:p>
            <a:r>
              <a:rPr lang="ja-JP" altLang="en-US" dirty="0" smtClean="0"/>
              <a:t>（私立学校） </a:t>
            </a:r>
          </a:p>
          <a:p>
            <a:r>
              <a:rPr lang="ja-JP" altLang="en-US" dirty="0" smtClean="0"/>
              <a:t>第八条 　私立学校の有する公の性質及び学校教育において果たす重要な役割にかんがみ、国及び地方公共団体は、その自主性を尊重しつつ、助成その他の適当な方法によって私立学校教育の振興に努めなければならない。 </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公の性質</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「公」の意味　</a:t>
            </a:r>
            <a:r>
              <a:rPr kumimoji="1" lang="en-US" altLang="ja-JP" dirty="0" smtClean="0"/>
              <a:t>public</a:t>
            </a:r>
            <a:r>
              <a:rPr kumimoji="1" lang="ja-JP" altLang="en-US" dirty="0" smtClean="0"/>
              <a:t> </a:t>
            </a:r>
            <a:r>
              <a:rPr lang="en-US" altLang="ja-JP" dirty="0" err="1" smtClean="0"/>
              <a:t>öffentlichkeit</a:t>
            </a:r>
            <a:r>
              <a:rPr lang="ja-JP" altLang="en-US" dirty="0" smtClean="0"/>
              <a:t>  </a:t>
            </a:r>
            <a:r>
              <a:rPr lang="en-US" altLang="ja-JP" dirty="0" smtClean="0"/>
              <a:t>official</a:t>
            </a:r>
            <a:endParaRPr lang="ja-JP" altLang="en-US" dirty="0" smtClean="0"/>
          </a:p>
          <a:p>
            <a:r>
              <a:rPr lang="ja-JP" altLang="en-US" dirty="0" smtClean="0"/>
              <a:t>日本語</a:t>
            </a:r>
            <a:r>
              <a:rPr lang="ja-JP" altLang="en-US" dirty="0"/>
              <a:t>の</a:t>
            </a:r>
            <a:r>
              <a:rPr lang="ja-JP" altLang="en-US" dirty="0" smtClean="0"/>
              <a:t>「公」は、</a:t>
            </a:r>
            <a:r>
              <a:rPr lang="en-US" altLang="ja-JP" dirty="0" smtClean="0"/>
              <a:t>official</a:t>
            </a:r>
            <a:r>
              <a:rPr lang="ja-JP" altLang="en-US" dirty="0" smtClean="0"/>
              <a:t> の意味が強い。</a:t>
            </a:r>
            <a:r>
              <a:rPr lang="en-US" altLang="ja-JP" dirty="0" smtClean="0"/>
              <a:t>(</a:t>
            </a:r>
            <a:r>
              <a:rPr lang="ja-JP" altLang="en-US" dirty="0" smtClean="0"/>
              <a:t>公立・公儀・公共施設・公共料金</a:t>
            </a:r>
            <a:r>
              <a:rPr lang="en-US" altLang="ja-JP" dirty="0" smtClean="0"/>
              <a:t>)</a:t>
            </a:r>
            <a:endParaRPr lang="ja-JP" altLang="en-US" dirty="0" smtClean="0"/>
          </a:p>
          <a:p>
            <a:r>
              <a:rPr lang="ja-JP" altLang="en-US" dirty="0" smtClean="0"/>
              <a:t>ヨーロッパでは、「開かれた」という意味の「公」概念がある。</a:t>
            </a:r>
            <a:endParaRPr lang="en-US" altLang="ja-JP" dirty="0" smtClean="0"/>
          </a:p>
          <a:p>
            <a:pPr lvl="1"/>
            <a:r>
              <a:rPr lang="ja-JP" altLang="en-US" dirty="0" smtClean="0"/>
              <a:t>英国</a:t>
            </a:r>
            <a:r>
              <a:rPr lang="en-US" altLang="ja-JP" dirty="0" smtClean="0"/>
              <a:t>Public</a:t>
            </a:r>
            <a:r>
              <a:rPr lang="ja-JP" altLang="en-US" dirty="0" smtClean="0"/>
              <a:t> </a:t>
            </a:r>
            <a:r>
              <a:rPr lang="en-US" altLang="ja-JP" dirty="0" smtClean="0"/>
              <a:t>School</a:t>
            </a:r>
            <a:r>
              <a:rPr lang="ja-JP" altLang="en-US" dirty="0" smtClean="0"/>
              <a:t>  全国から募集・貧困層のために無償席を用意</a:t>
            </a:r>
          </a:p>
          <a:p>
            <a:r>
              <a:rPr lang="ja-JP" altLang="en-US" dirty="0" smtClean="0"/>
              <a:t>インターネット時代</a:t>
            </a:r>
            <a:r>
              <a:rPr lang="ja-JP" altLang="en-US" dirty="0"/>
              <a:t>は</a:t>
            </a:r>
            <a:r>
              <a:rPr lang="ja-JP" altLang="en-US" dirty="0" smtClean="0"/>
              <a:t>、</a:t>
            </a:r>
            <a:r>
              <a:rPr lang="ja-JP" altLang="en-US" dirty="0"/>
              <a:t>あたらしい</a:t>
            </a:r>
            <a:r>
              <a:rPr lang="ja-JP" altLang="en-US" dirty="0" smtClean="0"/>
              <a:t>「公共性」を創造する可能性</a:t>
            </a:r>
          </a:p>
          <a:p>
            <a:pPr marL="0" indent="0">
              <a:buNone/>
            </a:pPr>
            <a:endParaRPr lang="ja-JP" altLang="en-US" dirty="0" smtClean="0"/>
          </a:p>
          <a:p>
            <a:endParaRPr lang="en-US" altLang="ja-JP"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公の支配</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憲法第八十九条 　公金その他の公の財産は、宗教上の組織若しくは団体の使用、便益若しくは維持のため、又は公の支配に属しない慈善、教育若しくは博愛の事業に対し、これを支出し、又はその利用に供してはならない。</a:t>
            </a:r>
          </a:p>
          <a:p>
            <a:r>
              <a:rPr lang="ja-JP" altLang="en-US" dirty="0" smtClean="0"/>
              <a:t>社会教育法第十条 　この法律で「社会教育関係団体」とは、法人であると否とを問わず、公の支配に属しない団体で社会教育に関する事業を行うことを主たる目的とするものをいう。</a:t>
            </a:r>
          </a:p>
          <a:p>
            <a:r>
              <a:rPr kumimoji="1" lang="ja-JP" altLang="en-US" dirty="0" smtClean="0"/>
              <a:t>監督命令に服している・監査等受け入れている・法令によって規制されている</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社会</a:t>
            </a:r>
            <a:r>
              <a:rPr lang="ja-JP" altLang="en-US" dirty="0"/>
              <a:t>に</a:t>
            </a:r>
            <a:r>
              <a:rPr lang="ja-JP" altLang="en-US" dirty="0" smtClean="0"/>
              <a:t>よる学校の</a:t>
            </a:r>
            <a:r>
              <a:rPr lang="ja-JP" altLang="en-US" dirty="0"/>
              <a:t>認知</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公的機関が権限をもって認可   日本</a:t>
            </a:r>
          </a:p>
          <a:p>
            <a:r>
              <a:rPr lang="ja-JP" altLang="en-US" dirty="0" smtClean="0"/>
              <a:t>民間の機関が品質保証をする   アメリカ</a:t>
            </a:r>
            <a:endParaRPr kumimoji="1" lang="ja-JP" altLang="en-US" dirty="0"/>
          </a:p>
        </p:txBody>
      </p:sp>
      <p:graphicFrame>
        <p:nvGraphicFramePr>
          <p:cNvPr id="4" name="表 3"/>
          <p:cNvGraphicFramePr>
            <a:graphicFrameLocks noGrp="1"/>
          </p:cNvGraphicFramePr>
          <p:nvPr/>
        </p:nvGraphicFramePr>
        <p:xfrm>
          <a:off x="467544" y="3140969"/>
          <a:ext cx="8424936" cy="3096342"/>
        </p:xfrm>
        <a:graphic>
          <a:graphicData uri="http://schemas.openxmlformats.org/drawingml/2006/table">
            <a:tbl>
              <a:tblPr firstRow="1" bandRow="1">
                <a:tableStyleId>{5C22544A-7EE6-4342-B048-85BDC9FD1C3A}</a:tableStyleId>
              </a:tblPr>
              <a:tblGrid>
                <a:gridCol w="2520280"/>
                <a:gridCol w="2952328"/>
                <a:gridCol w="2952328"/>
              </a:tblGrid>
              <a:tr h="814826">
                <a:tc>
                  <a:txBody>
                    <a:bodyPr/>
                    <a:lstStyle/>
                    <a:p>
                      <a:endParaRPr kumimoji="1" lang="ja-JP" altLang="en-US" dirty="0"/>
                    </a:p>
                  </a:txBody>
                  <a:tcPr/>
                </a:tc>
                <a:tc>
                  <a:txBody>
                    <a:bodyPr/>
                    <a:lstStyle/>
                    <a:p>
                      <a:pPr algn="ctr"/>
                      <a:r>
                        <a:rPr kumimoji="1" lang="ja-JP" altLang="en-US" sz="2800" dirty="0" smtClean="0"/>
                        <a:t>長  所</a:t>
                      </a:r>
                      <a:endParaRPr kumimoji="1" lang="ja-JP" altLang="en-US" sz="2800" dirty="0"/>
                    </a:p>
                  </a:txBody>
                  <a:tcPr/>
                </a:tc>
                <a:tc>
                  <a:txBody>
                    <a:bodyPr/>
                    <a:lstStyle/>
                    <a:p>
                      <a:pPr algn="ctr"/>
                      <a:r>
                        <a:rPr kumimoji="1" lang="ja-JP" altLang="en-US" sz="2800" dirty="0" smtClean="0"/>
                        <a:t>短  所</a:t>
                      </a:r>
                      <a:endParaRPr kumimoji="1" lang="ja-JP" altLang="en-US" sz="2800" dirty="0"/>
                    </a:p>
                  </a:txBody>
                  <a:tcPr/>
                </a:tc>
              </a:tr>
              <a:tr h="1140758">
                <a:tc>
                  <a:txBody>
                    <a:bodyPr/>
                    <a:lstStyle/>
                    <a:p>
                      <a:r>
                        <a:rPr kumimoji="1" lang="ja-JP" altLang="en-US" sz="2800" dirty="0" smtClean="0"/>
                        <a:t>公的認可</a:t>
                      </a:r>
                      <a:endParaRPr kumimoji="1" lang="ja-JP" altLang="en-US" sz="2800" dirty="0"/>
                    </a:p>
                  </a:txBody>
                  <a:tcPr/>
                </a:tc>
                <a:tc>
                  <a:txBody>
                    <a:bodyPr/>
                    <a:lstStyle/>
                    <a:p>
                      <a:r>
                        <a:rPr kumimoji="1" lang="ja-JP" altLang="en-US" dirty="0" smtClean="0"/>
                        <a:t>基準が明確・統一的</a:t>
                      </a:r>
                    </a:p>
                    <a:p>
                      <a:r>
                        <a:rPr kumimoji="1" lang="ja-JP" altLang="en-US" dirty="0" smtClean="0"/>
                        <a:t>信頼感が高い</a:t>
                      </a:r>
                    </a:p>
                    <a:p>
                      <a:r>
                        <a:rPr kumimoji="1" lang="ja-JP" altLang="en-US" dirty="0" smtClean="0"/>
                        <a:t>国の基準で学校が変化</a:t>
                      </a:r>
                      <a:endParaRPr kumimoji="1" lang="ja-JP" altLang="en-US" dirty="0"/>
                    </a:p>
                  </a:txBody>
                  <a:tcPr/>
                </a:tc>
                <a:tc>
                  <a:txBody>
                    <a:bodyPr/>
                    <a:lstStyle/>
                    <a:p>
                      <a:r>
                        <a:rPr kumimoji="1" lang="ja-JP" altLang="en-US" dirty="0" smtClean="0"/>
                        <a:t>自由な教育がしにくい</a:t>
                      </a:r>
                    </a:p>
                    <a:p>
                      <a:r>
                        <a:rPr kumimoji="1" lang="ja-JP" altLang="en-US" dirty="0" smtClean="0"/>
                        <a:t>時の権力に左右されやすい</a:t>
                      </a:r>
                      <a:endParaRPr kumimoji="1" lang="ja-JP" altLang="en-US" dirty="0"/>
                    </a:p>
                  </a:txBody>
                  <a:tcPr/>
                </a:tc>
              </a:tr>
              <a:tr h="1140758">
                <a:tc>
                  <a:txBody>
                    <a:bodyPr/>
                    <a:lstStyle/>
                    <a:p>
                      <a:r>
                        <a:rPr kumimoji="1" lang="ja-JP" altLang="en-US" sz="2800" dirty="0" smtClean="0"/>
                        <a:t>アクレディテーション</a:t>
                      </a:r>
                      <a:endParaRPr kumimoji="1" lang="ja-JP" altLang="en-US" sz="2800" dirty="0"/>
                    </a:p>
                  </a:txBody>
                  <a:tcPr/>
                </a:tc>
                <a:tc>
                  <a:txBody>
                    <a:bodyPr/>
                    <a:lstStyle/>
                    <a:p>
                      <a:r>
                        <a:rPr kumimoji="1" lang="ja-JP" altLang="en-US" dirty="0" smtClean="0"/>
                        <a:t>自由な教育が可能になる</a:t>
                      </a:r>
                    </a:p>
                    <a:p>
                      <a:r>
                        <a:rPr kumimoji="1" lang="ja-JP" altLang="en-US" dirty="0" smtClean="0"/>
                        <a:t>自分にあう教育の中から、学校を選択できる</a:t>
                      </a:r>
                      <a:endParaRPr kumimoji="1" lang="ja-JP" altLang="en-US" dirty="0"/>
                    </a:p>
                  </a:txBody>
                  <a:tcPr/>
                </a:tc>
                <a:tc>
                  <a:txBody>
                    <a:bodyPr/>
                    <a:lstStyle/>
                    <a:p>
                      <a:r>
                        <a:rPr kumimoji="1" lang="ja-JP" altLang="en-US" dirty="0" smtClean="0"/>
                        <a:t>基準が不明確になる可能性</a:t>
                      </a:r>
                    </a:p>
                    <a:p>
                      <a:r>
                        <a:rPr kumimoji="1" lang="ja-JP" altLang="en-US" dirty="0" smtClean="0"/>
                        <a:t>基準を満たしていない学校も存立可能</a:t>
                      </a:r>
                      <a:endParaRPr kumimoji="1" lang="ja-JP" alt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学校の設置・認可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１条校　学校教育法１条の規定する学校</a:t>
            </a:r>
            <a:endParaRPr kumimoji="1" lang="en-US" altLang="ja-JP" dirty="0" smtClean="0"/>
          </a:p>
          <a:p>
            <a:pPr lvl="1"/>
            <a:r>
              <a:rPr lang="ja-JP" altLang="en-US" dirty="0" smtClean="0"/>
              <a:t>幼稚園・小学校・中学校・高等学校・中等教育学校・高等専門学校・特別支援学校・大学</a:t>
            </a:r>
            <a:endParaRPr kumimoji="1" lang="ja-JP" altLang="en-US" dirty="0" smtClean="0"/>
          </a:p>
          <a:p>
            <a:pPr lvl="1"/>
            <a:r>
              <a:rPr lang="ja-JP" altLang="en-US" dirty="0" smtClean="0"/>
              <a:t>設置主体　国・地方公共団体・学校法人（国公立は行政法人の形をとることが多くなった。）</a:t>
            </a:r>
          </a:p>
          <a:p>
            <a:r>
              <a:rPr kumimoji="1" lang="ja-JP" altLang="en-US" dirty="0" smtClean="0"/>
              <a:t>通常</a:t>
            </a:r>
            <a:r>
              <a:rPr lang="ja-JP" altLang="en-US" dirty="0" smtClean="0"/>
              <a:t>教育行政は、「指導助言」が原則だが、認可は「権力発動」が</a:t>
            </a:r>
            <a:r>
              <a:rPr lang="ja-JP" altLang="en-US" dirty="0" smtClean="0"/>
              <a:t>可能</a:t>
            </a:r>
          </a:p>
          <a:p>
            <a:r>
              <a:rPr lang="ja-JP" altLang="en-US" dirty="0"/>
              <a:t>代々木ゼミの小倉校認可問題  認可なのか特許なのか</a:t>
            </a:r>
            <a:r>
              <a:rPr lang="en-US" altLang="ja-JP" dirty="0"/>
              <a:t>(</a:t>
            </a:r>
            <a:r>
              <a:rPr lang="ja-JP" altLang="en-US" dirty="0"/>
              <a:t>行政側に裁量権があるか</a:t>
            </a:r>
            <a:r>
              <a:rPr lang="en-US" altLang="ja-JP" dirty="0"/>
              <a:t>) </a:t>
            </a:r>
            <a:endParaRPr lang="ja-JP" altLang="en-US" dirty="0"/>
          </a:p>
          <a:p>
            <a:pPr marL="0" indent="0">
              <a:buNone/>
            </a:pP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認可機関</a:t>
            </a:r>
            <a:endParaRPr kumimoji="1" lang="ja-JP" altLang="en-US" dirty="0"/>
          </a:p>
        </p:txBody>
      </p:sp>
      <p:sp>
        <p:nvSpPr>
          <p:cNvPr id="3" name="コンテンツ プレースホルダー 2"/>
          <p:cNvSpPr>
            <a:spLocks noGrp="1"/>
          </p:cNvSpPr>
          <p:nvPr>
            <p:ph idx="1"/>
          </p:nvPr>
        </p:nvSpPr>
        <p:spPr/>
        <p:txBody>
          <a:bodyPr/>
          <a:lstStyle/>
          <a:p>
            <a:r>
              <a:rPr lang="ja-JP" altLang="en-US" dirty="0"/>
              <a:t> 一　公立又は私立の大学及び高等専門学校　</a:t>
            </a:r>
            <a:r>
              <a:rPr lang="ja-JP" altLang="en-US" dirty="0">
                <a:solidFill>
                  <a:srgbClr val="FF0000"/>
                </a:solidFill>
              </a:rPr>
              <a:t>文部科学大臣</a:t>
            </a:r>
          </a:p>
          <a:p>
            <a:r>
              <a:rPr lang="ja-JP" altLang="en-US" dirty="0"/>
              <a:t> 二　市町村の設置する高等学校、中等教育学校及び特別支援学校　</a:t>
            </a:r>
            <a:r>
              <a:rPr lang="ja-JP" altLang="en-US" dirty="0">
                <a:solidFill>
                  <a:srgbClr val="FF0000"/>
                </a:solidFill>
              </a:rPr>
              <a:t>都道府県の教育委員会</a:t>
            </a:r>
          </a:p>
          <a:p>
            <a:r>
              <a:rPr lang="ja-JP" altLang="en-US" dirty="0"/>
              <a:t> 三　私立の幼稚園、小学校、中学校、高等学校、中等教育学校及び特別支援学校　</a:t>
            </a:r>
            <a:r>
              <a:rPr lang="ja-JP" altLang="en-US" dirty="0">
                <a:solidFill>
                  <a:srgbClr val="FF0000"/>
                </a:solidFill>
              </a:rPr>
              <a:t>都道府県知事</a:t>
            </a:r>
            <a:endParaRPr kumimoji="1" lang="ja-JP" altLang="en-US" dirty="0">
              <a:solidFill>
                <a:srgbClr val="FF0000"/>
              </a:solidFill>
            </a:endParaRPr>
          </a:p>
        </p:txBody>
      </p:sp>
    </p:spTree>
    <p:extLst>
      <p:ext uri="{BB962C8B-B14F-4D97-AF65-F5344CB8AC3E}">
        <p14:creationId xmlns:p14="http://schemas.microsoft.com/office/powerpoint/2010/main" val="330922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基準行政</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日本の学校は、設置基準によって認可</a:t>
            </a:r>
            <a:r>
              <a:rPr kumimoji="1" lang="ja-JP" altLang="en-US" smtClean="0"/>
              <a:t>が判定される</a:t>
            </a:r>
            <a:endParaRPr kumimoji="1" lang="ja-JP" altLang="en-US" dirty="0" smtClean="0"/>
          </a:p>
          <a:p>
            <a:r>
              <a:rPr lang="ja-JP" altLang="en-US" dirty="0" smtClean="0"/>
              <a:t>学校種ごとの設置基準以外に、通達による指導も併用されている</a:t>
            </a:r>
            <a:endParaRPr kumimoji="1" lang="ja-JP" altLang="en-US" dirty="0" smtClean="0"/>
          </a:p>
          <a:p>
            <a:r>
              <a:rPr kumimoji="1" lang="ja-JP" altLang="en-US" dirty="0" smtClean="0"/>
              <a:t>学校の教育条件の公的保障が目的</a:t>
            </a:r>
          </a:p>
          <a:p>
            <a:r>
              <a:rPr lang="ja-JP" altLang="en-US" dirty="0" smtClean="0"/>
              <a:t>利点</a:t>
            </a:r>
          </a:p>
          <a:p>
            <a:pPr lvl="1"/>
            <a:r>
              <a:rPr lang="ja-JP" altLang="en-US" dirty="0" smtClean="0"/>
              <a:t>教育を行なうために適切な状況が確保される。</a:t>
            </a:r>
          </a:p>
          <a:p>
            <a:r>
              <a:rPr kumimoji="1" lang="ja-JP" altLang="en-US" dirty="0" smtClean="0"/>
              <a:t>欠点</a:t>
            </a:r>
          </a:p>
          <a:p>
            <a:pPr lvl="1"/>
            <a:r>
              <a:rPr lang="ja-JP" altLang="en-US" dirty="0" smtClean="0"/>
              <a:t>柔軟性を欠く・阻害になることも（プールの深さ）</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496</Words>
  <Application>Microsoft Office PowerPoint</Application>
  <PresentationFormat>画面に合わせる (4:3)</PresentationFormat>
  <Paragraphs>121</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ＭＳ Ｐゴシック</vt:lpstr>
      <vt:lpstr>Arial</vt:lpstr>
      <vt:lpstr>Calibri</vt:lpstr>
      <vt:lpstr>Office テーマ</vt:lpstr>
      <vt:lpstr>学校制度と教育行政</vt:lpstr>
      <vt:lpstr>諸学校と行政</vt:lpstr>
      <vt:lpstr>教育基本法</vt:lpstr>
      <vt:lpstr>公の性質</vt:lpstr>
      <vt:lpstr>公の支配</vt:lpstr>
      <vt:lpstr>社会による学校の認知</vt:lpstr>
      <vt:lpstr>　学校の設置・認可</vt:lpstr>
      <vt:lpstr>認可機関</vt:lpstr>
      <vt:lpstr>基準行政</vt:lpstr>
      <vt:lpstr>小学校設置基準</vt:lpstr>
      <vt:lpstr>小学校設置基準　第二章　編制 </vt:lpstr>
      <vt:lpstr>小学校設置基準　（施設設備）</vt:lpstr>
      <vt:lpstr>小学校設置基準(校舎・運動場)</vt:lpstr>
      <vt:lpstr>経済特区制度</vt:lpstr>
      <vt:lpstr>　大学の自由度は？</vt:lpstr>
      <vt:lpstr>大学の格差化1</vt:lpstr>
      <vt:lpstr>大学格差化2</vt:lpstr>
      <vt:lpstr>格差化政策の意味は</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学校制度と教育行政</dc:title>
  <dc:creator>wakei</dc:creator>
  <cp:lastModifiedBy>wakei</cp:lastModifiedBy>
  <cp:revision>78</cp:revision>
  <dcterms:created xsi:type="dcterms:W3CDTF">2012-05-15T12:51:12Z</dcterms:created>
  <dcterms:modified xsi:type="dcterms:W3CDTF">2015-04-29T11:33:50Z</dcterms:modified>
</cp:coreProperties>
</file>