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65" r:id="rId5"/>
    <p:sldId id="266" r:id="rId6"/>
    <p:sldId id="272" r:id="rId7"/>
    <p:sldId id="267" r:id="rId8"/>
    <p:sldId id="273" r:id="rId9"/>
    <p:sldId id="268" r:id="rId10"/>
    <p:sldId id="269" r:id="rId11"/>
    <p:sldId id="270" r:id="rId12"/>
    <p:sldId id="271" r:id="rId13"/>
    <p:sldId id="258" r:id="rId14"/>
    <p:sldId id="25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4/8/2015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1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教育行政・財政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導入説明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法</a:t>
            </a:r>
            <a:r>
              <a:rPr lang="ja-JP" altLang="en-US" dirty="0"/>
              <a:t>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憲法</a:t>
            </a:r>
          </a:p>
          <a:p>
            <a:r>
              <a:rPr lang="ja-JP" altLang="en-US" dirty="0" smtClean="0"/>
              <a:t>法律</a:t>
            </a:r>
          </a:p>
          <a:p>
            <a:r>
              <a:rPr lang="ja-JP" altLang="en-US" dirty="0" smtClean="0"/>
              <a:t>政令</a:t>
            </a:r>
          </a:p>
          <a:p>
            <a:r>
              <a:rPr lang="ja-JP" altLang="en-US" dirty="0" smtClean="0"/>
              <a:t>省令</a:t>
            </a:r>
          </a:p>
          <a:p>
            <a:r>
              <a:rPr lang="ja-JP" altLang="en-US" dirty="0" smtClean="0"/>
              <a:t>条例</a:t>
            </a:r>
          </a:p>
          <a:p>
            <a:r>
              <a:rPr lang="ja-JP" altLang="en-US" dirty="0" smtClean="0"/>
              <a:t>条約</a:t>
            </a:r>
          </a:p>
          <a:p>
            <a:r>
              <a:rPr lang="ja-JP" altLang="en-US" dirty="0" smtClean="0"/>
              <a:t>判例</a:t>
            </a:r>
          </a:p>
          <a:p>
            <a:r>
              <a:rPr lang="ja-JP" altLang="en-US" dirty="0"/>
              <a:t>規則</a:t>
            </a:r>
            <a:endParaRPr lang="ja-JP" altLang="en-US" dirty="0" smtClean="0"/>
          </a:p>
          <a:p>
            <a:r>
              <a:rPr lang="ja-JP" altLang="en-US" dirty="0" smtClean="0"/>
              <a:t>慣習法</a:t>
            </a:r>
          </a:p>
          <a:p>
            <a:r>
              <a:rPr lang="ja-JP" altLang="en-US" dirty="0" smtClean="0"/>
              <a:t>条理</a:t>
            </a:r>
            <a:r>
              <a:rPr lang="ja-JP" altLang="en-US" dirty="0"/>
              <a:t>法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英語では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法             </a:t>
            </a:r>
            <a:r>
              <a:rPr lang="en-US" altLang="ja-JP" dirty="0" smtClean="0"/>
              <a:t>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act</a:t>
            </a:r>
            <a:r>
              <a:rPr lang="ja-JP" altLang="en-US" dirty="0" smtClean="0"/>
              <a:t> </a:t>
            </a:r>
            <a:r>
              <a:rPr lang="en-US" altLang="ja-JP" dirty="0" smtClean="0"/>
              <a:t>right</a:t>
            </a:r>
            <a:r>
              <a:rPr lang="ja-JP" altLang="en-US" dirty="0" smtClean="0"/>
              <a:t>  </a:t>
            </a:r>
          </a:p>
          <a:p>
            <a:r>
              <a:rPr lang="ja-JP" altLang="en-US" dirty="0" smtClean="0"/>
              <a:t>判決　　　</a:t>
            </a:r>
            <a:r>
              <a:rPr lang="en-US" altLang="ja-JP" dirty="0" smtClean="0"/>
              <a:t>sentence</a:t>
            </a:r>
            <a:r>
              <a:rPr lang="ja-JP" altLang="en-US" dirty="0" smtClean="0"/>
              <a:t> </a:t>
            </a:r>
            <a:r>
              <a:rPr lang="en-US" altLang="ja-JP" dirty="0" smtClean="0"/>
              <a:t>judgment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decision</a:t>
            </a:r>
            <a:endParaRPr lang="ja-JP" altLang="en-US" dirty="0" smtClean="0"/>
          </a:p>
          <a:p>
            <a:r>
              <a:rPr lang="ja-JP" altLang="en-US" dirty="0" smtClean="0"/>
              <a:t>裁判所　 </a:t>
            </a:r>
            <a:r>
              <a:rPr lang="en-US" altLang="ja-JP" dirty="0" smtClean="0"/>
              <a:t>court</a:t>
            </a:r>
            <a:endParaRPr lang="ja-JP" altLang="en-US" dirty="0" smtClean="0"/>
          </a:p>
          <a:p>
            <a:r>
              <a:rPr lang="ja-JP" altLang="en-US" dirty="0" smtClean="0"/>
              <a:t>判事　　　</a:t>
            </a:r>
            <a:r>
              <a:rPr lang="en-US" altLang="ja-JP" dirty="0" smtClean="0"/>
              <a:t>judge</a:t>
            </a:r>
            <a:endParaRPr lang="ja-JP" altLang="en-US" dirty="0" smtClean="0"/>
          </a:p>
          <a:p>
            <a:r>
              <a:rPr lang="ja-JP" altLang="en-US" dirty="0" smtClean="0"/>
              <a:t>裁判　　　</a:t>
            </a:r>
            <a:r>
              <a:rPr lang="en-US" altLang="ja-JP" dirty="0" smtClean="0"/>
              <a:t>case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suit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/>
              <a:t>ある</a:t>
            </a:r>
            <a:r>
              <a:rPr lang="ja-JP" altLang="en-US" dirty="0" smtClean="0"/>
              <a:t>べき姿・行動・正しいことという意味</a:t>
            </a:r>
          </a:p>
          <a:p>
            <a:r>
              <a:rPr kumimoji="1" lang="ja-JP" altLang="en-US" dirty="0" smtClean="0"/>
              <a:t>日常用語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教育法学の基礎概念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教育権・学習権</a:t>
            </a:r>
          </a:p>
          <a:p>
            <a:r>
              <a:rPr lang="en-US" altLang="ja-JP" dirty="0" err="1" smtClean="0"/>
              <a:t>Cf</a:t>
            </a:r>
            <a:r>
              <a:rPr lang="ja-JP" altLang="en-US" dirty="0" smtClean="0"/>
              <a:t>  ある地区の開発と学校の関係</a:t>
            </a:r>
          </a:p>
          <a:p>
            <a:pPr lvl="1"/>
            <a:r>
              <a:rPr kumimoji="1" lang="en-US" altLang="ja-JP" dirty="0" smtClean="0"/>
              <a:t>N</a:t>
            </a:r>
            <a:r>
              <a:rPr kumimoji="1" lang="ja-JP" altLang="en-US" dirty="0" smtClean="0"/>
              <a:t>市では、鉄道開通にともなう大規模開発が進み、マンション群が建設</a:t>
            </a:r>
          </a:p>
          <a:p>
            <a:pPr lvl="1"/>
            <a:r>
              <a:rPr lang="ja-JP" altLang="en-US" dirty="0" smtClean="0"/>
              <a:t>それに先立って小学校を近くに移転し、新築</a:t>
            </a:r>
          </a:p>
          <a:p>
            <a:pPr lvl="1"/>
            <a:r>
              <a:rPr kumimoji="1" lang="ja-JP" altLang="en-US" dirty="0" smtClean="0"/>
              <a:t>人口増と小学校の高い評価によって、学齢児童のいる家庭が、不動産業者の宣伝もあり、爆発的増加⇨異例の学級数・他方近隣の学校は空き教室多数</a:t>
            </a:r>
          </a:p>
          <a:p>
            <a:pPr lvl="1">
              <a:buNone/>
            </a:pPr>
            <a:endParaRPr kumimoji="1" lang="ja-JP" altLang="en-US" dirty="0" smtClean="0"/>
          </a:p>
          <a:p>
            <a:pPr lvl="1"/>
            <a:r>
              <a:rPr lang="ja-JP" altLang="en-US" dirty="0" smtClean="0"/>
              <a:t>どのような対応が教育権・学習権を充足するのか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２　学問として教育行政・財政を学ぶ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教育には多様な要求や理念、方法がある。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現在の教育制度は、その中から支配的な力をもった勢力が肯定する要求・理念・方法が採用されている。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その制度を運用するのが教育行政であり、教育財政がそれを支える。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教育制度として実現していない多様な要求、理念、方法がある。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それらは、実現を要求する。そこに争いが生じる。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そうした構造を理解する必要がある。</a:t>
            </a:r>
          </a:p>
        </p:txBody>
      </p:sp>
    </p:spTree>
    <p:extLst>
      <p:ext uri="{BB962C8B-B14F-4D97-AF65-F5344CB8AC3E}">
        <p14:creationId xmlns:p14="http://schemas.microsoft.com/office/powerpoint/2010/main" val="123594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val="151461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授業に</a:t>
            </a:r>
            <a:r>
              <a:rPr lang="ja-JP" altLang="en-US" dirty="0">
                <a:latin typeface="ＭＳ Ｐゴシック"/>
                <a:ea typeface="ＭＳ Ｐゴシック"/>
              </a:rPr>
              <a:t>ついて</a:t>
            </a:r>
            <a:r>
              <a:rPr lang="ja-JP" altLang="en-US" dirty="0" smtClean="0">
                <a:latin typeface="ＭＳ Ｐゴシック"/>
                <a:ea typeface="ＭＳ Ｐゴシック"/>
              </a:rPr>
              <a:t>の説明１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テキストは</a:t>
            </a:r>
            <a:endParaRPr lang="en-US" altLang="ja-JP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http://www.asahi-net.or.jp/~fl5k-oot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からダウンロード</a:t>
            </a:r>
            <a:endParaRPr kumimoji="1" lang="en-US" altLang="ja-JP" sz="2800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</a:rPr>
              <a:t>PDF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と 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EPUB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の２種類のファイルがある。後者はタブレットやスマホ用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その都度次回分を指示するので、予め読んでおくこと。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授業はできるだけ具体例に則して、議論しながら掘り下げていく方式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発言を</a:t>
            </a:r>
            <a:r>
              <a:rPr kumimoji="1" lang="ja-JP" altLang="en-US" sz="2800" dirty="0" smtClean="0">
                <a:latin typeface="ＭＳ Ｐゴシック"/>
                <a:ea typeface="ＭＳ Ｐゴシック"/>
              </a:rPr>
              <a:t>重視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授業について</a:t>
            </a:r>
            <a:r>
              <a:rPr kumimoji="1" lang="ja-JP" altLang="en-US" dirty="0" smtClean="0"/>
              <a:t>の説明２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成績は掲示板への書き込みで</a:t>
            </a:r>
          </a:p>
          <a:p>
            <a:r>
              <a:rPr lang="en-US" altLang="ja-JP" dirty="0" smtClean="0">
                <a:latin typeface="ＭＳ Ｐゴシック"/>
              </a:rPr>
              <a:t>gy15b31</a:t>
            </a:r>
            <a:r>
              <a:rPr lang="ja-JP" altLang="en-US" dirty="0" smtClean="0">
                <a:latin typeface="ＭＳ Ｐゴシック"/>
              </a:rPr>
              <a:t>*** </a:t>
            </a:r>
            <a:r>
              <a:rPr lang="en-US" altLang="ja-JP" dirty="0" smtClean="0">
                <a:latin typeface="ＭＳ Ｐゴシック"/>
              </a:rPr>
              <a:t>(4</a:t>
            </a:r>
            <a:r>
              <a:rPr lang="ja-JP" altLang="en-US" dirty="0" smtClean="0">
                <a:latin typeface="ＭＳ Ｐゴシック"/>
              </a:rPr>
              <a:t>年は</a:t>
            </a:r>
            <a:r>
              <a:rPr lang="en-US" altLang="ja-JP" dirty="0" smtClean="0">
                <a:latin typeface="ＭＳ Ｐゴシック"/>
              </a:rPr>
              <a:t>b1</a:t>
            </a:r>
            <a:r>
              <a:rPr lang="ja-JP" altLang="en-US" dirty="0" smtClean="0">
                <a:latin typeface="ＭＳ Ｐゴシック"/>
              </a:rPr>
              <a:t> </a:t>
            </a:r>
            <a:r>
              <a:rPr lang="en-US" altLang="ja-JP" dirty="0" smtClean="0">
                <a:latin typeface="ＭＳ Ｐゴシック"/>
              </a:rPr>
              <a:t>a9</a:t>
            </a:r>
            <a:r>
              <a:rPr lang="ja-JP" altLang="en-US" dirty="0" smtClean="0">
                <a:latin typeface="ＭＳ Ｐゴシック"/>
              </a:rPr>
              <a:t> 等、</a:t>
            </a:r>
            <a:r>
              <a:rPr lang="en-US" altLang="ja-JP" dirty="0" smtClean="0">
                <a:latin typeface="ＭＳ Ｐゴシック"/>
              </a:rPr>
              <a:t>3</a:t>
            </a:r>
            <a:r>
              <a:rPr lang="ja-JP" altLang="en-US" dirty="0" smtClean="0">
                <a:latin typeface="ＭＳ Ｐゴシック"/>
              </a:rPr>
              <a:t>の次の</a:t>
            </a:r>
            <a:r>
              <a:rPr lang="en-US" altLang="ja-JP" dirty="0" smtClean="0">
                <a:latin typeface="ＭＳ Ｐゴシック"/>
              </a:rPr>
              <a:t>1</a:t>
            </a:r>
            <a:r>
              <a:rPr lang="ja-JP" altLang="en-US" dirty="0" smtClean="0">
                <a:latin typeface="ＭＳ Ｐゴシック"/>
              </a:rPr>
              <a:t>は学科番号、臨床は</a:t>
            </a:r>
            <a:r>
              <a:rPr lang="en-US" altLang="ja-JP" dirty="0" smtClean="0">
                <a:latin typeface="ＭＳ Ｐゴシック"/>
              </a:rPr>
              <a:t>2</a:t>
            </a:r>
            <a:r>
              <a:rPr lang="ja-JP" altLang="en-US" dirty="0" smtClean="0">
                <a:latin typeface="ＭＳ Ｐゴシック"/>
              </a:rPr>
              <a:t> 心理は</a:t>
            </a:r>
            <a:r>
              <a:rPr lang="en-US" altLang="ja-JP" dirty="0" smtClean="0">
                <a:latin typeface="ＭＳ Ｐゴシック"/>
              </a:rPr>
              <a:t>3)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>
                <a:latin typeface="ＭＳ Ｐゴシック"/>
              </a:rPr>
              <a:t>パスワードは自分で決める。投稿パスワード </a:t>
            </a:r>
            <a:r>
              <a:rPr lang="en-US" altLang="ja-JP" dirty="0" smtClean="0">
                <a:latin typeface="ＭＳ Ｐゴシック"/>
              </a:rPr>
              <a:t>Edu-630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/>
              <a:t>参考書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教育六法（三省堂がよい－判例や通達、解説付</a:t>
            </a:r>
            <a:r>
              <a:rPr lang="en-US" altLang="ja-JP" dirty="0" smtClean="0"/>
              <a:t>)</a:t>
            </a:r>
            <a:r>
              <a:rPr lang="ja-JP" altLang="en-US" dirty="0" smtClean="0"/>
              <a:t>）</a:t>
            </a:r>
          </a:p>
          <a:p>
            <a:pPr lvl="1"/>
            <a:r>
              <a:rPr lang="ja-JP" altLang="en-US" dirty="0" smtClean="0"/>
              <a:t>　「法令データ提供システム」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全法令掲載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図書館のデータベース</a:t>
            </a:r>
            <a:r>
              <a:rPr lang="en-US" altLang="ja-JP" dirty="0" smtClean="0"/>
              <a:t>Westlaw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Japan</a:t>
            </a:r>
            <a:r>
              <a:rPr lang="ja-JP" altLang="en-US" dirty="0" smtClean="0"/>
              <a:t> 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教育行政学とは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旧帝大系の流れ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研究的教育行政学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日本における教育行政学研究  阿部重孝から</a:t>
            </a:r>
          </a:p>
          <a:p>
            <a:pPr lvl="1"/>
            <a:r>
              <a:rPr lang="ja-JP" altLang="en-US" dirty="0" smtClean="0"/>
              <a:t>戦後旧帝大の教育学科⇨教育学部  そこに教育行政学科ができた。目的は「教育長」養成</a:t>
            </a:r>
          </a:p>
          <a:p>
            <a:pPr lvl="1"/>
            <a:r>
              <a:rPr kumimoji="1" lang="ja-JP" altLang="en-US" dirty="0" smtClean="0"/>
              <a:t>教育委員会制度の崩壊で、その目的は消失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以後、専ら教育行政学研究の場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宗像誠也</a:t>
            </a:r>
          </a:p>
          <a:p>
            <a:r>
              <a:rPr lang="ja-JP" altLang="en-US" dirty="0" smtClean="0"/>
              <a:t>旧文理大学系の流れ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実践的学校経営学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アメリカの教育委員会を中心とする学校経営論の導入 伊藤和衛</a:t>
            </a:r>
          </a:p>
          <a:p>
            <a:pPr lvl="1">
              <a:buNone/>
            </a:pPr>
            <a:r>
              <a:rPr lang="ja-JP" altLang="en-US" dirty="0" smtClean="0"/>
              <a:t>                                       ⇩</a:t>
            </a:r>
          </a:p>
          <a:p>
            <a:pPr lvl="1">
              <a:buNone/>
            </a:pPr>
            <a:r>
              <a:rPr kumimoji="1" lang="ja-JP" altLang="en-US" dirty="0" smtClean="0"/>
              <a:t>                    宗像・伊藤論争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教育行政学とは</a:t>
            </a: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２つのあり方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「教育」の「行政学」（管理・運営学）</a:t>
            </a:r>
          </a:p>
          <a:p>
            <a:pPr lvl="1"/>
            <a:r>
              <a:rPr kumimoji="1" lang="ja-JP" altLang="en-US" dirty="0" smtClean="0"/>
              <a:t>行政は国家組織が行なうものであり、国家の立場から効率的な教育に関する行政を構想する応用的学問</a:t>
            </a:r>
          </a:p>
          <a:p>
            <a:pPr lvl="1"/>
            <a:r>
              <a:rPr lang="ja-JP" altLang="en-US" dirty="0" smtClean="0"/>
              <a:t>重層構造論</a:t>
            </a:r>
            <a:endParaRPr kumimoji="1" lang="ja-JP" altLang="en-US" dirty="0" smtClean="0"/>
          </a:p>
          <a:p>
            <a:r>
              <a:rPr lang="ja-JP" altLang="en-US" dirty="0" smtClean="0"/>
              <a:t>「教育行政」の「学」（科学的究明）</a:t>
            </a:r>
          </a:p>
          <a:p>
            <a:pPr lvl="1"/>
            <a:r>
              <a:rPr kumimoji="1" lang="ja-JP" altLang="en-US" dirty="0" smtClean="0"/>
              <a:t>教育行政の現象を科学的に分析する</a:t>
            </a:r>
          </a:p>
          <a:p>
            <a:pPr lvl="1"/>
            <a:r>
              <a:rPr lang="ja-JP" altLang="en-US" dirty="0" smtClean="0"/>
              <a:t>応用的学問の要素をもたざるをえない</a:t>
            </a:r>
          </a:p>
          <a:p>
            <a:pPr lvl="1"/>
            <a:r>
              <a:rPr kumimoji="1" lang="ja-JP" altLang="en-US" dirty="0" smtClean="0"/>
              <a:t>単層構造論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教育から教育行政学へ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教育は価値的立場 公教育は国家・社会が枠づけるが、最大限多様性の保障</a:t>
            </a:r>
          </a:p>
          <a:p>
            <a:r>
              <a:rPr lang="ja-JP" altLang="en-US" dirty="0" smtClean="0"/>
              <a:t>教育行政</a:t>
            </a:r>
            <a:r>
              <a:rPr lang="ja-JP" altLang="en-US" dirty="0"/>
              <a:t>は</a:t>
            </a:r>
            <a:r>
              <a:rPr lang="ja-JP" altLang="en-US" dirty="0" smtClean="0"/>
              <a:t>、通常の</a:t>
            </a:r>
            <a:r>
              <a:rPr lang="ja-JP" altLang="en-US" dirty="0"/>
              <a:t>その</a:t>
            </a:r>
            <a:r>
              <a:rPr lang="ja-JP" altLang="en-US" dirty="0" smtClean="0"/>
              <a:t>「枠づけ」の主体として機能 → 枠づけは多様性の制限</a:t>
            </a:r>
            <a:r>
              <a:rPr lang="en-US" altLang="ja-JP" dirty="0" smtClean="0"/>
              <a:t>=</a:t>
            </a:r>
            <a:r>
              <a:rPr lang="ja-JP" altLang="en-US" dirty="0" smtClean="0"/>
              <a:t> 自由</a:t>
            </a:r>
            <a:r>
              <a:rPr lang="ja-JP" altLang="en-US" dirty="0"/>
              <a:t>と</a:t>
            </a:r>
            <a:r>
              <a:rPr lang="ja-JP" altLang="en-US" dirty="0" smtClean="0"/>
              <a:t>の矛盾</a:t>
            </a:r>
          </a:p>
          <a:p>
            <a:r>
              <a:rPr kumimoji="1" lang="ja-JP" altLang="en-US" dirty="0" smtClean="0"/>
              <a:t>多様性の保障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自由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か、国家・社会的枠かの課題</a:t>
            </a:r>
          </a:p>
          <a:p>
            <a:r>
              <a:rPr lang="ja-JP" altLang="en-US" smtClean="0"/>
              <a:t>子どもと国民が主人公の教育を実現する行政を考える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29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教育行政学の基礎概念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「教育学」の基礎概念は「能力」（教育学概論）</a:t>
            </a:r>
          </a:p>
          <a:p>
            <a:r>
              <a:rPr lang="ja-JP" altLang="en-US" dirty="0" smtClean="0"/>
              <a:t>「指導・助言」対「監督・命令」</a:t>
            </a:r>
          </a:p>
          <a:p>
            <a:pPr lvl="1"/>
            <a:r>
              <a:rPr lang="ja-JP" altLang="en-US" dirty="0" smtClean="0"/>
              <a:t>Ｃｆ　</a:t>
            </a:r>
            <a:r>
              <a:rPr lang="en-US" altLang="ja-JP" dirty="0" smtClean="0"/>
              <a:t>2014.3</a:t>
            </a:r>
            <a:r>
              <a:rPr lang="ja-JP" altLang="en-US" dirty="0" smtClean="0"/>
              <a:t> の沖縄竹富町教科書採択問題</a:t>
            </a:r>
          </a:p>
          <a:p>
            <a:pPr lvl="2"/>
            <a:r>
              <a:rPr lang="en-US" altLang="ja-JP" dirty="0" smtClean="0"/>
              <a:t>2011</a:t>
            </a:r>
            <a:r>
              <a:rPr lang="ja-JP" altLang="en-US" dirty="0" smtClean="0"/>
              <a:t> 八重山地区の採択区は育鵬社版</a:t>
            </a:r>
          </a:p>
          <a:p>
            <a:pPr lvl="2"/>
            <a:r>
              <a:rPr lang="ja-JP" altLang="en-US" dirty="0" smtClean="0"/>
              <a:t>          竹富町は東京書籍を決定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民主党政権時代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2014</a:t>
            </a:r>
            <a:r>
              <a:rPr lang="ja-JP" altLang="en-US" dirty="0" smtClean="0"/>
              <a:t> 文部科学省が是正要求</a:t>
            </a:r>
            <a:r>
              <a:rPr lang="en-US" altLang="ja-JP" dirty="0" smtClean="0"/>
              <a:t>(</a:t>
            </a:r>
            <a:r>
              <a:rPr lang="ja-JP" altLang="en-US" dirty="0" smtClean="0"/>
              <a:t>安倍政権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          竹富町は拒否</a:t>
            </a:r>
          </a:p>
          <a:p>
            <a:pPr lvl="1"/>
            <a:r>
              <a:rPr lang="ja-JP" altLang="en-US" dirty="0" smtClean="0"/>
              <a:t>法令は採択区決定と教育委員会権限で矛盾</a:t>
            </a:r>
          </a:p>
          <a:p>
            <a:pPr lvl="1"/>
            <a:r>
              <a:rPr lang="ja-JP" altLang="en-US" dirty="0" smtClean="0"/>
              <a:t>文部科学省の是正要求の範囲</a:t>
            </a:r>
            <a:r>
              <a:rPr lang="en-US" altLang="ja-JP" dirty="0" smtClean="0"/>
              <a:t>(</a:t>
            </a:r>
            <a:r>
              <a:rPr lang="ja-JP" altLang="en-US" dirty="0" smtClean="0"/>
              <a:t>事務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教育行政の学び方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採用</a:t>
            </a:r>
            <a:r>
              <a:rPr lang="ja-JP" altLang="en-US" dirty="0" smtClean="0"/>
              <a:t>試験に合格する</a:t>
            </a:r>
            <a:r>
              <a:rPr lang="ja-JP" altLang="en-US" dirty="0"/>
              <a:t>ため</a:t>
            </a:r>
            <a:r>
              <a:rPr lang="ja-JP" altLang="en-US" dirty="0" smtClean="0"/>
              <a:t>に勉強</a:t>
            </a:r>
            <a:r>
              <a:rPr lang="ja-JP" altLang="en-US" dirty="0"/>
              <a:t>する</a:t>
            </a:r>
            <a:r>
              <a:rPr lang="ja-JP" altLang="en-US" dirty="0" smtClean="0"/>
              <a:t>、というだけでは、つまらない勉強にしかならない。（条文の暗記に終始）</a:t>
            </a:r>
          </a:p>
          <a:p>
            <a:r>
              <a:rPr kumimoji="1" lang="ja-JP" altLang="en-US" dirty="0" smtClean="0"/>
              <a:t>行政、法、司法は、現実の中に価値や立場の相違があり、そこに争いがあることが前提なので、具体的な争点を考えるために、法や理論を考えることが大切。</a:t>
            </a:r>
          </a:p>
          <a:p>
            <a:r>
              <a:rPr lang="ja-JP" altLang="en-US" smtClean="0"/>
              <a:t>「大津のいじめ事件」を考えてみる。いじめ防止法のきっかけとなり、また、教育委員会制度改革の要因ともなっているのだが。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11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法の</a:t>
            </a:r>
            <a:r>
              <a:rPr lang="ja-JP" altLang="en-US" dirty="0"/>
              <a:t>基本知識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法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  <a:r>
              <a:rPr lang="ja-JP" altLang="en-US" dirty="0"/>
              <a:t>何</a:t>
            </a:r>
            <a:r>
              <a:rPr lang="ja-JP" altLang="en-US" dirty="0" smtClean="0"/>
              <a:t>か＝国家のルール</a:t>
            </a:r>
            <a:endParaRPr lang="en-US" altLang="ja-JP" dirty="0" smtClean="0"/>
          </a:p>
          <a:p>
            <a:r>
              <a:rPr lang="ja-JP" altLang="en-US" dirty="0" smtClean="0"/>
              <a:t>道徳</a:t>
            </a:r>
            <a:r>
              <a:rPr lang="ja-JP" altLang="en-US" dirty="0"/>
              <a:t>と</a:t>
            </a:r>
            <a:r>
              <a:rPr lang="ja-JP" altLang="en-US" dirty="0" smtClean="0"/>
              <a:t>の違い</a:t>
            </a:r>
          </a:p>
          <a:p>
            <a:r>
              <a:rPr kumimoji="1" lang="ja-JP" altLang="en-US" dirty="0" smtClean="0"/>
              <a:t>法は</a:t>
            </a:r>
            <a:r>
              <a:rPr kumimoji="1" lang="ja-JP" altLang="en-US" dirty="0"/>
              <a:t>様々</a:t>
            </a:r>
            <a:r>
              <a:rPr kumimoji="1" lang="ja-JP" altLang="en-US" dirty="0" smtClean="0"/>
              <a:t>な種類　あげてみよう</a:t>
            </a:r>
            <a:endParaRPr lang="ja-JP" altLang="en-US" dirty="0"/>
          </a:p>
          <a:p>
            <a:r>
              <a:rPr kumimoji="1" lang="ja-JP" altLang="en-US" dirty="0" smtClean="0"/>
              <a:t>法意識　日本人の法意識を言葉から見る</a:t>
            </a:r>
          </a:p>
          <a:p>
            <a:r>
              <a:rPr lang="ja-JP" altLang="en-US" dirty="0" smtClean="0"/>
              <a:t>英語では何というか</a:t>
            </a:r>
          </a:p>
          <a:p>
            <a:pPr lvl="1"/>
            <a:r>
              <a:rPr lang="ja-JP" altLang="en-US" dirty="0" smtClean="0"/>
              <a:t>法</a:t>
            </a:r>
          </a:p>
          <a:p>
            <a:pPr lvl="1"/>
            <a:r>
              <a:rPr lang="ja-JP" altLang="en-US" dirty="0" smtClean="0"/>
              <a:t>判決</a:t>
            </a:r>
          </a:p>
          <a:p>
            <a:pPr lvl="1"/>
            <a:r>
              <a:rPr lang="ja-JP" altLang="en-US" dirty="0" smtClean="0"/>
              <a:t>裁判所</a:t>
            </a:r>
          </a:p>
          <a:p>
            <a:pPr lvl="1"/>
            <a:r>
              <a:rPr lang="ja-JP" altLang="en-US" dirty="0" smtClean="0"/>
              <a:t>判事</a:t>
            </a:r>
          </a:p>
          <a:p>
            <a:pPr lvl="1"/>
            <a:r>
              <a:rPr lang="ja-JP" altLang="en-US" dirty="0" smtClean="0"/>
              <a:t>裁判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Office PowerPoint</Application>
  <PresentationFormat>画面に合わせる (4:3)</PresentationFormat>
  <Paragraphs>110</Paragraphs>
  <Slides>14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教育行政・財政</vt:lpstr>
      <vt:lpstr>授業についての説明１</vt:lpstr>
      <vt:lpstr>授業についての説明２</vt:lpstr>
      <vt:lpstr>教育行政学とは(1)</vt:lpstr>
      <vt:lpstr>教育行政学とは(2)２つのあり方</vt:lpstr>
      <vt:lpstr>教育から教育行政学へ</vt:lpstr>
      <vt:lpstr>教育行政学の基礎概念</vt:lpstr>
      <vt:lpstr>教育行政の学び方</vt:lpstr>
      <vt:lpstr>法の基本知識</vt:lpstr>
      <vt:lpstr>法源</vt:lpstr>
      <vt:lpstr>英語では</vt:lpstr>
      <vt:lpstr>教育法学の基礎概念</vt:lpstr>
      <vt:lpstr>２　学問として教育行政・財政を学ぶ</vt:lpstr>
      <vt:lpstr>教職科目として学ぶ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2015-04-08T07:12:22Z</dcterms:modified>
</cp:coreProperties>
</file>