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2014/6/24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2C22A-8AA5-43B0-88CE-4011AA07D06A}" type="datetimeFigureOut">
              <a:rPr kumimoji="1" lang="ja-JP" altLang="en-US" smtClean="0"/>
              <a:t>2014/6/24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72919-148D-4707-9C52-C398724DC57A}"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2.kobe-c.ed.jp/fki-es/?page_id=4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教師の職務</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服務４　守秘義務１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地方公務員法３４条 </a:t>
            </a:r>
            <a:r>
              <a:rPr lang="ja-JP" altLang="en-US" dirty="0"/>
              <a:t>　</a:t>
            </a:r>
            <a:endParaRPr lang="ja-JP" altLang="en-US" dirty="0" smtClean="0"/>
          </a:p>
          <a:p>
            <a:pPr lvl="1"/>
            <a:r>
              <a:rPr lang="ja-JP" altLang="en-US" dirty="0" smtClean="0"/>
              <a:t>職員</a:t>
            </a:r>
            <a:r>
              <a:rPr lang="ja-JP" altLang="en-US" dirty="0"/>
              <a:t>は、職務上知り得た秘密を漏らしてはならない。その職を退いた後も、また、同様とする。 </a:t>
            </a:r>
          </a:p>
          <a:p>
            <a:pPr lvl="1"/>
            <a:r>
              <a:rPr lang="ja-JP" altLang="en-US" dirty="0"/>
              <a:t>　２ 　法令による証人、鑑定人等となり、職務上の秘密に属する事項を発表する場合においては、任命権者（退職者については、その退職した職又はこれに相当する職に係る任命権者）の許可を受けなければならない。 </a:t>
            </a:r>
          </a:p>
          <a:p>
            <a:pPr lvl="1"/>
            <a:r>
              <a:rPr lang="ja-JP" altLang="en-US" dirty="0"/>
              <a:t>　３ 　前項の許可は、法律に特別の定がある場合を除く外、拒むことができない。 </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服務４　守秘</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成績の貼りだし</a:t>
            </a:r>
          </a:p>
          <a:p>
            <a:pPr lvl="1"/>
            <a:r>
              <a:rPr kumimoji="1" lang="ja-JP" altLang="en-US" dirty="0" smtClean="0"/>
              <a:t>成績が記入されたＵＳＢの紛失</a:t>
            </a:r>
          </a:p>
          <a:p>
            <a:pPr lvl="1"/>
            <a:r>
              <a:rPr lang="ja-JP" altLang="en-US" dirty="0" smtClean="0"/>
              <a:t>いじめ自殺後の作文の閲覧</a:t>
            </a:r>
          </a:p>
          <a:p>
            <a:pPr lvl="1"/>
            <a:r>
              <a:rPr kumimoji="1" lang="ja-JP" altLang="en-US" dirty="0" smtClean="0"/>
              <a:t>カウンセラーの調査記録の閲覧・廃棄</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権利１　政治活動の制限１</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a:t>　第三十六条 　職員は、政党その他の政治的団体の結成に関与し、若しくはこれらの団体の役員と</a:t>
            </a:r>
            <a:r>
              <a:rPr lang="ja-JP" altLang="en-US" dirty="0" err="1"/>
              <a:t>なつては</a:t>
            </a:r>
            <a:r>
              <a:rPr lang="ja-JP" altLang="en-US" dirty="0"/>
              <a:t>ならず、又はこれらの団体の構成員となるように、若しくはならないように勧誘運動をしてはならない。 </a:t>
            </a:r>
          </a:p>
          <a:p>
            <a:r>
              <a:rPr lang="ja-JP" altLang="en-US" dirty="0"/>
              <a:t>　２ 　職員は、特定の政党その他の政治的団体又は特定の内閣若しくは地方公共団体の執行機関を支持し、又はこれに反対する目的をもつて、あるいは公の選挙又は投票において特定の人又は事件を支持し、又はこれに反対する目的をもつて、次に掲げる政治的行為をしてはならない。ただし、当該職員の属する地方公共団体の区域（当該職員が都道府県の支庁若しくは地方事務所又は地方自治法第二百五十二条の十九第一項 の指定都市の区に勤務する者であるときは、当該支庁若しくは地方事務所又は区の所管区域）外において、第一号から第三号まで及び第五号に掲げる政治的行為をすることができる。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制限２</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一 　公の選挙又は投票において投票をするように、又はしないように勧誘運動をすること。 </a:t>
            </a:r>
          </a:p>
          <a:p>
            <a:r>
              <a:rPr lang="ja-JP" altLang="en-US" dirty="0" smtClean="0"/>
              <a:t>　二 　署名運動を企画し、又は主宰する等これに積極的に関与すること。 </a:t>
            </a:r>
          </a:p>
          <a:p>
            <a:r>
              <a:rPr lang="ja-JP" altLang="en-US" dirty="0" smtClean="0"/>
              <a:t>　三 　寄附金その他の金品の募集に関与すること。 </a:t>
            </a:r>
          </a:p>
          <a:p>
            <a:r>
              <a:rPr lang="ja-JP" altLang="en-US" dirty="0" smtClean="0"/>
              <a:t>　四 　文書又は図画を地方公共団体又は特定地方独立行政法人の庁舎（特定地方独立行政法人に</a:t>
            </a:r>
            <a:r>
              <a:rPr lang="ja-JP" altLang="en-US" dirty="0" err="1" smtClean="0"/>
              <a:t>あつては、</a:t>
            </a:r>
            <a:r>
              <a:rPr lang="ja-JP" altLang="en-US" dirty="0" smtClean="0"/>
              <a:t>事務所。以下この号において同じ。）</a:t>
            </a:r>
            <a:r>
              <a:rPr lang="ja-JP" altLang="en-US" dirty="0" err="1" smtClean="0"/>
              <a:t>、</a:t>
            </a:r>
            <a:r>
              <a:rPr lang="ja-JP" altLang="en-US" dirty="0" smtClean="0"/>
              <a:t>施設等に掲示し、又は掲示させ、その他地方公共団体又は特定地方独立行政法人の庁舎、施設、資材又は資金を利用し、又は利用させること。 </a:t>
            </a:r>
          </a:p>
          <a:p>
            <a:r>
              <a:rPr lang="ja-JP" altLang="en-US" dirty="0" smtClean="0"/>
              <a:t>　五 　前各号に定めるものを除く外、条例で定める政治的行為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３ 　何人も前二項に規定する政治的行為を行うよう職員に求め、職員をそそのかし、若しくはあおつてはならず、又は職員が前二項に規定する政治的行為をなし、若しくはなさないことに対する代償若しくは報復として、任用、職務、給与その他職員の地位に関してなんらかの利益若しくは不利益を与え、与えようと企て、若しくは約束してはならない。</a:t>
            </a:r>
          </a:p>
          <a:p>
            <a:r>
              <a:rPr lang="ja-JP" altLang="en-US" dirty="0" smtClean="0"/>
              <a:t>　４ 　職員は、前項に規定する違法な行為に応じなかつたことの故をもつて不利益な取扱を受けることはない。 </a:t>
            </a:r>
          </a:p>
          <a:p>
            <a:r>
              <a:rPr lang="ja-JP" altLang="en-US" dirty="0" smtClean="0"/>
              <a:t>　５ 　本条の規定は、職員の政治的中立性を保障することにより、地方公共団体の行政及び特定地方独立行政法人の業務の公正な運営を確保するとともに職員の利益を保護することを目的とするものであるという趣旨において解釈され、及び運用されなければならない。</a:t>
            </a:r>
          </a:p>
          <a:p>
            <a:endParaRPr lang="ja-JP" altLang="en-US" dirty="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制限４</a:t>
            </a:r>
            <a:endParaRPr kumimoji="1" lang="ja-JP" altLang="en-US" dirty="0"/>
          </a:p>
        </p:txBody>
      </p:sp>
      <p:sp>
        <p:nvSpPr>
          <p:cNvPr id="3" name="コンテンツ プレースホルダ 2"/>
          <p:cNvSpPr>
            <a:spLocks noGrp="1"/>
          </p:cNvSpPr>
          <p:nvPr>
            <p:ph idx="1"/>
          </p:nvPr>
        </p:nvSpPr>
        <p:spPr/>
        <p:txBody>
          <a:bodyPr/>
          <a:lstStyle/>
          <a:p>
            <a:r>
              <a:rPr lang="zh-TW" altLang="en-US" dirty="0"/>
              <a:t>教育公務員特例法</a:t>
            </a:r>
          </a:p>
          <a:p>
            <a:r>
              <a:rPr lang="ja-JP" altLang="en-US" dirty="0"/>
              <a:t>　（公立学校の教育公務員の政治的行為の制限）</a:t>
            </a:r>
          </a:p>
          <a:p>
            <a:r>
              <a:rPr lang="ja-JP" altLang="en-US" dirty="0"/>
              <a:t>　第十八条 　公立学校の教育公務員の政治的行為の制限については、当分の間、地方公務員法第三十六条 の規定にかかわらず、国家公務員の例による。</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労働基本権</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zh-TW" altLang="en-US" dirty="0"/>
              <a:t>地方公務員法</a:t>
            </a:r>
          </a:p>
          <a:p>
            <a:r>
              <a:rPr lang="ja-JP" altLang="en-US" dirty="0"/>
              <a:t>　（争議行為等の禁止） </a:t>
            </a:r>
          </a:p>
          <a:p>
            <a:r>
              <a:rPr lang="ja-JP" altLang="en-US" dirty="0"/>
              <a:t>　第三十七条 　職員は、地方公共団体の機関が代表する使用者としての住民に対して同盟罷業、怠業その他の争議行為をし、又は地方公共団体の機関の活動能率を低下させる怠業的行為をしてはならない。又、何人も、このような違法な行為を企て、又はその遂行を共謀し、そそのかし、若しくはあおつてはならない。 </a:t>
            </a:r>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ＩＬＯ勧告</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84</a:t>
            </a:r>
            <a:r>
              <a:rPr lang="ja-JP" altLang="en-US" dirty="0"/>
              <a:t>　雇用条件等から生じる教員と雇用主の間の争議の解決に当たるため、適切な合同の機構が設置されなければならない。もしこの目的のために設けられた手段と手続が使い尽くされ、あるいは当事者間の交渉が行きづまった場合、教員団体は、他の団体がその正当な利益を保護するため普通もっているような他の手段をとる権利を持たなければならない。</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旧教育基本法６条２項（新では削除）</a:t>
            </a:r>
            <a:r>
              <a:rPr lang="ja-JP" altLang="en-US" dirty="0"/>
              <a:t>　</a:t>
            </a:r>
            <a:endParaRPr lang="ja-JP" altLang="en-US" dirty="0" smtClean="0"/>
          </a:p>
          <a:p>
            <a:pPr lvl="1"/>
            <a:r>
              <a:rPr lang="ja-JP" altLang="en-US" dirty="0" smtClean="0"/>
              <a:t>法律</a:t>
            </a:r>
            <a:r>
              <a:rPr lang="ja-JP" altLang="en-US" dirty="0"/>
              <a:t>に定める学校の教員は、全体の奉仕者であって、自己の使命を自覚し、その職責の遂行に努めなければならない。このためには、教員の身分は、尊重され、その待遇の適正が、期せられなければならない</a:t>
            </a:r>
            <a:r>
              <a:rPr lang="ja-JP" altLang="en-US" dirty="0" smtClean="0"/>
              <a:t>。</a:t>
            </a:r>
          </a:p>
          <a:p>
            <a:r>
              <a:rPr kumimoji="1" lang="ja-JP" altLang="en-US" dirty="0" smtClean="0"/>
              <a:t>憲法１５条２項</a:t>
            </a:r>
          </a:p>
          <a:p>
            <a:pPr lvl="1"/>
            <a:r>
              <a:rPr lang="ja-JP" altLang="en-US" dirty="0"/>
              <a:t>すべて公務員は、全体の奉仕者で</a:t>
            </a:r>
            <a:r>
              <a:rPr lang="ja-JP" altLang="en-US" dirty="0" err="1"/>
              <a:t>あつて、</a:t>
            </a:r>
            <a:r>
              <a:rPr lang="ja-JP" altLang="en-US" dirty="0"/>
              <a:t>一部の奉仕者ではない。</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教師と地域活動</a:t>
            </a:r>
          </a:p>
          <a:p>
            <a:pPr lvl="1"/>
            <a:r>
              <a:rPr lang="ja-JP" altLang="en-US" dirty="0" smtClean="0"/>
              <a:t>地域の人が学校運営（評議会・運営協議会）</a:t>
            </a:r>
          </a:p>
          <a:p>
            <a:pPr lvl="1"/>
            <a:r>
              <a:rPr kumimoji="1" lang="ja-JP" altLang="en-US" dirty="0" smtClean="0"/>
              <a:t>地域の人が学校の教育活動に協力（人的物的）</a:t>
            </a:r>
          </a:p>
          <a:p>
            <a:pPr lvl="1"/>
            <a:r>
              <a:rPr lang="ja-JP" altLang="en-US" dirty="0" smtClean="0"/>
              <a:t>学校が地域の行事に参加（このプラス・マイナスを考えよう）</a:t>
            </a:r>
          </a:p>
          <a:p>
            <a:pPr lvl="1"/>
            <a:r>
              <a:rPr lang="en-US" altLang="ja-JP" dirty="0">
                <a:hlinkClick r:id="rId2"/>
              </a:rPr>
              <a:t>http://www2.kobe-c.ed.jp/fki-es/?</a:t>
            </a:r>
            <a:r>
              <a:rPr lang="en-US" altLang="ja-JP" dirty="0" smtClean="0">
                <a:hlinkClick r:id="rId2"/>
              </a:rPr>
              <a:t>page_id=49</a:t>
            </a:r>
            <a:endParaRPr lang="ja-JP" altLang="en-US" dirty="0" smtClean="0"/>
          </a:p>
          <a:p>
            <a:r>
              <a:rPr kumimoji="1" lang="ja-JP" altLang="en-US" dirty="0" smtClean="0"/>
              <a:t>授業を妨害</a:t>
            </a:r>
            <a:r>
              <a:rPr kumimoji="1" lang="ja-JP" altLang="en-US" dirty="0"/>
              <a:t>したり</a:t>
            </a:r>
            <a:r>
              <a:rPr kumimoji="1" lang="ja-JP" altLang="en-US" dirty="0" smtClean="0"/>
              <a:t>、教室から飛び出す子どもが</a:t>
            </a:r>
            <a:r>
              <a:rPr kumimoji="1" lang="ja-JP" altLang="en-US" dirty="0"/>
              <a:t>いた</a:t>
            </a:r>
            <a:r>
              <a:rPr kumimoji="1" lang="ja-JP" altLang="en-US" dirty="0" smtClean="0"/>
              <a:t>とき、教師はどの子どもを対象に教育活動を継続するのか　テキスト９７</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教師の服務１職務専念義務１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地方公務員法３０</a:t>
            </a:r>
            <a:r>
              <a:rPr lang="ja-JP" altLang="en-US" dirty="0" smtClean="0"/>
              <a:t>条 </a:t>
            </a:r>
            <a:r>
              <a:rPr lang="ja-JP" altLang="en-US" dirty="0"/>
              <a:t>　</a:t>
            </a:r>
            <a:endParaRPr lang="ja-JP" altLang="en-US" dirty="0" smtClean="0"/>
          </a:p>
          <a:p>
            <a:pPr lvl="1"/>
            <a:r>
              <a:rPr lang="ja-JP" altLang="en-US" dirty="0" smtClean="0"/>
              <a:t>すべて</a:t>
            </a:r>
            <a:r>
              <a:rPr lang="ja-JP" altLang="en-US" dirty="0"/>
              <a:t>職員は、全体の奉仕者として公共の利益のために勤務し、且つ、職務の遂行に当つては、全力を挙げてこれに専念しなければならない。</a:t>
            </a:r>
            <a:endParaRPr lang="ja-JP" altLang="en-US" dirty="0" smtClean="0"/>
          </a:p>
          <a:p>
            <a:r>
              <a:rPr lang="ja-JP" altLang="en-US" dirty="0" smtClean="0"/>
              <a:t>３５条 </a:t>
            </a:r>
            <a:r>
              <a:rPr lang="ja-JP" altLang="en-US" dirty="0"/>
              <a:t>　</a:t>
            </a:r>
            <a:endParaRPr lang="ja-JP" altLang="en-US" dirty="0" smtClean="0"/>
          </a:p>
          <a:p>
            <a:pPr lvl="1"/>
            <a:r>
              <a:rPr lang="ja-JP" altLang="en-US" dirty="0" smtClean="0"/>
              <a:t>職員</a:t>
            </a:r>
            <a:r>
              <a:rPr lang="ja-JP" altLang="en-US" dirty="0"/>
              <a:t>は、法律又は条例に特別の定がある場合を除く外、その勤務時間及び職務上の注意力のすべてをその職責遂行のために用い、当該地方公共団体がなすべき責を有する職務にのみ従事しなければならない</a:t>
            </a:r>
            <a:r>
              <a:rPr lang="ja-JP" alt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教育公務員特例法１７条</a:t>
            </a:r>
          </a:p>
          <a:p>
            <a:pPr lvl="1"/>
            <a:r>
              <a:rPr lang="ja-JP" altLang="en-US" dirty="0" smtClean="0"/>
              <a:t>教育公務員は、教育に関する他の職を兼ね、又は教育に関する他の事業若しくは事務に従事することが本務の遂行に支障がないと任命権者（地方教育行政の組織及び運営に関する法律第三十七条第一項 に規定する県費負担教職員については、市町村（特別区を含む。以下同じ。）の教育委員会。第二十三条第二項及び第二十四条第二項において同じ。）において認める場合には、給与を受け、又は受けないで、その職を兼ね、又はその事業若しくは事務に従事することができる。</a:t>
            </a:r>
            <a:endParaRPr lang="ja-JP" altLang="en-US" dirty="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塾の講師をする</a:t>
            </a:r>
          </a:p>
          <a:p>
            <a:pPr lvl="1"/>
            <a:r>
              <a:rPr kumimoji="1" lang="ja-JP" altLang="en-US" dirty="0" smtClean="0"/>
              <a:t>地域のスポーツクラブの指導者をする</a:t>
            </a:r>
          </a:p>
          <a:p>
            <a:pPr lvl="1"/>
            <a:r>
              <a:rPr lang="ja-JP" altLang="en-US" dirty="0" smtClean="0"/>
              <a:t>教育研究団体で活動する</a:t>
            </a:r>
          </a:p>
          <a:p>
            <a:pPr lvl="1"/>
            <a:r>
              <a:rPr kumimoji="1" lang="ja-JP" altLang="en-US" dirty="0" smtClean="0"/>
              <a:t>教育雑誌に原稿を書く</a:t>
            </a:r>
          </a:p>
          <a:p>
            <a:pPr lvl="1"/>
            <a:r>
              <a:rPr lang="ja-JP" altLang="en-US" dirty="0" smtClean="0"/>
              <a:t>国や自治体の審議会の委員を務める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服務２　職務命令に従う義務１</a:t>
            </a:r>
            <a:endParaRPr kumimoji="1" lang="ja-JP" altLang="en-US" dirty="0"/>
          </a:p>
        </p:txBody>
      </p:sp>
      <p:sp>
        <p:nvSpPr>
          <p:cNvPr id="3" name="コンテンツ プレースホルダ 2"/>
          <p:cNvSpPr>
            <a:spLocks noGrp="1"/>
          </p:cNvSpPr>
          <p:nvPr>
            <p:ph idx="1"/>
          </p:nvPr>
        </p:nvSpPr>
        <p:spPr/>
        <p:txBody>
          <a:bodyPr>
            <a:normAutofit/>
          </a:bodyPr>
          <a:lstStyle/>
          <a:p>
            <a:r>
              <a:rPr lang="zh-TW" altLang="en-US" dirty="0"/>
              <a:t>地方</a:t>
            </a:r>
            <a:r>
              <a:rPr lang="zh-TW" altLang="en-US" dirty="0" smtClean="0"/>
              <a:t>公務員法</a:t>
            </a:r>
            <a:r>
              <a:rPr lang="ja-JP" altLang="en-US" dirty="0" smtClean="0"/>
              <a:t>３２条</a:t>
            </a:r>
            <a:endParaRPr lang="zh-TW" altLang="en-US" dirty="0"/>
          </a:p>
          <a:p>
            <a:pPr lvl="1"/>
            <a:r>
              <a:rPr lang="ja-JP" altLang="en-US" dirty="0" smtClean="0"/>
              <a:t>職員</a:t>
            </a:r>
            <a:r>
              <a:rPr lang="ja-JP" altLang="en-US" dirty="0"/>
              <a:t>は、その職務を遂行するに当</a:t>
            </a:r>
            <a:r>
              <a:rPr lang="ja-JP" altLang="en-US" dirty="0" err="1"/>
              <a:t>つて、</a:t>
            </a:r>
            <a:r>
              <a:rPr lang="ja-JP" altLang="en-US" dirty="0"/>
              <a:t>法令、条例、地方公共団体の規則及び地方公共団体の機関の定める規程に従い、且つ、上司の職務上の命令に忠実に従わなければならない。</a:t>
            </a:r>
          </a:p>
          <a:p>
            <a:r>
              <a:rPr kumimoji="1" lang="ja-JP" altLang="en-US" dirty="0" smtClean="0"/>
              <a:t>Ｃｆ　「職務命令」は職務権限に対応する</a:t>
            </a:r>
          </a:p>
          <a:p>
            <a:pPr lvl="1"/>
            <a:r>
              <a:rPr lang="ja-JP" altLang="en-US" dirty="0" smtClean="0"/>
              <a:t>学校</a:t>
            </a:r>
            <a:r>
              <a:rPr lang="ja-JP" altLang="en-US" dirty="0"/>
              <a:t>で</a:t>
            </a:r>
            <a:r>
              <a:rPr lang="ja-JP" altLang="en-US" dirty="0" smtClean="0"/>
              <a:t>は校務は校長の</a:t>
            </a:r>
            <a:r>
              <a:rPr lang="ja-JP" altLang="en-US" dirty="0"/>
              <a:t>職務</a:t>
            </a:r>
            <a:r>
              <a:rPr lang="ja-JP" altLang="en-US" dirty="0" smtClean="0"/>
              <a:t>権限で</a:t>
            </a:r>
            <a:r>
              <a:rPr lang="ja-JP" altLang="en-US" dirty="0"/>
              <a:t>職務</a:t>
            </a:r>
            <a:r>
              <a:rPr lang="ja-JP" altLang="en-US" dirty="0" smtClean="0"/>
              <a:t>命令の対象</a:t>
            </a:r>
          </a:p>
          <a:p>
            <a:pPr lvl="1"/>
            <a:r>
              <a:rPr kumimoji="1" lang="ja-JP" altLang="en-US" dirty="0" smtClean="0"/>
              <a:t>教育は校務と区別</a:t>
            </a:r>
            <a:r>
              <a:rPr kumimoji="1" lang="ja-JP" altLang="en-US" dirty="0"/>
              <a:t>され</a:t>
            </a:r>
            <a:r>
              <a:rPr kumimoji="1" lang="ja-JP" altLang="en-US" dirty="0" smtClean="0"/>
              <a:t>、指導助言の</a:t>
            </a:r>
            <a:r>
              <a:rPr kumimoji="1" lang="ja-JP" altLang="en-US" dirty="0"/>
              <a:t>対象</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服務２　職務命令に従う</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r>
              <a:rPr lang="ja-JP" altLang="en-US" dirty="0" smtClean="0"/>
              <a:t>教室の秩序が保持</a:t>
            </a:r>
            <a:r>
              <a:rPr lang="ja-JP" altLang="en-US" dirty="0"/>
              <a:t>されて</a:t>
            </a:r>
            <a:r>
              <a:rPr lang="ja-JP" altLang="en-US" dirty="0" smtClean="0"/>
              <a:t>いない（学級崩壊の危険性）</a:t>
            </a:r>
          </a:p>
          <a:p>
            <a:pPr lvl="1"/>
            <a:r>
              <a:rPr lang="ja-JP" altLang="en-US" dirty="0" smtClean="0"/>
              <a:t>校長が教務主任や教頭を常時学級に配置</a:t>
            </a:r>
            <a:r>
              <a:rPr lang="ja-JP" altLang="en-US" dirty="0"/>
              <a:t>し</a:t>
            </a:r>
            <a:r>
              <a:rPr lang="ja-JP" altLang="en-US" dirty="0" smtClean="0"/>
              <a:t>、授業補助をさせる</a:t>
            </a:r>
          </a:p>
          <a:p>
            <a:pPr lvl="1"/>
            <a:r>
              <a:rPr lang="ja-JP" altLang="en-US" dirty="0" smtClean="0"/>
              <a:t>校長が教務主任や教頭に授業を</a:t>
            </a:r>
            <a:r>
              <a:rPr lang="ja-JP" altLang="en-US" dirty="0"/>
              <a:t>させ</a:t>
            </a:r>
            <a:r>
              <a:rPr lang="ja-JP" altLang="en-US" dirty="0" smtClean="0"/>
              <a:t>、担任は補助的立場</a:t>
            </a:r>
            <a:r>
              <a:rPr lang="ja-JP" altLang="en-US" dirty="0"/>
              <a:t>で</a:t>
            </a:r>
            <a:r>
              <a:rPr lang="ja-JP" altLang="en-US" dirty="0" smtClean="0"/>
              <a:t>の教育</a:t>
            </a:r>
            <a:r>
              <a:rPr lang="ja-JP" altLang="en-US" dirty="0"/>
              <a:t>に</a:t>
            </a:r>
            <a:endParaRPr lang="ja-JP"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服務３　信用失墜行為禁止１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地方公務員法３３条</a:t>
            </a:r>
          </a:p>
          <a:p>
            <a:pPr lvl="1"/>
            <a:r>
              <a:rPr lang="ja-JP" altLang="en-US" dirty="0" smtClean="0"/>
              <a:t>職員</a:t>
            </a:r>
            <a:r>
              <a:rPr lang="ja-JP" altLang="en-US" dirty="0"/>
              <a:t>は、その職の信用を傷つけ、又は職員の職全体の不名誉となるような行為をしてはならない。</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492</Words>
  <Application>Microsoft Office PowerPoint</Application>
  <PresentationFormat>画面に合わせる (4:3)</PresentationFormat>
  <Paragraphs>76</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教師の職務</vt:lpstr>
      <vt:lpstr>教師は誰に奉仕するのか１</vt:lpstr>
      <vt:lpstr>教師は誰に奉仕するのか２</vt:lpstr>
      <vt:lpstr>教師の服務１職務専念義務１</vt:lpstr>
      <vt:lpstr>教師の服務１職務専念義務２</vt:lpstr>
      <vt:lpstr>教師の服務１職務専念義務３</vt:lpstr>
      <vt:lpstr>服務２　職務命令に従う義務１</vt:lpstr>
      <vt:lpstr>服務２　職務命令に従う義務２</vt:lpstr>
      <vt:lpstr>服務３　信用失墜行為禁止１</vt:lpstr>
      <vt:lpstr>服務４　守秘義務１</vt:lpstr>
      <vt:lpstr>服務４　守秘義務２</vt:lpstr>
      <vt:lpstr>権利１　政治活動の制限１</vt:lpstr>
      <vt:lpstr>権利１　政治活動の制限２</vt:lpstr>
      <vt:lpstr>権利１　政治活動の制限３</vt:lpstr>
      <vt:lpstr>権利１　政治活動の制限４</vt:lpstr>
      <vt:lpstr>労働基本権</vt:lpstr>
      <vt:lpstr>ＩＬＯ勧告</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教師の職務</dc:title>
  <dc:creator>wakei</dc:creator>
  <cp:lastModifiedBy>wakei</cp:lastModifiedBy>
  <cp:revision>14</cp:revision>
  <dcterms:created xsi:type="dcterms:W3CDTF">2014-06-24T05:50:49Z</dcterms:created>
  <dcterms:modified xsi:type="dcterms:W3CDTF">2014-06-24T07:56:07Z</dcterms:modified>
</cp:coreProperties>
</file>