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1" r:id="rId5"/>
    <p:sldId id="262" r:id="rId6"/>
    <p:sldId id="263" r:id="rId7"/>
    <p:sldId id="264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DE2CD-A224-4FBE-AB91-92331F7F1228}" type="datetimeFigureOut">
              <a:rPr kumimoji="1" lang="ja-JP" altLang="en-US" smtClean="0"/>
              <a:pPr/>
              <a:t>2014/6/4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0846E-7C98-4905-819F-62C32066F79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教育財政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授業料返還と最高裁</a:t>
            </a:r>
            <a:r>
              <a:rPr lang="ja-JP" altLang="en-US" dirty="0"/>
              <a:t>判決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どの段階で学生なのか、どの段階で解除できるのか。</a:t>
            </a:r>
          </a:p>
          <a:p>
            <a:r>
              <a:rPr lang="ja-JP" altLang="en-US" dirty="0" smtClean="0"/>
              <a:t>「学納金は一切返済</a:t>
            </a:r>
            <a:r>
              <a:rPr lang="ja-JP" altLang="en-US" dirty="0"/>
              <a:t>しない</a:t>
            </a:r>
            <a:r>
              <a:rPr lang="ja-JP" altLang="en-US" dirty="0" smtClean="0"/>
              <a:t>」と募集書類にあるときに、その返還義務は？</a:t>
            </a:r>
          </a:p>
          <a:p>
            <a:r>
              <a:rPr kumimoji="1" lang="ja-JP" altLang="en-US" dirty="0"/>
              <a:t>合格</a:t>
            </a:r>
            <a:r>
              <a:rPr kumimoji="1" lang="ja-JP" altLang="en-US" dirty="0" smtClean="0"/>
              <a:t>発表　入学手続　３月３１日　４月１日　入学式の日　その他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２年の復習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教育費の形態（公費・共同体費・私費）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公費　国家意思の実施・経済的格差の是正</a:t>
            </a:r>
          </a:p>
          <a:p>
            <a:pPr lvl="1"/>
            <a:r>
              <a:rPr lang="ja-JP" altLang="en-US" dirty="0" smtClean="0"/>
              <a:t>私費　</a:t>
            </a:r>
            <a:r>
              <a:rPr lang="ja-JP" altLang="en-US" dirty="0" smtClean="0"/>
              <a:t>自由意志の実施・経済的格差の拡大</a:t>
            </a:r>
          </a:p>
          <a:p>
            <a:pPr lvl="1">
              <a:buNone/>
            </a:pPr>
            <a:r>
              <a:rPr lang="ja-JP" altLang="en-US" dirty="0" smtClean="0"/>
              <a:t>Ｃｆ</a:t>
            </a:r>
            <a:r>
              <a:rPr lang="ja-JP" altLang="en-US" dirty="0" smtClean="0"/>
              <a:t>　</a:t>
            </a:r>
            <a:r>
              <a:rPr lang="ja-JP" altLang="en-US" dirty="0" smtClean="0"/>
              <a:t>公費負担と自由の組み合わせは可能</a:t>
            </a:r>
            <a:r>
              <a:rPr lang="ja-JP" altLang="en-US" dirty="0" smtClean="0"/>
              <a:t>か</a:t>
            </a:r>
            <a:endParaRPr lang="ja-JP" altLang="en-US" dirty="0" smtClean="0"/>
          </a:p>
          <a:p>
            <a:r>
              <a:rPr kumimoji="1" lang="ja-JP" altLang="en-US" dirty="0" smtClean="0"/>
              <a:t>義務と無償（公費）の関係</a:t>
            </a:r>
          </a:p>
          <a:p>
            <a:pPr lvl="1"/>
            <a:r>
              <a:rPr lang="ja-JP" altLang="en-US" dirty="0" smtClean="0"/>
              <a:t>義務教育の無償の根拠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「無償性」</a:t>
            </a:r>
          </a:p>
          <a:p>
            <a:pPr lvl="1"/>
            <a:r>
              <a:rPr kumimoji="1" lang="ja-JP" altLang="en-US" dirty="0" smtClean="0"/>
              <a:t>義務なのに有償はありか　給食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基本問題を考えてみよう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どちらが適切な財政支出か（公費は有限）</a:t>
            </a:r>
          </a:p>
          <a:p>
            <a:pPr lvl="1"/>
            <a:r>
              <a:rPr lang="ja-JP" altLang="en-US" dirty="0" smtClean="0"/>
              <a:t>優秀</a:t>
            </a:r>
            <a:r>
              <a:rPr lang="ja-JP" altLang="en-US" dirty="0" smtClean="0"/>
              <a:t>な人に多く</a:t>
            </a:r>
            <a:r>
              <a:rPr lang="ja-JP" altLang="en-US" dirty="0" smtClean="0"/>
              <a:t>支出　</a:t>
            </a:r>
            <a:r>
              <a:rPr lang="ja-JP" altLang="en-US" dirty="0" smtClean="0"/>
              <a:t>ｖｓ　低学力に多く</a:t>
            </a:r>
          </a:p>
          <a:p>
            <a:pPr lvl="1"/>
            <a:r>
              <a:rPr kumimoji="1" lang="ja-JP" altLang="en-US" dirty="0" smtClean="0"/>
              <a:t>全員に平等に</a:t>
            </a:r>
            <a:r>
              <a:rPr kumimoji="1" lang="ja-JP" altLang="en-US" dirty="0" smtClean="0"/>
              <a:t>支出　</a:t>
            </a:r>
            <a:r>
              <a:rPr kumimoji="1" lang="ja-JP" altLang="en-US" dirty="0" smtClean="0"/>
              <a:t>ｖｓ　必要な人に支出</a:t>
            </a:r>
          </a:p>
          <a:p>
            <a:pPr lvl="1"/>
            <a:r>
              <a:rPr lang="ja-JP" altLang="en-US" dirty="0" smtClean="0"/>
              <a:t>公費支出が</a:t>
            </a:r>
            <a:r>
              <a:rPr lang="ja-JP" altLang="en-US" dirty="0" smtClean="0"/>
              <a:t>多い　</a:t>
            </a:r>
            <a:r>
              <a:rPr lang="ja-JP" altLang="en-US" dirty="0" smtClean="0"/>
              <a:t>ｖｓ　私費支出が多い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何故公費を支出するのか１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公共財だ</a:t>
            </a:r>
            <a:r>
              <a:rPr kumimoji="1" lang="ja-JP" altLang="en-US" dirty="0" smtClean="0"/>
              <a:t>から　？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6941410"/>
              </p:ext>
            </p:extLst>
          </p:nvPr>
        </p:nvGraphicFramePr>
        <p:xfrm>
          <a:off x="1331640" y="2276872"/>
          <a:ext cx="6096000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6787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排除性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非排除性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55682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衣食住・使用物（私的財）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自然資源（コモンプール財）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936687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非競合性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映画・私立公園・デジタル放送（クラブ財）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空気・道路・外交・国防（公共財）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15616" y="4797152"/>
            <a:ext cx="6481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競合性　誰かが使用・消費</a:t>
            </a:r>
            <a:r>
              <a:rPr lang="ja-JP" altLang="en-US" dirty="0"/>
              <a:t>する</a:t>
            </a:r>
            <a:r>
              <a:rPr lang="ja-JP" altLang="en-US" dirty="0" smtClean="0"/>
              <a:t>と他人は使用・消費できない。</a:t>
            </a:r>
            <a:endParaRPr lang="en-US" altLang="ja-JP" dirty="0" smtClean="0"/>
          </a:p>
          <a:p>
            <a:r>
              <a:rPr kumimoji="1" lang="ja-JP" altLang="en-US" dirty="0" smtClean="0"/>
              <a:t>排除性　特定の人以外の使用を排除することが不可能であるか、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可能でもそのための費用が高い。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9050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なぜ公費を支出するのか２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公共性がある。全体あるいは極めて多くの人に利益となる。→教育は公共性を理由として、公費支出されていることが多い。</a:t>
            </a:r>
            <a:endParaRPr kumimoji="1" lang="en-US" altLang="ja-JP" dirty="0" smtClean="0"/>
          </a:p>
          <a:p>
            <a:r>
              <a:rPr lang="ja-JP" altLang="en-US" dirty="0" smtClean="0"/>
              <a:t>論点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利益享受の範囲は多様（</a:t>
            </a:r>
            <a:r>
              <a:rPr lang="en-US" altLang="ja-JP" dirty="0" smtClean="0"/>
              <a:t>ex </a:t>
            </a:r>
            <a:r>
              <a:rPr lang="ja-JP" altLang="en-US" dirty="0" smtClean="0"/>
              <a:t>公立学校通学者と私立学校通学者・空港騒音飛行機に乗る人と乗らない人）</a:t>
            </a:r>
            <a:endParaRPr lang="en-US" altLang="ja-JP" dirty="0" smtClean="0"/>
          </a:p>
          <a:p>
            <a:pPr lvl="1"/>
            <a:r>
              <a:rPr lang="ja-JP" altLang="en-US" dirty="0"/>
              <a:t>対象</a:t>
            </a:r>
            <a:r>
              <a:rPr lang="ja-JP" altLang="en-US" dirty="0" smtClean="0"/>
              <a:t>が同一なのに公費・私費（教科書を問題集・小中と高校の教科書）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51809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なぜ公費を支出するのか３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国家が義務として課す＞国民の権利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義務　公立義務教育の授業料無償（国家が）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権利　選挙権の行使・社会福祉</a:t>
            </a:r>
            <a:endParaRPr kumimoji="1" lang="en-US" altLang="ja-JP" dirty="0" smtClean="0"/>
          </a:p>
          <a:p>
            <a:r>
              <a:rPr lang="ja-JP" altLang="en-US" dirty="0" smtClean="0"/>
              <a:t>論点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義務教育でも私立はなぜ授業料をとってもいいのか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被選挙権の行使はなぜ無料ではないのか（供託金）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2064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原則と政治で決まる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公共料金の決定</a:t>
            </a:r>
            <a:endParaRPr kumimoji="1" lang="en-US" altLang="ja-JP" dirty="0" smtClean="0"/>
          </a:p>
          <a:p>
            <a:r>
              <a:rPr lang="ja-JP" altLang="en-US" dirty="0" smtClean="0"/>
              <a:t>高校授業料無償化（朝鮮高校の排除・全員型から経済力型への転換）</a:t>
            </a:r>
            <a:endParaRPr lang="en-US" altLang="ja-JP" dirty="0" smtClean="0"/>
          </a:p>
          <a:p>
            <a:r>
              <a:rPr kumimoji="1" lang="ja-JP" altLang="en-US" dirty="0"/>
              <a:t>奨学</a:t>
            </a:r>
            <a:r>
              <a:rPr kumimoji="1" lang="ja-JP" altLang="en-US" dirty="0" smtClean="0"/>
              <a:t>金　教職</a:t>
            </a:r>
            <a:r>
              <a:rPr lang="ja-JP" altLang="en-US" dirty="0" smtClean="0"/>
              <a:t>の免除→廃止→復活の提言</a:t>
            </a:r>
            <a:endParaRPr lang="en-US" altLang="ja-JP" dirty="0" smtClean="0"/>
          </a:p>
          <a:p>
            <a:r>
              <a:rPr kumimoji="1" lang="ja-JP" altLang="en-US" dirty="0" smtClean="0"/>
              <a:t>教科書</a:t>
            </a:r>
            <a:r>
              <a:rPr kumimoji="1" lang="ja-JP" altLang="en-US" dirty="0" smtClean="0"/>
              <a:t>無償化</a:t>
            </a:r>
          </a:p>
          <a:p>
            <a:r>
              <a:rPr lang="ja-JP" altLang="en-US" dirty="0" smtClean="0"/>
              <a:t>補助</a:t>
            </a:r>
            <a:r>
              <a:rPr lang="ja-JP" altLang="en-US" dirty="0" smtClean="0"/>
              <a:t>金行政　パソコン購入補助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5737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設置者負担主義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学校教育法５条と６条</a:t>
            </a:r>
          </a:p>
          <a:p>
            <a:r>
              <a:rPr kumimoji="1" lang="ja-JP" altLang="en-US" dirty="0" smtClean="0"/>
              <a:t>「法令に特別の定めのある</a:t>
            </a:r>
            <a:r>
              <a:rPr kumimoji="1" lang="ja-JP" altLang="en-US" dirty="0"/>
              <a:t>場合</a:t>
            </a:r>
            <a:r>
              <a:rPr kumimoji="1" lang="ja-JP" altLang="en-US" dirty="0" smtClean="0"/>
              <a:t>」義務教育費国庫負担法　市町村立小中学校の教職員の給与（都道府県の負担）とその３分の１の国庫補助</a:t>
            </a:r>
          </a:p>
          <a:p>
            <a:r>
              <a:rPr lang="ja-JP" altLang="en-US" dirty="0"/>
              <a:t>ふたつ</a:t>
            </a:r>
            <a:r>
              <a:rPr lang="ja-JP" altLang="en-US" dirty="0" smtClean="0"/>
              <a:t>の議論</a:t>
            </a:r>
          </a:p>
          <a:p>
            <a:pPr lvl="1"/>
            <a:r>
              <a:rPr kumimoji="1" lang="ja-JP" altLang="en-US" dirty="0"/>
              <a:t>国庫</a:t>
            </a:r>
            <a:r>
              <a:rPr kumimoji="1" lang="ja-JP" altLang="en-US" dirty="0" smtClean="0"/>
              <a:t>補助を減額　教育水準が保持できるか</a:t>
            </a:r>
          </a:p>
          <a:p>
            <a:pPr lvl="1"/>
            <a:r>
              <a:rPr lang="ja-JP" altLang="en-US" dirty="0" smtClean="0"/>
              <a:t>地方間の給与格差の是非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授業料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授業料とは何か－ふたつの政府見解</a:t>
            </a:r>
          </a:p>
          <a:p>
            <a:pPr lvl="1"/>
            <a:r>
              <a:rPr lang="ja-JP" altLang="en-US" dirty="0" smtClean="0"/>
              <a:t>営造物使用料</a:t>
            </a:r>
          </a:p>
          <a:p>
            <a:pPr lvl="1"/>
            <a:r>
              <a:rPr kumimoji="1" lang="ja-JP" altLang="en-US" dirty="0"/>
              <a:t>反対</a:t>
            </a:r>
            <a:r>
              <a:rPr kumimoji="1" lang="ja-JP" altLang="en-US" dirty="0" smtClean="0"/>
              <a:t>給付のすべて</a:t>
            </a:r>
          </a:p>
          <a:p>
            <a:r>
              <a:rPr lang="ja-JP" altLang="en-US" dirty="0" smtClean="0"/>
              <a:t>私費負担　憲法と教育基本法・学校教育法</a:t>
            </a:r>
          </a:p>
          <a:p>
            <a:r>
              <a:rPr kumimoji="1" lang="ja-JP" altLang="en-US" dirty="0" smtClean="0"/>
              <a:t>教科書代憲法違反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いう訴訟　７１ページ</a:t>
            </a:r>
          </a:p>
          <a:p>
            <a:r>
              <a:rPr lang="ja-JP" altLang="en-US" dirty="0"/>
              <a:t>私費</a:t>
            </a:r>
            <a:r>
              <a:rPr lang="ja-JP" altLang="en-US" dirty="0" smtClean="0"/>
              <a:t>負担は</a:t>
            </a:r>
            <a:r>
              <a:rPr lang="ja-JP" altLang="en-US" dirty="0"/>
              <a:t>受益者</a:t>
            </a:r>
            <a:r>
              <a:rPr lang="ja-JP" altLang="en-US" dirty="0" smtClean="0"/>
              <a:t>負担</a:t>
            </a:r>
            <a:r>
              <a:rPr lang="ja-JP" altLang="en-US" dirty="0"/>
              <a:t>と</a:t>
            </a:r>
            <a:r>
              <a:rPr lang="ja-JP" altLang="en-US" dirty="0" smtClean="0"/>
              <a:t>いう政府見解（しかし、受益者負担の場合には、選択権が原則）</a:t>
            </a:r>
          </a:p>
          <a:p>
            <a:r>
              <a:rPr kumimoji="1" lang="ja-JP" altLang="en-US" dirty="0"/>
              <a:t>私費</a:t>
            </a:r>
            <a:r>
              <a:rPr kumimoji="1" lang="ja-JP" altLang="en-US" dirty="0" smtClean="0"/>
              <a:t>負担が多い</a:t>
            </a:r>
            <a:r>
              <a:rPr kumimoji="1" lang="ja-JP" altLang="en-US" dirty="0"/>
              <a:t>こと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意味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307</Words>
  <Application>Microsoft Office PowerPoint</Application>
  <PresentationFormat>画面に合わせる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教育財政</vt:lpstr>
      <vt:lpstr>２年の復習</vt:lpstr>
      <vt:lpstr>基本問題を考えてみよう</vt:lpstr>
      <vt:lpstr>何故公費を支出するのか１</vt:lpstr>
      <vt:lpstr>なぜ公費を支出するのか２</vt:lpstr>
      <vt:lpstr>なぜ公費を支出するのか３</vt:lpstr>
      <vt:lpstr>原則と政治で決まる</vt:lpstr>
      <vt:lpstr>設置者負担主義</vt:lpstr>
      <vt:lpstr>授業料</vt:lpstr>
      <vt:lpstr>授業料返還と最高裁判決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教育財政</dc:title>
  <dc:creator>wakei</dc:creator>
  <cp:lastModifiedBy>wakei</cp:lastModifiedBy>
  <cp:revision>14</cp:revision>
  <dcterms:created xsi:type="dcterms:W3CDTF">2012-06-06T12:13:01Z</dcterms:created>
  <dcterms:modified xsi:type="dcterms:W3CDTF">2014-06-04T12:12:06Z</dcterms:modified>
</cp:coreProperties>
</file>