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8" r:id="rId4"/>
    <p:sldId id="266" r:id="rId5"/>
    <p:sldId id="267" r:id="rId6"/>
    <p:sldId id="270" r:id="rId7"/>
    <p:sldId id="259" r:id="rId8"/>
    <p:sldId id="271" r:id="rId9"/>
    <p:sldId id="260" r:id="rId10"/>
    <p:sldId id="261" r:id="rId11"/>
    <p:sldId id="262" r:id="rId12"/>
    <p:sldId id="263" r:id="rId13"/>
    <p:sldId id="264" r:id="rId14"/>
    <p:sldId id="272" r:id="rId15"/>
    <p:sldId id="269" r:id="rId1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96" y="-51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05050A8D-A3B8-45DD-BEC8-2B4789FFBEED}" type="datetimeFigureOut">
              <a:rPr kumimoji="1" lang="ja-JP" altLang="en-US" smtClean="0"/>
              <a:pPr/>
              <a:t>2014/4/30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1B895B3-7720-4642-B0BD-7C7125AEE964}"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5050A8D-A3B8-45DD-BEC8-2B4789FFBEED}" type="datetimeFigureOut">
              <a:rPr kumimoji="1" lang="ja-JP" altLang="en-US" smtClean="0"/>
              <a:pPr/>
              <a:t>2014/4/30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1B895B3-7720-4642-B0BD-7C7125AEE964}"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5050A8D-A3B8-45DD-BEC8-2B4789FFBEED}" type="datetimeFigureOut">
              <a:rPr kumimoji="1" lang="ja-JP" altLang="en-US" smtClean="0"/>
              <a:pPr/>
              <a:t>2014/4/30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1B895B3-7720-4642-B0BD-7C7125AEE964}"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5050A8D-A3B8-45DD-BEC8-2B4789FFBEED}" type="datetimeFigureOut">
              <a:rPr kumimoji="1" lang="ja-JP" altLang="en-US" smtClean="0"/>
              <a:pPr/>
              <a:t>2014/4/30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1B895B3-7720-4642-B0BD-7C7125AEE964}"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05050A8D-A3B8-45DD-BEC8-2B4789FFBEED}" type="datetimeFigureOut">
              <a:rPr kumimoji="1" lang="ja-JP" altLang="en-US" smtClean="0"/>
              <a:pPr/>
              <a:t>2014/4/30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1B895B3-7720-4642-B0BD-7C7125AEE964}"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05050A8D-A3B8-45DD-BEC8-2B4789FFBEED}" type="datetimeFigureOut">
              <a:rPr kumimoji="1" lang="ja-JP" altLang="en-US" smtClean="0"/>
              <a:pPr/>
              <a:t>2014/4/30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81B895B3-7720-4642-B0BD-7C7125AEE964}"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05050A8D-A3B8-45DD-BEC8-2B4789FFBEED}" type="datetimeFigureOut">
              <a:rPr kumimoji="1" lang="ja-JP" altLang="en-US" smtClean="0"/>
              <a:pPr/>
              <a:t>2014/4/30</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81B895B3-7720-4642-B0BD-7C7125AEE964}"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05050A8D-A3B8-45DD-BEC8-2B4789FFBEED}" type="datetimeFigureOut">
              <a:rPr kumimoji="1" lang="ja-JP" altLang="en-US" smtClean="0"/>
              <a:pPr/>
              <a:t>2014/4/30</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81B895B3-7720-4642-B0BD-7C7125AEE964}"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05050A8D-A3B8-45DD-BEC8-2B4789FFBEED}" type="datetimeFigureOut">
              <a:rPr kumimoji="1" lang="ja-JP" altLang="en-US" smtClean="0"/>
              <a:pPr/>
              <a:t>2014/4/30</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81B895B3-7720-4642-B0BD-7C7125AEE964}"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05050A8D-A3B8-45DD-BEC8-2B4789FFBEED}" type="datetimeFigureOut">
              <a:rPr kumimoji="1" lang="ja-JP" altLang="en-US" smtClean="0"/>
              <a:pPr/>
              <a:t>2014/4/30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81B895B3-7720-4642-B0BD-7C7125AEE964}"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05050A8D-A3B8-45DD-BEC8-2B4789FFBEED}" type="datetimeFigureOut">
              <a:rPr kumimoji="1" lang="ja-JP" altLang="en-US" smtClean="0"/>
              <a:pPr/>
              <a:t>2014/4/30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81B895B3-7720-4642-B0BD-7C7125AEE964}"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050A8D-A3B8-45DD-BEC8-2B4789FFBEED}" type="datetimeFigureOut">
              <a:rPr kumimoji="1" lang="ja-JP" altLang="en-US" smtClean="0"/>
              <a:pPr/>
              <a:t>2014/4/30</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B895B3-7720-4642-B0BD-7C7125AEE964}"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人権と教育基本法</a:t>
            </a:r>
            <a:endParaRPr kumimoji="1" lang="ja-JP" altLang="en-US" dirty="0"/>
          </a:p>
        </p:txBody>
      </p:sp>
      <p:sp>
        <p:nvSpPr>
          <p:cNvPr id="3" name="サブタイトル 2"/>
          <p:cNvSpPr>
            <a:spLocks noGrp="1"/>
          </p:cNvSpPr>
          <p:nvPr>
            <p:ph type="subTitle" idx="1"/>
          </p:nvPr>
        </p:nvSpPr>
        <p:spPr/>
        <p:txBody>
          <a:bodyPr/>
          <a:lstStyle/>
          <a:p>
            <a:endParaRPr kumimoji="1" lang="ja-JP"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教育基本法１</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戦後の教育政策は１９５０年代に大きく変化</a:t>
            </a:r>
          </a:p>
          <a:p>
            <a:pPr>
              <a:buNone/>
            </a:pPr>
            <a:r>
              <a:rPr lang="ja-JP" altLang="en-US" dirty="0"/>
              <a:t>　</a:t>
            </a:r>
            <a:r>
              <a:rPr lang="ja-JP" altLang="en-US" dirty="0" smtClean="0"/>
              <a:t>　　　　　　　　↓</a:t>
            </a:r>
            <a:endParaRPr kumimoji="1" lang="ja-JP" altLang="en-US" dirty="0" smtClean="0"/>
          </a:p>
          <a:p>
            <a:r>
              <a:rPr lang="ja-JP" altLang="en-US" dirty="0" smtClean="0"/>
              <a:t>教育基本法を政府は疎んじる状況が５０年</a:t>
            </a:r>
          </a:p>
          <a:p>
            <a:r>
              <a:rPr kumimoji="1" lang="ja-JP" altLang="en-US" dirty="0" smtClean="0"/>
              <a:t>２００６年（平成１８年）全面改訂</a:t>
            </a:r>
          </a:p>
          <a:p>
            <a:r>
              <a:rPr lang="ja-JP" altLang="en-US" dirty="0"/>
              <a:t>　</a:t>
            </a:r>
            <a:r>
              <a:rPr lang="ja-JP" altLang="en-US" dirty="0" smtClean="0"/>
              <a:t>　　　　　　　↓</a:t>
            </a:r>
            <a:endParaRPr kumimoji="1" lang="ja-JP" altLang="en-US" dirty="0" smtClean="0"/>
          </a:p>
          <a:p>
            <a:r>
              <a:rPr lang="ja-JP" altLang="en-US" dirty="0" smtClean="0"/>
              <a:t>学習</a:t>
            </a:r>
            <a:r>
              <a:rPr lang="ja-JP" altLang="en-US" dirty="0"/>
              <a:t>指導</a:t>
            </a:r>
            <a:r>
              <a:rPr lang="ja-JP" altLang="en-US" dirty="0" smtClean="0"/>
              <a:t>要領や学校教育法が教育基本法を土台に</a:t>
            </a:r>
            <a:r>
              <a:rPr lang="ja-JP" altLang="en-US" dirty="0"/>
              <a:t>していること</a:t>
            </a:r>
            <a:r>
              <a:rPr lang="ja-JP" altLang="en-US" dirty="0" smtClean="0"/>
              <a:t>を強く押し出す</a:t>
            </a:r>
            <a:r>
              <a:rPr lang="ja-JP" altLang="en-US" dirty="0"/>
              <a:t>ようになった。</a:t>
            </a:r>
            <a:endParaRPr kumimoji="1" lang="ja-JP"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教育基本法２</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１、２条　教育の目的及び理念</a:t>
            </a:r>
          </a:p>
          <a:p>
            <a:r>
              <a:rPr lang="ja-JP" altLang="en-US" dirty="0"/>
              <a:t>３、４条　</a:t>
            </a:r>
            <a:r>
              <a:rPr lang="ja-JP" altLang="en-US" dirty="0" smtClean="0"/>
              <a:t>生涯学習・教育の機会均等（障害のある者への支援義務）</a:t>
            </a:r>
          </a:p>
          <a:p>
            <a:r>
              <a:rPr kumimoji="1" lang="ja-JP" altLang="en-US" dirty="0" smtClean="0"/>
              <a:t>５条　義務教育年齢を制定せず。憲法の無償を「授業料」に限定（憲法ではない。）</a:t>
            </a:r>
          </a:p>
          <a:p>
            <a:r>
              <a:rPr lang="ja-JP" altLang="en-US" dirty="0"/>
              <a:t>６条　</a:t>
            </a:r>
            <a:r>
              <a:rPr lang="ja-JP" altLang="en-US" dirty="0" smtClean="0"/>
              <a:t>学校教育の公の</a:t>
            </a:r>
            <a:r>
              <a:rPr lang="ja-JP" altLang="en-US" dirty="0"/>
              <a:t>性質</a:t>
            </a:r>
            <a:r>
              <a:rPr lang="ja-JP" altLang="en-US" dirty="0" smtClean="0"/>
              <a:t>・発達に応じた体系性</a:t>
            </a:r>
          </a:p>
          <a:p>
            <a:r>
              <a:rPr kumimoji="1" lang="ja-JP" altLang="en-US" dirty="0"/>
              <a:t>７条　</a:t>
            </a:r>
            <a:r>
              <a:rPr kumimoji="1" lang="ja-JP" altLang="en-US" dirty="0" smtClean="0"/>
              <a:t>大学（社会への貢献と自主性の尊重）</a:t>
            </a:r>
            <a:endParaRPr kumimoji="1" lang="ja-JP"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教育基本法３</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８条　私立学校（公の性質をもつ、自主性尊重）</a:t>
            </a:r>
          </a:p>
          <a:p>
            <a:r>
              <a:rPr lang="ja-JP" altLang="en-US" dirty="0"/>
              <a:t>９条　</a:t>
            </a:r>
            <a:r>
              <a:rPr lang="ja-JP" altLang="en-US" dirty="0" smtClean="0"/>
              <a:t>教員（当該章で扱う）</a:t>
            </a:r>
          </a:p>
          <a:p>
            <a:r>
              <a:rPr kumimoji="1" lang="ja-JP" altLang="en-US" dirty="0"/>
              <a:t>１０条　</a:t>
            </a:r>
            <a:r>
              <a:rPr kumimoji="1" lang="ja-JP" altLang="en-US" dirty="0" smtClean="0"/>
              <a:t>家庭教育（大きな転換）第一義的責任</a:t>
            </a:r>
          </a:p>
          <a:p>
            <a:r>
              <a:rPr lang="ja-JP" altLang="en-US" dirty="0"/>
              <a:t>１１条　</a:t>
            </a:r>
            <a:r>
              <a:rPr lang="ja-JP" altLang="en-US" dirty="0" smtClean="0"/>
              <a:t>幼児教育の振興</a:t>
            </a:r>
          </a:p>
          <a:p>
            <a:r>
              <a:rPr kumimoji="1" lang="ja-JP" altLang="en-US" dirty="0"/>
              <a:t>１２条　</a:t>
            </a:r>
            <a:r>
              <a:rPr kumimoji="1" lang="ja-JP" altLang="en-US" dirty="0" smtClean="0"/>
              <a:t>社会教育（個人の要望・機会の提供）</a:t>
            </a:r>
          </a:p>
          <a:p>
            <a:r>
              <a:rPr kumimoji="1" lang="ja-JP" altLang="en-US" dirty="0" smtClean="0"/>
              <a:t>１３条　地域と学校の連携</a:t>
            </a:r>
          </a:p>
          <a:p>
            <a:r>
              <a:rPr lang="ja-JP" altLang="en-US" dirty="0"/>
              <a:t>１４条　</a:t>
            </a:r>
            <a:r>
              <a:rPr lang="ja-JP" altLang="en-US" dirty="0" smtClean="0"/>
              <a:t>政治教育（論争的）</a:t>
            </a:r>
            <a:endParaRPr kumimoji="1" lang="ja-JP"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教育基本法４</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１６条　教育行政（最大の論争点だった）</a:t>
            </a:r>
          </a:p>
          <a:p>
            <a:pPr lvl="1"/>
            <a:r>
              <a:rPr lang="ja-JP" altLang="en-US" dirty="0" smtClean="0"/>
              <a:t>不当な支配（残る）</a:t>
            </a:r>
          </a:p>
          <a:p>
            <a:pPr lvl="1"/>
            <a:r>
              <a:rPr kumimoji="1" lang="ja-JP" altLang="en-US" dirty="0" smtClean="0"/>
              <a:t>国民全体（削除）</a:t>
            </a:r>
          </a:p>
          <a:p>
            <a:pPr lvl="1"/>
            <a:r>
              <a:rPr lang="ja-JP" altLang="en-US" dirty="0" smtClean="0"/>
              <a:t>条件整備（削除）</a:t>
            </a:r>
          </a:p>
          <a:p>
            <a:r>
              <a:rPr kumimoji="1" lang="ja-JP" altLang="en-US" dirty="0"/>
              <a:t>１７条　</a:t>
            </a:r>
            <a:r>
              <a:rPr kumimoji="1" lang="ja-JP" altLang="en-US" dirty="0" smtClean="0"/>
              <a:t>教育振興基本計画</a:t>
            </a:r>
            <a:endParaRPr kumimoji="1" lang="ja-JP"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論争的課題</a:t>
            </a:r>
            <a:r>
              <a:rPr kumimoji="1" lang="en-US" altLang="ja-JP" dirty="0" smtClean="0"/>
              <a:t>(3)</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政府や自治体</a:t>
            </a:r>
            <a:r>
              <a:rPr lang="ja-JP" altLang="en-US" dirty="0" smtClean="0"/>
              <a:t>は、「不当な支配」をするのか</a:t>
            </a:r>
          </a:p>
          <a:p>
            <a:pPr lvl="1"/>
            <a:r>
              <a:rPr kumimoji="1" lang="ja-JP" altLang="en-US" dirty="0" smtClean="0"/>
              <a:t>選挙で選ばれたという性質が、「支配の正当性」与えるのか</a:t>
            </a:r>
          </a:p>
          <a:p>
            <a:pPr lvl="1"/>
            <a:r>
              <a:rPr lang="ja-JP" altLang="en-US" dirty="0" smtClean="0"/>
              <a:t>選挙で争点となった以外の政策は、正当性を与えられていないのか</a:t>
            </a:r>
          </a:p>
          <a:p>
            <a:pPr lvl="1"/>
            <a:endParaRPr kumimoji="1" lang="ja-JP" altLang="en-US" dirty="0" smtClean="0"/>
          </a:p>
          <a:p>
            <a:pPr lvl="1">
              <a:buNone/>
            </a:pPr>
            <a:r>
              <a:rPr lang="en-US" altLang="ja-JP" dirty="0" err="1" smtClean="0"/>
              <a:t>Cf</a:t>
            </a:r>
            <a:r>
              <a:rPr lang="ja-JP" altLang="en-US" dirty="0" smtClean="0"/>
              <a:t> 東京都は昨年から、ボーナスの２％を全員から徴収して、それを原資に「優秀」な教師に配分した。</a:t>
            </a:r>
            <a:endParaRPr kumimoji="1" lang="ja-JP"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論争的課題</a:t>
            </a:r>
            <a:r>
              <a:rPr kumimoji="1" lang="en-US" altLang="ja-JP" dirty="0" smtClean="0"/>
              <a:t>(</a:t>
            </a:r>
            <a:r>
              <a:rPr kumimoji="1" lang="ja-JP" altLang="en-US" smtClean="0"/>
              <a:t>４</a:t>
            </a:r>
            <a:r>
              <a:rPr kumimoji="1" lang="en-US" altLang="ja-JP" smtClean="0"/>
              <a:t>)</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伝統文化</a:t>
            </a:r>
          </a:p>
          <a:p>
            <a:r>
              <a:rPr lang="ja-JP" altLang="en-US" dirty="0" smtClean="0"/>
              <a:t>日本の伝統文化とは何か</a:t>
            </a:r>
          </a:p>
          <a:p>
            <a:r>
              <a:rPr kumimoji="1" lang="ja-JP" altLang="en-US" dirty="0" smtClean="0"/>
              <a:t>伝統文化の尊重と国際化は両立するのか</a:t>
            </a:r>
          </a:p>
          <a:p>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「ひとしく」</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「ひとしく」と「ひとしい」は同じか</a:t>
            </a:r>
          </a:p>
          <a:p>
            <a:pPr lvl="1"/>
            <a:r>
              <a:rPr lang="ja-JP" altLang="en-US" dirty="0" smtClean="0"/>
              <a:t>「違う教育」だが、「ひとしい量」与えるのは「ひとしく」</a:t>
            </a:r>
            <a:r>
              <a:rPr lang="ja-JP" altLang="en-US" dirty="0" err="1" smtClean="0"/>
              <a:t>か</a:t>
            </a:r>
            <a:endParaRPr lang="ja-JP" altLang="en-US" dirty="0" smtClean="0"/>
          </a:p>
          <a:p>
            <a:pPr lvl="1"/>
            <a:r>
              <a:rPr kumimoji="1" lang="ja-JP" altLang="en-US" dirty="0" smtClean="0"/>
              <a:t>「同じ教育」を与えることが「ひとしく」なのか</a:t>
            </a:r>
          </a:p>
          <a:p>
            <a:r>
              <a:rPr lang="ja-JP" altLang="en-US" dirty="0" smtClean="0"/>
              <a:t>普通学級に重い障害児がいたら、どのような教育が「ひとしく」なのか</a:t>
            </a:r>
          </a:p>
          <a:p>
            <a:r>
              <a:rPr kumimoji="1" lang="ja-JP" altLang="en-US" dirty="0" smtClean="0"/>
              <a:t>私立学校と公立学校の条件が異なるのは「ひとしく」なのか（違憲ではないのか</a:t>
            </a:r>
            <a:r>
              <a:rPr kumimoji="1" lang="en-US" altLang="ja-JP" dirty="0" smtClean="0"/>
              <a:t>?)</a:t>
            </a:r>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宮沢説と牧説</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宮沢説（かつての行政解釈）</a:t>
            </a:r>
          </a:p>
          <a:p>
            <a:pPr lvl="1"/>
            <a:r>
              <a:rPr lang="ja-JP" altLang="en-US" dirty="0" smtClean="0"/>
              <a:t>教育を受ける権利は高等教育に関する規定</a:t>
            </a:r>
          </a:p>
          <a:p>
            <a:pPr lvl="1"/>
            <a:r>
              <a:rPr kumimoji="1" lang="ja-JP" altLang="en-US" dirty="0" smtClean="0"/>
              <a:t>高等教育における奨学金の必要性</a:t>
            </a:r>
          </a:p>
          <a:p>
            <a:pPr lvl="1"/>
            <a:r>
              <a:rPr lang="ja-JP" altLang="en-US" dirty="0" smtClean="0"/>
              <a:t>入学試験による選抜は可、経済的理由は不可</a:t>
            </a:r>
          </a:p>
          <a:p>
            <a:r>
              <a:rPr kumimoji="1" lang="ja-JP" altLang="en-US" dirty="0" smtClean="0"/>
              <a:t>牧説（かつての学説、現在行政解釈に近い）</a:t>
            </a:r>
          </a:p>
          <a:p>
            <a:pPr lvl="1"/>
            <a:r>
              <a:rPr lang="ja-JP" altLang="en-US" dirty="0" smtClean="0"/>
              <a:t>「能力に応じて」とは、発達段階の個々の必要性に応じて</a:t>
            </a:r>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公私の格差訴訟</a:t>
            </a:r>
            <a:endParaRPr kumimoji="1" lang="ja-JP" altLang="en-US" dirty="0"/>
          </a:p>
        </p:txBody>
      </p:sp>
      <p:sp>
        <p:nvSpPr>
          <p:cNvPr id="3" name="コンテンツ プレースホルダ 2"/>
          <p:cNvSpPr>
            <a:spLocks noGrp="1"/>
          </p:cNvSpPr>
          <p:nvPr>
            <p:ph idx="1"/>
          </p:nvPr>
        </p:nvSpPr>
        <p:spPr/>
        <p:txBody>
          <a:bodyPr>
            <a:normAutofit fontScale="55000" lnSpcReduction="20000"/>
          </a:bodyPr>
          <a:lstStyle/>
          <a:p>
            <a:r>
              <a:rPr lang="ja-JP" altLang="en-US" dirty="0" smtClean="0"/>
              <a:t>私立と公立の格差・学校間の条件の格差は憲法に反するのか</a:t>
            </a:r>
          </a:p>
          <a:p>
            <a:r>
              <a:rPr lang="ja-JP" altLang="en-US" dirty="0" smtClean="0"/>
              <a:t>公立高校と私立高校の授業料等の格差が数十倍にも及んでいることは前記認定のとおりである。そして、希望者全員を入学させるに足りない数の公立高校しか設置しないことに</a:t>
            </a:r>
            <a:r>
              <a:rPr lang="ja-JP" altLang="en-US" dirty="0" err="1" smtClean="0"/>
              <a:t>よつて、</a:t>
            </a:r>
            <a:r>
              <a:rPr lang="ja-JP" altLang="en-US" dirty="0" smtClean="0"/>
              <a:t>同じく高校進学希望者でありながら低額な学費で公立高校を利用しうる者とそうでない者とが生じることはさけられないけれども、いかなる数の公立高校を設置するか、私立高校に対していかなる程度の助成を行うかは、被告国がその財政状況、将来の高校進学者数、私学助成の歴史的経過等さまざまな要素を総合考慮して決定すべき性格のものであること、しかも私立高校の学費軽減についての被告国の施策が高校教育は無償制に近づけるのが望ましいとの観点に立つても</a:t>
            </a:r>
            <a:r>
              <a:rPr lang="ja-JP" altLang="en-US" dirty="0" smtClean="0">
                <a:hlinkClick r:id=""/>
              </a:rPr>
              <a:t>憲法二六条</a:t>
            </a:r>
            <a:r>
              <a:rPr lang="ja-JP" altLang="en-US" dirty="0" smtClean="0"/>
              <a:t>に違反するものではないこと前記</a:t>
            </a:r>
            <a:r>
              <a:rPr lang="ja-JP" altLang="en-US" b="1" dirty="0" smtClean="0"/>
              <a:t>七</a:t>
            </a:r>
            <a:r>
              <a:rPr lang="ja-JP" altLang="en-US" dirty="0" smtClean="0"/>
              <a:t>認定のとおりである。そして、右判示を肯認する以上、公立高校生の入学者選抜方法に不合理な差別の認められない本件においては、被告国が公立高校を設置し低額な費用で国民の利用に供する施策をとることが私立高校生に対する学費軽減額よりも多額の学費軽減を公立高校生にもたらす結果になるとはいえ、国会、内閣が高校入学希望者数に見合う公立高校を設置するための施策をとらず、しかも私立高校の学費を公立高校のそれと同額にする施策をとつていないことをもつて、それが恣意に基づく等教育の機会均等に反することの明白な場合にあたるとはいえないところである。</a:t>
            </a:r>
            <a:br>
              <a:rPr lang="ja-JP" altLang="en-US" dirty="0" smtClean="0"/>
            </a:br>
            <a:endParaRPr lang="ja-JP" altLang="en-US" dirty="0"/>
          </a:p>
          <a:p>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保護者の義務</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lang="ja-JP" altLang="en-US" dirty="0" smtClean="0"/>
              <a:t>（学校教育法）第百四十四条</a:t>
            </a:r>
            <a:br>
              <a:rPr lang="ja-JP" altLang="en-US" dirty="0" smtClean="0"/>
            </a:br>
            <a:r>
              <a:rPr lang="ja-JP" altLang="en-US" dirty="0" smtClean="0"/>
              <a:t>　第十七条第一項又は第二項の義務の履行の督促を受け、なお履行しない者は、十万円以下の罰金に処する。</a:t>
            </a:r>
          </a:p>
          <a:p>
            <a:pPr lvl="1"/>
            <a:r>
              <a:rPr lang="ja-JP" altLang="en-US" dirty="0" smtClean="0"/>
              <a:t>１７条は、６歳から１５歳までの子どもを就学させる保護者の義務を規定</a:t>
            </a:r>
          </a:p>
          <a:p>
            <a:pPr lvl="1"/>
            <a:r>
              <a:rPr kumimoji="1" lang="ja-JP" altLang="en-US" dirty="0" smtClean="0"/>
              <a:t>正当な理由なしに７日休む→校長が教育委員会に報告→教委は保護者に督促（施行令）</a:t>
            </a:r>
          </a:p>
          <a:p>
            <a:r>
              <a:rPr lang="ja-JP" altLang="en-US" dirty="0" smtClean="0"/>
              <a:t>正当な理由か（勉強嫌だ、先生とうまくいかない、給食がまずい、家が楽しい、家族旅行に</a:t>
            </a:r>
            <a:r>
              <a:rPr lang="ja-JP" altLang="en-US" smtClean="0"/>
              <a:t>いく）親の義務は？</a:t>
            </a:r>
            <a:endParaRPr kumimoji="1"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論争的課題</a:t>
            </a:r>
            <a:r>
              <a:rPr kumimoji="1" lang="en-US" altLang="ja-JP" dirty="0" smtClean="0"/>
              <a:t>(1)</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我が子の入学式に出席し、担任をする学校の入学式を休んだ教師の選択は是か否か</a:t>
            </a:r>
          </a:p>
          <a:p>
            <a:pPr lvl="1"/>
            <a:r>
              <a:rPr kumimoji="1" lang="ja-JP" altLang="en-US" dirty="0" smtClean="0"/>
              <a:t>親の義務と教師の義務はどちらが重いのか</a:t>
            </a:r>
          </a:p>
          <a:p>
            <a:pPr lvl="1"/>
            <a:r>
              <a:rPr lang="ja-JP" altLang="en-US" dirty="0" smtClean="0"/>
              <a:t>教師の有給休暇には、制約があるの</a:t>
            </a:r>
            <a:r>
              <a:rPr lang="ja-JP" altLang="en-US" dirty="0" smtClean="0"/>
              <a:t>か</a:t>
            </a:r>
          </a:p>
          <a:p>
            <a:pPr lvl="2"/>
            <a:r>
              <a:rPr lang="ja-JP" altLang="en-US" b="1" dirty="0" smtClean="0"/>
              <a:t>労働基準法３９条５ </a:t>
            </a:r>
            <a:r>
              <a:rPr lang="ja-JP" altLang="en-US" dirty="0" smtClean="0"/>
              <a:t>　使用者は、前各項の規定による有給休暇を労働者の請求する時季に与えなければならない。ただし、請求された時季に有給休暇を与えることが事業の正常な運営を妨げる場合においては、他の時季にこれを与えることができる。 </a:t>
            </a:r>
            <a:endParaRPr lang="ja-JP" altLang="en-US" dirty="0" smtClean="0"/>
          </a:p>
          <a:p>
            <a:pPr lvl="1"/>
            <a:r>
              <a:rPr kumimoji="1" lang="ja-JP" altLang="en-US" dirty="0" smtClean="0"/>
              <a:t>学校は親に行事</a:t>
            </a:r>
            <a:r>
              <a:rPr kumimoji="1" lang="en-US" altLang="ja-JP" dirty="0" smtClean="0"/>
              <a:t>(</a:t>
            </a:r>
            <a:r>
              <a:rPr kumimoji="1" lang="ja-JP" altLang="en-US" dirty="0" smtClean="0"/>
              <a:t>入学式を含む</a:t>
            </a:r>
            <a:r>
              <a:rPr kumimoji="1" lang="en-US" altLang="ja-JP" dirty="0" smtClean="0"/>
              <a:t>)</a:t>
            </a:r>
            <a:r>
              <a:rPr kumimoji="1" lang="ja-JP" altLang="en-US" dirty="0" err="1" smtClean="0"/>
              <a:t>への</a:t>
            </a:r>
            <a:r>
              <a:rPr kumimoji="1" lang="ja-JP" altLang="en-US" dirty="0" smtClean="0"/>
              <a:t>出席を条件付けすることはできるのか</a:t>
            </a:r>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憲法の基本的人権条項１</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kumimoji="1" lang="ja-JP" altLang="en-US" dirty="0" smtClean="0"/>
              <a:t>１２条　不断の努力と公共の福祉（後者は論争的）</a:t>
            </a:r>
          </a:p>
          <a:p>
            <a:r>
              <a:rPr lang="ja-JP" altLang="en-US" dirty="0"/>
              <a:t>１３条　</a:t>
            </a:r>
            <a:r>
              <a:rPr lang="ja-JP" altLang="en-US" dirty="0" smtClean="0"/>
              <a:t>幸福追求権（自己決定権の基礎）</a:t>
            </a:r>
          </a:p>
          <a:p>
            <a:r>
              <a:rPr kumimoji="1" lang="ja-JP" altLang="en-US" dirty="0"/>
              <a:t>１４条　</a:t>
            </a:r>
            <a:r>
              <a:rPr kumimoji="1" lang="ja-JP" altLang="en-US" dirty="0" smtClean="0"/>
              <a:t>法の下の</a:t>
            </a:r>
            <a:r>
              <a:rPr kumimoji="1" lang="ja-JP" altLang="en-US" dirty="0" smtClean="0"/>
              <a:t>平等</a:t>
            </a:r>
            <a:endParaRPr kumimoji="1" lang="ja-JP" altLang="en-US" dirty="0" smtClean="0"/>
          </a:p>
          <a:p>
            <a:r>
              <a:rPr lang="ja-JP" altLang="en-US" dirty="0"/>
              <a:t>１５条　</a:t>
            </a:r>
            <a:r>
              <a:rPr lang="ja-JP" altLang="en-US" dirty="0" smtClean="0"/>
              <a:t>公務員の全体奉仕者性と選定の権利（教師を選ぶ権利はあるのか）→論争的課題</a:t>
            </a:r>
            <a:r>
              <a:rPr lang="en-US" altLang="ja-JP" dirty="0" smtClean="0"/>
              <a:t>2</a:t>
            </a:r>
            <a:endParaRPr lang="ja-JP" altLang="en-US" dirty="0" smtClean="0"/>
          </a:p>
          <a:p>
            <a:r>
              <a:rPr kumimoji="1" lang="ja-JP" altLang="en-US" dirty="0" smtClean="0"/>
              <a:t>１８条　奴隷的拘束の禁止。（死刑は）</a:t>
            </a:r>
          </a:p>
          <a:p>
            <a:r>
              <a:rPr lang="ja-JP" altLang="en-US" dirty="0" smtClean="0"/>
              <a:t>１９条　思想・良心の自由（公務員である教師は）</a:t>
            </a:r>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論争的課題</a:t>
            </a:r>
            <a:r>
              <a:rPr kumimoji="1" lang="en-US" altLang="ja-JP" dirty="0" smtClean="0"/>
              <a:t>(2)</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kumimoji="1" lang="ja-JP" altLang="en-US" dirty="0" smtClean="0"/>
              <a:t>被教育者が教師を選ぶ権利はあるか</a:t>
            </a:r>
          </a:p>
          <a:p>
            <a:r>
              <a:rPr lang="ja-JP" altLang="en-US" dirty="0" smtClean="0"/>
              <a:t>原則論として</a:t>
            </a:r>
            <a:r>
              <a:rPr lang="en-US" altLang="ja-JP" dirty="0" smtClean="0"/>
              <a:t>(</a:t>
            </a:r>
            <a:r>
              <a:rPr lang="ja-JP" altLang="en-US" dirty="0" smtClean="0"/>
              <a:t>ある</a:t>
            </a:r>
            <a:r>
              <a:rPr lang="en-US" altLang="ja-JP" dirty="0" smtClean="0"/>
              <a:t>-</a:t>
            </a:r>
            <a:r>
              <a:rPr lang="ja-JP" altLang="en-US" dirty="0" smtClean="0"/>
              <a:t>ない</a:t>
            </a:r>
            <a:r>
              <a:rPr lang="en-US" altLang="ja-JP" dirty="0" smtClean="0"/>
              <a:t>)</a:t>
            </a:r>
            <a:endParaRPr lang="ja-JP" altLang="en-US" dirty="0" smtClean="0"/>
          </a:p>
          <a:p>
            <a:r>
              <a:rPr lang="ja-JP" altLang="en-US" dirty="0" smtClean="0"/>
              <a:t>あると考える場合</a:t>
            </a:r>
            <a:endParaRPr lang="ja-JP" altLang="en-US" dirty="0" smtClean="0"/>
          </a:p>
          <a:p>
            <a:pPr lvl="1"/>
            <a:r>
              <a:rPr kumimoji="1" lang="ja-JP" altLang="en-US" dirty="0" smtClean="0"/>
              <a:t>年齢</a:t>
            </a:r>
            <a:r>
              <a:rPr kumimoji="1" lang="en-US" altLang="ja-JP" dirty="0" smtClean="0"/>
              <a:t>(</a:t>
            </a:r>
            <a:r>
              <a:rPr kumimoji="1" lang="ja-JP" altLang="en-US" dirty="0" smtClean="0"/>
              <a:t>発達</a:t>
            </a:r>
            <a:r>
              <a:rPr kumimoji="1" lang="en-US" altLang="ja-JP" dirty="0" smtClean="0"/>
              <a:t>)</a:t>
            </a:r>
            <a:r>
              <a:rPr kumimoji="1" lang="ja-JP" altLang="en-US" dirty="0" smtClean="0"/>
              <a:t>段階で異なる。</a:t>
            </a:r>
          </a:p>
          <a:p>
            <a:pPr lvl="1"/>
            <a:r>
              <a:rPr lang="ja-JP" altLang="en-US" dirty="0" smtClean="0"/>
              <a:t>教育の形態で異なる。</a:t>
            </a:r>
            <a:r>
              <a:rPr lang="en-US" altLang="ja-JP" dirty="0" smtClean="0"/>
              <a:t>(ex</a:t>
            </a:r>
            <a:r>
              <a:rPr lang="ja-JP" altLang="en-US" dirty="0" smtClean="0"/>
              <a:t> 学校教育・社会教育</a:t>
            </a:r>
            <a:r>
              <a:rPr lang="en-US" altLang="ja-JP" dirty="0" smtClean="0"/>
              <a:t>)</a:t>
            </a:r>
            <a:endParaRPr lang="ja-JP" altLang="en-US" dirty="0" smtClean="0"/>
          </a:p>
          <a:p>
            <a:pPr lvl="1"/>
            <a:r>
              <a:rPr lang="en-US" altLang="ja-JP" dirty="0" err="1" smtClean="0"/>
              <a:t>Cf</a:t>
            </a:r>
            <a:r>
              <a:rPr lang="ja-JP" altLang="en-US" dirty="0" smtClean="0"/>
              <a:t> </a:t>
            </a:r>
            <a:r>
              <a:rPr lang="ja-JP" altLang="en-US" dirty="0" smtClean="0"/>
              <a:t>旧日比谷高校・</a:t>
            </a:r>
            <a:r>
              <a:rPr lang="ja-JP" altLang="en-US" dirty="0" smtClean="0"/>
              <a:t>サドベリバレイ</a:t>
            </a:r>
          </a:p>
          <a:p>
            <a:r>
              <a:rPr kumimoji="1" lang="ja-JP" altLang="en-US" dirty="0" smtClean="0"/>
              <a:t>ない</a:t>
            </a:r>
            <a:r>
              <a:rPr kumimoji="1" lang="ja-JP" altLang="en-US" dirty="0" smtClean="0"/>
              <a:t>と考える場合</a:t>
            </a:r>
          </a:p>
          <a:p>
            <a:pPr lvl="1"/>
            <a:r>
              <a:rPr lang="ja-JP" altLang="en-US" dirty="0" smtClean="0"/>
              <a:t>幸福追求権（⇨教育の選択権）は？</a:t>
            </a:r>
          </a:p>
          <a:p>
            <a:pPr lvl="1"/>
            <a:r>
              <a:rPr kumimoji="1" lang="ja-JP" altLang="en-US" dirty="0" smtClean="0"/>
              <a:t>大学でもゼミ選択は？</a:t>
            </a:r>
            <a:endParaRPr kumimoji="1"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憲法の基本的人権条項２</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２０条　信教の自由</a:t>
            </a:r>
          </a:p>
          <a:p>
            <a:r>
              <a:rPr lang="ja-JP" altLang="en-US" dirty="0"/>
              <a:t>２１条　</a:t>
            </a:r>
            <a:r>
              <a:rPr lang="ja-JP" altLang="en-US" dirty="0" smtClean="0"/>
              <a:t>集会、結社、言論、出版その他一切の表現の自由</a:t>
            </a:r>
          </a:p>
          <a:p>
            <a:r>
              <a:rPr kumimoji="1" lang="ja-JP" altLang="en-US" dirty="0"/>
              <a:t>２２条　</a:t>
            </a:r>
            <a:r>
              <a:rPr kumimoji="1" lang="ja-JP" altLang="en-US" dirty="0" smtClean="0"/>
              <a:t>居住・移転・職業選択の自由</a:t>
            </a:r>
          </a:p>
          <a:p>
            <a:r>
              <a:rPr lang="ja-JP" altLang="en-US" dirty="0"/>
              <a:t>２３条　</a:t>
            </a:r>
            <a:r>
              <a:rPr lang="ja-JP" altLang="en-US" dirty="0" smtClean="0"/>
              <a:t>学問の自由（高校までは）</a:t>
            </a:r>
            <a:endParaRPr kumimoji="1" lang="ja-JP" altLang="en-US"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TotalTime>
  <Words>787</Words>
  <Application>Microsoft Office PowerPoint</Application>
  <PresentationFormat>画面に合わせる (4:3)</PresentationFormat>
  <Paragraphs>87</Paragraphs>
  <Slides>15</Slides>
  <Notes>0</Notes>
  <HiddenSlides>0</HiddenSlides>
  <MMClips>0</MMClips>
  <ScaleCrop>false</ScaleCrop>
  <HeadingPairs>
    <vt:vector size="4" baseType="variant">
      <vt:variant>
        <vt:lpstr>テーマ</vt:lpstr>
      </vt:variant>
      <vt:variant>
        <vt:i4>1</vt:i4>
      </vt:variant>
      <vt:variant>
        <vt:lpstr>スライド タイトル</vt:lpstr>
      </vt:variant>
      <vt:variant>
        <vt:i4>15</vt:i4>
      </vt:variant>
    </vt:vector>
  </HeadingPairs>
  <TitlesOfParts>
    <vt:vector size="16" baseType="lpstr">
      <vt:lpstr>Office テーマ</vt:lpstr>
      <vt:lpstr>人権と教育基本法</vt:lpstr>
      <vt:lpstr>「ひとしく」</vt:lpstr>
      <vt:lpstr>宮沢説と牧説</vt:lpstr>
      <vt:lpstr>公私の格差訴訟</vt:lpstr>
      <vt:lpstr>保護者の義務</vt:lpstr>
      <vt:lpstr>論争的課題(1)</vt:lpstr>
      <vt:lpstr>憲法の基本的人権条項１</vt:lpstr>
      <vt:lpstr>論争的課題(2)</vt:lpstr>
      <vt:lpstr>憲法の基本的人権条項２</vt:lpstr>
      <vt:lpstr>教育基本法１</vt:lpstr>
      <vt:lpstr>教育基本法２</vt:lpstr>
      <vt:lpstr>教育基本法３</vt:lpstr>
      <vt:lpstr>教育基本法４</vt:lpstr>
      <vt:lpstr>論争的課題(3)</vt:lpstr>
      <vt:lpstr>論争的課題(４)</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人権と教育基本法</dc:title>
  <dc:creator>wakei</dc:creator>
  <cp:lastModifiedBy>wakei</cp:lastModifiedBy>
  <cp:revision>17</cp:revision>
  <dcterms:created xsi:type="dcterms:W3CDTF">2013-04-28T07:14:28Z</dcterms:created>
  <dcterms:modified xsi:type="dcterms:W3CDTF">2014-04-29T22:29:34Z</dcterms:modified>
</cp:coreProperties>
</file>