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70" r:id="rId8"/>
    <p:sldId id="260" r:id="rId9"/>
    <p:sldId id="261" r:id="rId10"/>
    <p:sldId id="262" r:id="rId11"/>
    <p:sldId id="268" r:id="rId12"/>
    <p:sldId id="258" r:id="rId13"/>
    <p:sldId id="269"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266385-14C6-41BD-B576-911FBE0294BE}" type="datetimeFigureOut">
              <a:rPr kumimoji="1" lang="ja-JP" altLang="en-US" smtClean="0"/>
              <a:pPr/>
              <a:t>2017/12/22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7300BB-338D-45DC-AA90-5B7808780D9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66385-14C6-41BD-B576-911FBE0294BE}" type="datetimeFigureOut">
              <a:rPr kumimoji="1" lang="ja-JP" altLang="en-US" smtClean="0"/>
              <a:pPr/>
              <a:t>2017/12/22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300BB-338D-45DC-AA90-5B7808780D9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生涯学習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国民全体の教育可能性</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Pictures\pic03.jpg"/>
          <p:cNvPicPr>
            <a:picLocks noChangeAspect="1" noChangeArrowheads="1"/>
          </p:cNvPicPr>
          <p:nvPr/>
        </p:nvPicPr>
        <p:blipFill>
          <a:blip r:embed="rId2" cstate="print"/>
          <a:srcRect/>
          <a:stretch>
            <a:fillRect/>
          </a:stretch>
        </p:blipFill>
        <p:spPr bwMode="auto">
          <a:xfrm>
            <a:off x="822387" y="116632"/>
            <a:ext cx="8149408" cy="60486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生涯学習時代にどう学ぶか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「新しい分野の対応能力」の必要性を自覚</a:t>
            </a:r>
            <a:endParaRPr kumimoji="1" lang="en-US" altLang="ja-JP" dirty="0" smtClean="0"/>
          </a:p>
          <a:p>
            <a:r>
              <a:rPr lang="ja-JP" altLang="en-US" dirty="0" smtClean="0"/>
              <a:t>インターネット</a:t>
            </a:r>
            <a:r>
              <a:rPr lang="ja-JP" altLang="en-US" dirty="0"/>
              <a:t>活用</a:t>
            </a:r>
            <a:r>
              <a:rPr lang="ja-JP" altLang="en-US" dirty="0" smtClean="0"/>
              <a:t>が鍵</a:t>
            </a:r>
            <a:endParaRPr lang="en-US" altLang="ja-JP" dirty="0" smtClean="0"/>
          </a:p>
          <a:p>
            <a:r>
              <a:rPr kumimoji="1" lang="ja-JP" altLang="en-US" dirty="0"/>
              <a:t>全</a:t>
            </a:r>
            <a:r>
              <a:rPr kumimoji="1" lang="ja-JP" altLang="en-US" dirty="0" smtClean="0"/>
              <a:t>ての知識・情報</a:t>
            </a:r>
            <a:r>
              <a:rPr lang="ja-JP" altLang="en-US" dirty="0"/>
              <a:t>の</a:t>
            </a:r>
            <a:r>
              <a:rPr kumimoji="1" lang="ja-JP" altLang="en-US" dirty="0" smtClean="0"/>
              <a:t>統合的プラットホーム</a:t>
            </a:r>
            <a:endParaRPr kumimoji="1" lang="en-US" altLang="ja-JP" dirty="0" smtClean="0"/>
          </a:p>
          <a:p>
            <a:pPr lvl="1"/>
            <a:r>
              <a:rPr lang="ja-JP" altLang="en-US" dirty="0" smtClean="0"/>
              <a:t>テレビ・新聞・郵便・ラジオ</a:t>
            </a:r>
            <a:endParaRPr lang="en-US" altLang="ja-JP" dirty="0" smtClean="0"/>
          </a:p>
          <a:p>
            <a:pPr lvl="1"/>
            <a:r>
              <a:rPr kumimoji="1" lang="ja-JP" altLang="en-US" dirty="0" smtClean="0"/>
              <a:t>教育機関　通信高校・大学、</a:t>
            </a:r>
            <a:r>
              <a:rPr kumimoji="1" lang="en-US" altLang="ja-JP" dirty="0" err="1" smtClean="0"/>
              <a:t>iUniversity</a:t>
            </a:r>
            <a:r>
              <a:rPr kumimoji="1" lang="en-US" altLang="ja-JP" dirty="0" smtClean="0"/>
              <a:t>, </a:t>
            </a:r>
            <a:r>
              <a:rPr kumimoji="1" lang="en-US" altLang="ja-JP" dirty="0" err="1" smtClean="0"/>
              <a:t>iTunesU</a:t>
            </a:r>
            <a:r>
              <a:rPr kumimoji="1" lang="en-US" altLang="ja-JP" dirty="0" smtClean="0"/>
              <a:t>, </a:t>
            </a:r>
          </a:p>
          <a:p>
            <a:pPr lvl="1"/>
            <a:r>
              <a:rPr lang="ja-JP" altLang="en-US" dirty="0" smtClean="0"/>
              <a:t>電話・会議</a:t>
            </a:r>
            <a:endParaRPr lang="en-US" altLang="ja-JP" dirty="0" smtClean="0"/>
          </a:p>
          <a:p>
            <a:pPr lvl="1"/>
            <a:r>
              <a:rPr kumimoji="1" lang="ja-JP" altLang="en-US" dirty="0" smtClean="0"/>
              <a:t>発信</a:t>
            </a:r>
            <a:endParaRPr kumimoji="1" lang="en-US" altLang="ja-JP" dirty="0" smtClean="0"/>
          </a:p>
          <a:p>
            <a:r>
              <a:rPr kumimoji="1" lang="ja-JP" altLang="en-US" dirty="0" smtClean="0"/>
              <a:t>自分に定期的に新しい挑戦を課す（糸川英夫）</a:t>
            </a:r>
            <a:endParaRPr kumimoji="1" lang="ja-JP" altLang="en-US" dirty="0"/>
          </a:p>
        </p:txBody>
      </p:sp>
    </p:spTree>
    <p:extLst>
      <p:ext uri="{BB962C8B-B14F-4D97-AF65-F5344CB8AC3E}">
        <p14:creationId xmlns:p14="http://schemas.microsoft.com/office/powerpoint/2010/main" val="1087457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通信制からインターネット大学へ</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通信制　テキスト＋レポート＋（スクーリング）</a:t>
            </a:r>
          </a:p>
          <a:p>
            <a:r>
              <a:rPr lang="ja-JP" altLang="en-US" dirty="0" smtClean="0"/>
              <a:t>放送大学　講義は放送＋レポート＋面接</a:t>
            </a:r>
          </a:p>
          <a:p>
            <a:pPr lvl="1"/>
            <a:r>
              <a:rPr kumimoji="1" lang="ja-JP" altLang="en-US" dirty="0" smtClean="0"/>
              <a:t>無料のオープン部分と有料の単位認定部分</a:t>
            </a:r>
          </a:p>
          <a:p>
            <a:r>
              <a:rPr kumimoji="1" lang="ja-JP" altLang="en-US" dirty="0" smtClean="0"/>
              <a:t>インターネット大学</a:t>
            </a:r>
          </a:p>
          <a:p>
            <a:pPr lvl="1"/>
            <a:r>
              <a:rPr lang="ja-JP" altLang="en-US" dirty="0" smtClean="0"/>
              <a:t>講義＋討議（掲示板）＋相談（すべてネット）</a:t>
            </a:r>
            <a:endParaRPr kumimoji="1" lang="ja-JP" altLang="en-US" dirty="0" smtClean="0"/>
          </a:p>
          <a:p>
            <a:pPr lvl="1"/>
            <a:r>
              <a:rPr lang="ja-JP" altLang="en-US" dirty="0" smtClean="0"/>
              <a:t>どこでも・いつでも・繰り返し・じっくり</a:t>
            </a:r>
            <a:endParaRPr kumimoji="1" lang="ja-JP" altLang="en-US" dirty="0" smtClean="0"/>
          </a:p>
          <a:p>
            <a:r>
              <a:rPr lang="ja-JP" altLang="en-US" dirty="0" smtClean="0"/>
              <a:t>どのような大学があるか</a:t>
            </a:r>
          </a:p>
          <a:p>
            <a:pPr lvl="1"/>
            <a:r>
              <a:rPr kumimoji="1" lang="ja-JP" altLang="en-US" dirty="0" smtClean="0"/>
              <a:t>ソフトバンク・ＢＢＴ・（その他個別的なインターネット利用をしている大学や組織多数）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考えてみよう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ＰＩＳＡ　将来の先進国の知的優位性の維持</a:t>
            </a:r>
          </a:p>
          <a:p>
            <a:pPr lvl="1"/>
            <a:r>
              <a:rPr lang="ja-JP" altLang="en-US" dirty="0" smtClean="0"/>
              <a:t>既存の知識</a:t>
            </a:r>
            <a:r>
              <a:rPr lang="ja-JP" altLang="en-US" dirty="0"/>
              <a:t>ではなく</a:t>
            </a:r>
            <a:r>
              <a:rPr lang="ja-JP" altLang="en-US" dirty="0" smtClean="0"/>
              <a:t>、課題を見いだし、分析し、創造する能力が必要→創造する能力は教育</a:t>
            </a:r>
            <a:r>
              <a:rPr lang="ja-JP" altLang="en-US" dirty="0"/>
              <a:t>できるの</a:t>
            </a:r>
            <a:r>
              <a:rPr lang="ja-JP" altLang="en-US" dirty="0" smtClean="0"/>
              <a:t>か</a:t>
            </a:r>
          </a:p>
          <a:p>
            <a:r>
              <a:rPr lang="ja-JP" altLang="en-US" dirty="0" smtClean="0"/>
              <a:t>ポストモダン</a:t>
            </a:r>
            <a:r>
              <a:rPr lang="ja-JP" altLang="en-US" dirty="0"/>
              <a:t>論　</a:t>
            </a:r>
            <a:endParaRPr lang="ja-JP" altLang="en-US" dirty="0" smtClean="0"/>
          </a:p>
          <a:p>
            <a:pPr lvl="1"/>
            <a:r>
              <a:rPr lang="ja-JP" altLang="en-US" dirty="0" smtClean="0"/>
              <a:t>新しい状況への適応能力はどうやったら育成できるのか（新しい事態は未知だから、それを想定した教育は不可能）</a:t>
            </a:r>
            <a:endParaRPr lang="ja-JP" altLang="en-US" dirty="0"/>
          </a:p>
        </p:txBody>
      </p:sp>
    </p:spTree>
    <p:extLst>
      <p:ext uri="{BB962C8B-B14F-4D97-AF65-F5344CB8AC3E}">
        <p14:creationId xmlns:p14="http://schemas.microsoft.com/office/powerpoint/2010/main" val="293196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言葉の変遷とその意味</a:t>
            </a:r>
          </a:p>
          <a:p>
            <a:pPr lvl="1"/>
            <a:r>
              <a:rPr lang="ja-JP" altLang="en-US" dirty="0" smtClean="0"/>
              <a:t>通俗教育→社会教育→生涯教育→生涯学習</a:t>
            </a:r>
            <a:endParaRPr lang="en-US" altLang="ja-JP" dirty="0" smtClean="0"/>
          </a:p>
          <a:p>
            <a:r>
              <a:rPr lang="ja-JP" altLang="en-US" dirty="0"/>
              <a:t>関連</a:t>
            </a:r>
            <a:r>
              <a:rPr lang="ja-JP" altLang="en-US" dirty="0" smtClean="0"/>
              <a:t>する概念と実態</a:t>
            </a:r>
            <a:endParaRPr lang="en-US" altLang="ja-JP" dirty="0" smtClean="0"/>
          </a:p>
          <a:p>
            <a:pPr lvl="1"/>
            <a:r>
              <a:rPr lang="ja-JP" altLang="en-US" dirty="0" smtClean="0"/>
              <a:t>ア　義務教育後の進学率</a:t>
            </a:r>
            <a:endParaRPr lang="en-US" altLang="ja-JP" dirty="0" smtClean="0"/>
          </a:p>
          <a:p>
            <a:pPr lvl="1"/>
            <a:r>
              <a:rPr lang="ja-JP" altLang="en-US" dirty="0" smtClean="0"/>
              <a:t>イ　企業内</a:t>
            </a:r>
            <a:r>
              <a:rPr lang="ja-JP" altLang="en-US" dirty="0"/>
              <a:t>教育</a:t>
            </a:r>
            <a:r>
              <a:rPr lang="ja-JP" altLang="en-US" dirty="0" smtClean="0"/>
              <a:t>の普及度</a:t>
            </a:r>
            <a:endParaRPr lang="en-US" altLang="ja-JP" dirty="0" smtClean="0"/>
          </a:p>
          <a:p>
            <a:pPr lvl="1"/>
            <a:r>
              <a:rPr lang="ja-JP" altLang="en-US" dirty="0" smtClean="0"/>
              <a:t>ウ　メディアの浸透と統制</a:t>
            </a:r>
            <a:endParaRPr lang="en-US" altLang="ja-JP" dirty="0" smtClean="0"/>
          </a:p>
          <a:p>
            <a:pPr lvl="1"/>
            <a:r>
              <a:rPr lang="ja-JP" altLang="en-US" dirty="0" smtClean="0"/>
              <a:t>エ　余暇</a:t>
            </a:r>
            <a:endParaRPr lang="en-US" altLang="ja-JP" dirty="0" smtClean="0"/>
          </a:p>
          <a:p>
            <a:pPr lvl="1"/>
            <a:r>
              <a:rPr lang="ja-JP" altLang="en-US" dirty="0" smtClean="0"/>
              <a:t>オ　技術革命の広がりと速度</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通俗教育</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ア～オ全てが低い段階（戦前）</a:t>
            </a:r>
            <a:endParaRPr kumimoji="1" lang="en-US" altLang="ja-JP" dirty="0" smtClean="0"/>
          </a:p>
          <a:p>
            <a:r>
              <a:rPr lang="ja-JP" altLang="en-US" dirty="0"/>
              <a:t>国家</a:t>
            </a:r>
            <a:r>
              <a:rPr lang="ja-JP" altLang="en-US" dirty="0" smtClean="0"/>
              <a:t>による大衆把握と管理の一環</a:t>
            </a:r>
            <a:endParaRPr lang="en-US" altLang="ja-JP" dirty="0" smtClean="0"/>
          </a:p>
          <a:p>
            <a:r>
              <a:rPr kumimoji="1" lang="ja-JP" altLang="en-US" dirty="0" smtClean="0"/>
              <a:t>地域青年団や教師による啓蒙的活動</a:t>
            </a:r>
            <a:endParaRPr kumimoji="1" lang="en-US" altLang="ja-JP" dirty="0" smtClean="0"/>
          </a:p>
          <a:p>
            <a:r>
              <a:rPr lang="ja-JP" altLang="en-US" dirty="0" smtClean="0"/>
              <a:t>大逆事件以降の思想善導運動を担う</a:t>
            </a:r>
            <a:endParaRPr kumimoji="1" lang="ja-JP" altLang="en-US" dirty="0"/>
          </a:p>
        </p:txBody>
      </p:sp>
    </p:spTree>
    <p:extLst>
      <p:ext uri="{BB962C8B-B14F-4D97-AF65-F5344CB8AC3E}">
        <p14:creationId xmlns:p14="http://schemas.microsoft.com/office/powerpoint/2010/main" val="295128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社会教育</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ある程度の進学率の上昇と女性の地位向上</a:t>
            </a:r>
            <a:endParaRPr kumimoji="1" lang="en-US" altLang="ja-JP" dirty="0" smtClean="0"/>
          </a:p>
          <a:p>
            <a:r>
              <a:rPr kumimoji="1" lang="ja-JP" altLang="en-US" dirty="0" smtClean="0"/>
              <a:t>学校教育以外の教育機会を提供</a:t>
            </a:r>
            <a:endParaRPr kumimoji="1" lang="en-US" altLang="ja-JP" dirty="0" smtClean="0"/>
          </a:p>
          <a:p>
            <a:r>
              <a:rPr lang="ja-JP" altLang="en-US" dirty="0" smtClean="0"/>
              <a:t>公民館、博物館、図書館、スポーツ施設</a:t>
            </a:r>
            <a:endParaRPr lang="en-US" altLang="ja-JP" dirty="0" smtClean="0"/>
          </a:p>
          <a:p>
            <a:r>
              <a:rPr kumimoji="1" lang="ja-JP" altLang="en-US" dirty="0" smtClean="0"/>
              <a:t>社会教育主事等による講座の組織・援助</a:t>
            </a:r>
            <a:endParaRPr kumimoji="1" lang="ja-JP" altLang="en-US" dirty="0"/>
          </a:p>
        </p:txBody>
      </p:sp>
    </p:spTree>
    <p:extLst>
      <p:ext uri="{BB962C8B-B14F-4D97-AF65-F5344CB8AC3E}">
        <p14:creationId xmlns:p14="http://schemas.microsoft.com/office/powerpoint/2010/main" val="27283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生涯</a:t>
            </a:r>
            <a:r>
              <a:rPr lang="ja-JP" altLang="en-US" dirty="0"/>
              <a:t>教育</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ユネスコの</a:t>
            </a:r>
            <a:r>
              <a:rPr lang="en-US" altLang="ja-JP" dirty="0" smtClean="0"/>
              <a:t>P.</a:t>
            </a:r>
            <a:r>
              <a:rPr lang="ja-JP" altLang="en-US" dirty="0" smtClean="0"/>
              <a:t>ラングランの提唱</a:t>
            </a:r>
            <a:endParaRPr lang="en-US" altLang="ja-JP" dirty="0" smtClean="0"/>
          </a:p>
          <a:p>
            <a:r>
              <a:rPr kumimoji="1" lang="ja-JP" altLang="en-US" dirty="0" smtClean="0"/>
              <a:t>１９７１年社会教育審議会答申</a:t>
            </a:r>
            <a:endParaRPr kumimoji="1" lang="en-US" altLang="ja-JP" dirty="0" smtClean="0"/>
          </a:p>
          <a:p>
            <a:pPr lvl="1"/>
            <a:r>
              <a:rPr lang="ja-JP" altLang="en-US" dirty="0" smtClean="0"/>
              <a:t>激しい社会変化に対応</a:t>
            </a:r>
            <a:endParaRPr lang="en-US" altLang="ja-JP" dirty="0" smtClean="0"/>
          </a:p>
          <a:p>
            <a:pPr lvl="1"/>
            <a:r>
              <a:rPr kumimoji="1" lang="ja-JP" altLang="en-US" dirty="0" smtClean="0"/>
              <a:t>学校教育・社会教育・家庭教育の統合→生涯教育という概念</a:t>
            </a:r>
            <a:endParaRPr kumimoji="1" lang="en-US" altLang="ja-JP" dirty="0" smtClean="0"/>
          </a:p>
          <a:p>
            <a:r>
              <a:rPr lang="en-US" altLang="ja-JP" dirty="0"/>
              <a:t>1970</a:t>
            </a:r>
            <a:r>
              <a:rPr lang="ja-JP" altLang="en-US" dirty="0" smtClean="0"/>
              <a:t>年放送大学</a:t>
            </a:r>
            <a:endParaRPr kumimoji="1" lang="ja-JP" altLang="en-US" dirty="0"/>
          </a:p>
        </p:txBody>
      </p:sp>
    </p:spTree>
    <p:extLst>
      <p:ext uri="{BB962C8B-B14F-4D97-AF65-F5344CB8AC3E}">
        <p14:creationId xmlns:p14="http://schemas.microsoft.com/office/powerpoint/2010/main" val="1216665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生涯学習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教育という受け身ではなく、主体的</a:t>
            </a:r>
            <a:r>
              <a:rPr lang="ja-JP" altLang="en-US" dirty="0" smtClean="0"/>
              <a:t>学習</a:t>
            </a:r>
            <a:endParaRPr lang="en-US" altLang="ja-JP" dirty="0" smtClean="0"/>
          </a:p>
          <a:p>
            <a:pPr lvl="1"/>
            <a:r>
              <a:rPr kumimoji="1" lang="ja-JP" altLang="en-US" dirty="0" smtClean="0"/>
              <a:t>ポスト・モダン論</a:t>
            </a:r>
            <a:endParaRPr kumimoji="1" lang="en-US" altLang="ja-JP" dirty="0" smtClean="0"/>
          </a:p>
          <a:p>
            <a:pPr lvl="1"/>
            <a:r>
              <a:rPr lang="ja-JP" altLang="en-US" dirty="0" smtClean="0"/>
              <a:t>技術革命による労働形態の激変</a:t>
            </a:r>
            <a:endParaRPr lang="en-US" altLang="ja-JP" dirty="0" smtClean="0"/>
          </a:p>
          <a:p>
            <a:pPr lvl="1"/>
            <a:r>
              <a:rPr kumimoji="1" lang="ja-JP" altLang="en-US" dirty="0" smtClean="0"/>
              <a:t>日本</a:t>
            </a:r>
            <a:r>
              <a:rPr lang="ja-JP" altLang="en-US" dirty="0" smtClean="0"/>
              <a:t>的</a:t>
            </a:r>
            <a:r>
              <a:rPr lang="ja-JP" altLang="en-US" dirty="0"/>
              <a:t>経営</a:t>
            </a:r>
            <a:r>
              <a:rPr lang="ja-JP" altLang="en-US" dirty="0" smtClean="0"/>
              <a:t>の後退→企業内教育の減少</a:t>
            </a:r>
            <a:endParaRPr lang="en-US" altLang="ja-JP" dirty="0" smtClean="0"/>
          </a:p>
          <a:p>
            <a:pPr lvl="1"/>
            <a:r>
              <a:rPr kumimoji="1" lang="ja-JP" altLang="en-US" dirty="0" smtClean="0"/>
              <a:t>労働時間短縮層の余暇の増大</a:t>
            </a:r>
            <a:endParaRPr kumimoji="1" lang="en-US" altLang="ja-JP" dirty="0" smtClean="0"/>
          </a:p>
          <a:p>
            <a:r>
              <a:rPr lang="ja-JP" altLang="en-US" dirty="0" smtClean="0"/>
              <a:t>新しい能力の要請</a:t>
            </a:r>
            <a:endParaRPr lang="en-US" altLang="ja-JP" dirty="0" smtClean="0"/>
          </a:p>
          <a:p>
            <a:r>
              <a:rPr kumimoji="1" lang="ja-JP" altLang="en-US" dirty="0" smtClean="0"/>
              <a:t>サドベリバレイが意図する能力</a:t>
            </a:r>
            <a:endParaRPr kumimoji="1" lang="ja-JP" altLang="en-US" dirty="0"/>
          </a:p>
        </p:txBody>
      </p:sp>
    </p:spTree>
    <p:extLst>
      <p:ext uri="{BB962C8B-B14F-4D97-AF65-F5344CB8AC3E}">
        <p14:creationId xmlns:p14="http://schemas.microsoft.com/office/powerpoint/2010/main" val="367765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義務教育の段階の相当する普通教育の多様な機会の確保に関する法律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法の趣旨</a:t>
            </a:r>
          </a:p>
          <a:p>
            <a:pPr lvl="1"/>
            <a:r>
              <a:rPr kumimoji="1" lang="ja-JP" altLang="en-US" dirty="0" smtClean="0"/>
              <a:t>不登校→多様な教育機会</a:t>
            </a:r>
          </a:p>
          <a:p>
            <a:pPr lvl="1"/>
            <a:r>
              <a:rPr lang="ja-JP" altLang="en-US" dirty="0" smtClean="0"/>
              <a:t>義務教育を実質修了</a:t>
            </a:r>
            <a:r>
              <a:rPr lang="ja-JP" altLang="en-US" dirty="0"/>
              <a:t>して</a:t>
            </a:r>
            <a:r>
              <a:rPr lang="ja-JP" altLang="en-US" dirty="0" smtClean="0"/>
              <a:t>いない生徒→多様な教育機会</a:t>
            </a:r>
          </a:p>
          <a:p>
            <a:pPr lvl="1"/>
            <a:r>
              <a:rPr kumimoji="1" lang="ja-JP" altLang="en-US" dirty="0" smtClean="0"/>
              <a:t>以上</a:t>
            </a:r>
            <a:r>
              <a:rPr kumimoji="1" lang="ja-JP" altLang="en-US" dirty="0"/>
              <a:t>のため</a:t>
            </a:r>
            <a:r>
              <a:rPr kumimoji="1" lang="ja-JP" altLang="en-US" dirty="0" smtClean="0"/>
              <a:t>の調査や機会の整備</a:t>
            </a:r>
            <a:r>
              <a:rPr kumimoji="1" lang="en-US" altLang="ja-JP" dirty="0" smtClean="0"/>
              <a:t>=</a:t>
            </a:r>
            <a:r>
              <a:rPr kumimoji="1" lang="ja-JP" altLang="en-US" dirty="0" smtClean="0"/>
              <a:t>教育委員会の努力要請</a:t>
            </a:r>
          </a:p>
          <a:p>
            <a:r>
              <a:rPr lang="ja-JP" altLang="en-US" dirty="0" smtClean="0"/>
              <a:t>形式</a:t>
            </a:r>
            <a:r>
              <a:rPr lang="ja-JP" altLang="en-US" dirty="0"/>
              <a:t>として</a:t>
            </a:r>
            <a:r>
              <a:rPr lang="ja-JP" altLang="en-US" dirty="0" smtClean="0"/>
              <a:t>の不登校の</a:t>
            </a:r>
            <a:r>
              <a:rPr lang="ja-JP" altLang="en-US" dirty="0"/>
              <a:t>扱い</a:t>
            </a:r>
            <a:r>
              <a:rPr lang="ja-JP" altLang="en-US" dirty="0" smtClean="0"/>
              <a:t>、外国人の扱い、義務修了の認定の問題、就職保障の課題</a:t>
            </a:r>
            <a:endParaRPr kumimoji="1" lang="ja-JP" altLang="en-US" dirty="0"/>
          </a:p>
        </p:txBody>
      </p:sp>
    </p:spTree>
    <p:extLst>
      <p:ext uri="{BB962C8B-B14F-4D97-AF65-F5344CB8AC3E}">
        <p14:creationId xmlns:p14="http://schemas.microsoft.com/office/powerpoint/2010/main" val="218221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伊能忠敬から学ぶ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家業を引退してから、本格的に学ぶ</a:t>
            </a:r>
          </a:p>
          <a:p>
            <a:r>
              <a:rPr lang="ja-JP" altLang="en-US" dirty="0" smtClean="0"/>
              <a:t>家業をやりながらも、学びは継続</a:t>
            </a:r>
          </a:p>
          <a:p>
            <a:r>
              <a:rPr kumimoji="1" lang="ja-JP" altLang="en-US" dirty="0" smtClean="0"/>
              <a:t>年下に弟子入り（努力型）</a:t>
            </a:r>
          </a:p>
          <a:p>
            <a:r>
              <a:rPr lang="ja-JP" altLang="en-US" dirty="0" smtClean="0"/>
              <a:t>ボランティア的な測量から、認められて幕府の事業に</a:t>
            </a:r>
          </a:p>
          <a:p>
            <a:r>
              <a:rPr kumimoji="1" lang="ja-JP" altLang="en-US" dirty="0" smtClean="0"/>
              <a:t>好きな学問と事業が、結果として大事業に</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塙保己一から学ぶ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７歳で失明、１５歳で江戸に。盲目特有のこと</a:t>
            </a:r>
            <a:r>
              <a:rPr kumimoji="1" lang="en-US" altLang="ja-JP" dirty="0" smtClean="0"/>
              <a:t>(</a:t>
            </a:r>
            <a:r>
              <a:rPr kumimoji="1" lang="ja-JP" altLang="en-US" dirty="0" smtClean="0"/>
              <a:t>鍼・按摩等</a:t>
            </a:r>
            <a:r>
              <a:rPr kumimoji="1" lang="en-US" altLang="ja-JP" dirty="0" smtClean="0"/>
              <a:t>)</a:t>
            </a:r>
            <a:r>
              <a:rPr kumimoji="1" lang="ja-JP" altLang="en-US" dirty="0" smtClean="0"/>
              <a:t>を学ぶが芽がでず、その後学問に。</a:t>
            </a:r>
          </a:p>
          <a:p>
            <a:r>
              <a:rPr lang="ja-JP" altLang="en-US" dirty="0" smtClean="0"/>
              <a:t>向学心の故様々な援助をうける。</a:t>
            </a:r>
            <a:r>
              <a:rPr lang="en-US" altLang="ja-JP" dirty="0" smtClean="0"/>
              <a:t>24</a:t>
            </a:r>
            <a:r>
              <a:rPr lang="ja-JP" altLang="en-US" dirty="0" smtClean="0"/>
              <a:t>歳で賀茂真淵の弟子に。</a:t>
            </a:r>
          </a:p>
          <a:p>
            <a:r>
              <a:rPr kumimoji="1" lang="en-US" altLang="ja-JP" dirty="0" smtClean="0"/>
              <a:t>34</a:t>
            </a:r>
            <a:r>
              <a:rPr kumimoji="1" lang="ja-JP" altLang="en-US" dirty="0" smtClean="0"/>
              <a:t>歳で群書類従の編纂に。</a:t>
            </a:r>
            <a:r>
              <a:rPr kumimoji="1" lang="en-US" altLang="ja-JP" dirty="0" smtClean="0"/>
              <a:t>40</a:t>
            </a:r>
            <a:r>
              <a:rPr kumimoji="1" lang="ja-JP" altLang="en-US" dirty="0" smtClean="0"/>
              <a:t>年後完成</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433</Words>
  <Application>Microsoft Office PowerPoint</Application>
  <PresentationFormat>画面に合わせる (4:3)</PresentationFormat>
  <Paragraphs>74</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ＭＳ Ｐゴシック</vt:lpstr>
      <vt:lpstr>Arial</vt:lpstr>
      <vt:lpstr>Calibri</vt:lpstr>
      <vt:lpstr>Office テーマ</vt:lpstr>
      <vt:lpstr>生涯学習</vt:lpstr>
      <vt:lpstr>論点</vt:lpstr>
      <vt:lpstr>通俗教育</vt:lpstr>
      <vt:lpstr>社会教育</vt:lpstr>
      <vt:lpstr>生涯教育</vt:lpstr>
      <vt:lpstr>生涯学習</vt:lpstr>
      <vt:lpstr>義務教育の段階の相当する普通教育の多様な機会の確保に関する法律</vt:lpstr>
      <vt:lpstr>伊能忠敬から学ぶ</vt:lpstr>
      <vt:lpstr>塙保己一から学ぶ</vt:lpstr>
      <vt:lpstr>PowerPoint プレゼンテーション</vt:lpstr>
      <vt:lpstr>生涯学習時代にどう学ぶか</vt:lpstr>
      <vt:lpstr>通信制からインターネット大学へ</vt:lpstr>
      <vt:lpstr>考えてみよう</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生涯学習</dc:title>
  <dc:creator>wakei</dc:creator>
  <cp:lastModifiedBy>wakei</cp:lastModifiedBy>
  <cp:revision>41</cp:revision>
  <dcterms:created xsi:type="dcterms:W3CDTF">2012-12-19T04:09:39Z</dcterms:created>
  <dcterms:modified xsi:type="dcterms:W3CDTF">2017-12-22T09:40:24Z</dcterms:modified>
</cp:coreProperties>
</file>