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63" r:id="rId4"/>
    <p:sldId id="264" r:id="rId5"/>
    <p:sldId id="279" r:id="rId6"/>
    <p:sldId id="280" r:id="rId7"/>
    <p:sldId id="281" r:id="rId8"/>
    <p:sldId id="265" r:id="rId9"/>
    <p:sldId id="266" r:id="rId10"/>
    <p:sldId id="277" r:id="rId11"/>
    <p:sldId id="271" r:id="rId12"/>
    <p:sldId id="272" r:id="rId13"/>
    <p:sldId id="274" r:id="rId14"/>
    <p:sldId id="276" r:id="rId15"/>
    <p:sldId id="273" r:id="rId1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53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71F48-F604-4FF1-8CE4-6521AD0528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2AACB-9A6B-44D3-921A-DCB5501A6A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1FE8D-7D51-4B6B-8F26-6415BBF71C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AF923-B5DD-442A-80BB-52ACD6DF3F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DDF06-9208-4147-A3DB-3C657091039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A2018-2A9B-44FF-8EAE-F59145B2F2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E6CC8-DC69-4D18-ABFA-D5663005F9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8F6EA-8652-44EB-86DB-A9E58260BB5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50D9A-F1C2-4A6A-8CB2-A215DE34979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8E0C1-CC52-4367-ACB4-286B99F975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190C3-D6B2-4ACE-904A-448DB7995A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3F2070C-BD8F-451C-B462-30BF38AA58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特別支援教育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全体利益から考える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障害を起こす諸要因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遺伝的要素・染色体ＤＮＡ的要因</a:t>
            </a:r>
          </a:p>
          <a:p>
            <a:r>
              <a:rPr lang="ja-JP" altLang="en-US" dirty="0" smtClean="0"/>
              <a:t>胎内の成長過程での発育上の問題</a:t>
            </a:r>
          </a:p>
          <a:p>
            <a:pPr lvl="1"/>
            <a:r>
              <a:rPr kumimoji="1" lang="ja-JP" altLang="en-US" dirty="0" smtClean="0"/>
              <a:t>母親のストレス・疲労・有害化学物質</a:t>
            </a:r>
          </a:p>
          <a:p>
            <a:r>
              <a:rPr lang="ja-JP" altLang="en-US" dirty="0" smtClean="0"/>
              <a:t>出産</a:t>
            </a:r>
            <a:r>
              <a:rPr lang="ja-JP" altLang="en-US" dirty="0"/>
              <a:t>時</a:t>
            </a:r>
            <a:endParaRPr lang="ja-JP" altLang="en-US" dirty="0" smtClean="0"/>
          </a:p>
          <a:p>
            <a:r>
              <a:rPr kumimoji="1" lang="ja-JP" altLang="en-US" dirty="0" smtClean="0"/>
              <a:t>成長後</a:t>
            </a:r>
          </a:p>
          <a:p>
            <a:pPr lvl="1"/>
            <a:r>
              <a:rPr lang="ja-JP" altLang="en-US" dirty="0" smtClean="0"/>
              <a:t>情報不足や偏り（シナプス形成は感覚器官からのインプットにより生じる）</a:t>
            </a:r>
          </a:p>
          <a:p>
            <a:pPr lvl="1"/>
            <a:r>
              <a:rPr kumimoji="1" lang="ja-JP" altLang="en-US" dirty="0" smtClean="0"/>
              <a:t>化学物質による脳神経系の異常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教育学と障害１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医学：　治療（薬物・手術等）行為で、原因を除去して、正常な働きに戻す</a:t>
            </a:r>
            <a:r>
              <a:rPr kumimoji="1" lang="ja-JP" altLang="en-US" dirty="0" smtClean="0"/>
              <a:t>。</a:t>
            </a:r>
            <a:endParaRPr kumimoji="1" lang="ja-JP" altLang="en-US" dirty="0" smtClean="0"/>
          </a:p>
          <a:p>
            <a:r>
              <a:rPr lang="ja-JP" altLang="en-US" dirty="0" smtClean="0"/>
              <a:t>リハビリテーション：　失われた機能を外的な働きかけと意思で継続的に行い、それによって、神経系を再構築する。</a:t>
            </a:r>
          </a:p>
          <a:p>
            <a:r>
              <a:rPr kumimoji="1" lang="ja-JP" altLang="en-US" dirty="0" smtClean="0"/>
              <a:t>教育：　行うことはリハビリと同じだが、何が失われ、それをどのようにすれば回復するのか未知の段階でも、模索しながら取り組む。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教育学と障害２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医師は、生理学的な検査を行って、原因を探るが、教育的実践は、「行動」から類推する。類推のためにさまざまな試験的実践を試しながら、真の原因を探り、かつ原因をより細かな要素にわけ、要素ごとの指導を探る。</a:t>
            </a:r>
          </a:p>
          <a:p>
            <a:r>
              <a:rPr lang="ja-JP" altLang="en-US" dirty="0" smtClean="0"/>
              <a:t>例題　</a:t>
            </a:r>
          </a:p>
          <a:p>
            <a:pPr lvl="1"/>
            <a:r>
              <a:rPr lang="ja-JP" altLang="en-US" dirty="0" smtClean="0"/>
              <a:t>１ある文章を音読できない人が</a:t>
            </a:r>
          </a:p>
          <a:p>
            <a:pPr lvl="1"/>
            <a:r>
              <a:rPr kumimoji="1" lang="ja-JP" altLang="en-US" dirty="0" smtClean="0"/>
              <a:t>２エスカレーターに足を踏み出せない人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教育学と障害３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読めないこと</a:t>
            </a:r>
            <a:r>
              <a:rPr kumimoji="1" lang="ja-JP" altLang="en-US" dirty="0" smtClean="0"/>
              <a:t>で考えられること</a:t>
            </a:r>
          </a:p>
          <a:p>
            <a:pPr lvl="1"/>
            <a:r>
              <a:rPr lang="ja-JP" altLang="en-US" dirty="0" smtClean="0"/>
              <a:t>視力上の問題</a:t>
            </a:r>
          </a:p>
          <a:p>
            <a:pPr lvl="1"/>
            <a:r>
              <a:rPr lang="ja-JP" altLang="en-US" dirty="0" smtClean="0"/>
              <a:t>知らない字がある</a:t>
            </a:r>
          </a:p>
          <a:p>
            <a:pPr lvl="1"/>
            <a:r>
              <a:rPr kumimoji="1" lang="ja-JP" altLang="en-US" dirty="0" smtClean="0"/>
              <a:t>意味がわからないので、適切なリズムがとれない</a:t>
            </a:r>
          </a:p>
          <a:p>
            <a:pPr lvl="1"/>
            <a:r>
              <a:rPr lang="ja-JP" altLang="en-US" dirty="0" smtClean="0"/>
              <a:t>発声上の問題がある</a:t>
            </a:r>
          </a:p>
          <a:p>
            <a:r>
              <a:rPr kumimoji="1" lang="ja-JP" altLang="en-US" dirty="0" smtClean="0"/>
              <a:t>エスカレーター</a:t>
            </a:r>
          </a:p>
          <a:p>
            <a:pPr lvl="1"/>
            <a:r>
              <a:rPr lang="ja-JP" altLang="en-US" dirty="0" smtClean="0"/>
              <a:t>動いているエスカレーターを追えない</a:t>
            </a:r>
          </a:p>
          <a:p>
            <a:pPr lvl="1"/>
            <a:r>
              <a:rPr lang="ja-JP" altLang="en-US" dirty="0" smtClean="0"/>
              <a:t>動きにあわせて足を踏み出せない</a:t>
            </a:r>
          </a:p>
          <a:p>
            <a:pPr lvl="1"/>
            <a:r>
              <a:rPr lang="ja-JP" altLang="en-US" dirty="0" smtClean="0"/>
              <a:t>恐怖感で萎縮している</a:t>
            </a:r>
          </a:p>
          <a:p>
            <a:endParaRPr kumimoji="1"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特別支援教育をめぐって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特殊教育から特別支援教育へ（統合・新しい概念（（学習障害・高機能自閉症・アルペルガー・ＡＤＨＤ））・コーディネーターと個別計画）</a:t>
            </a:r>
          </a:p>
          <a:p>
            <a:r>
              <a:rPr lang="ja-JP" altLang="en-US" dirty="0" smtClean="0"/>
              <a:t>専門的指導か共同学習か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障害者問題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能力を適切に発達させることの困難（教育）</a:t>
            </a:r>
          </a:p>
          <a:p>
            <a:r>
              <a:rPr lang="ja-JP" altLang="en-US" dirty="0" smtClean="0"/>
              <a:t>健常者用に作られた設備・システムでは行動できない。（合理的配慮）</a:t>
            </a:r>
          </a:p>
          <a:p>
            <a:r>
              <a:rPr kumimoji="1" lang="ja-JP" altLang="en-US" dirty="0" smtClean="0"/>
              <a:t>就職し、経済的に自立する困難（雇用政策）</a:t>
            </a:r>
          </a:p>
          <a:p>
            <a:r>
              <a:rPr lang="ja-JP" altLang="en-US" dirty="0" smtClean="0"/>
              <a:t>必要な援助を得る困難（費用・人・施設）</a:t>
            </a:r>
          </a:p>
          <a:p>
            <a:r>
              <a:rPr lang="ja-JP" altLang="en-US" dirty="0" smtClean="0"/>
              <a:t>差別や偏見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考えるべきこと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新人教師が最も苦労すること：発達障害の子</a:t>
            </a:r>
            <a:endParaRPr kumimoji="1" lang="en-US" altLang="ja-JP" dirty="0" smtClean="0"/>
          </a:p>
          <a:p>
            <a:r>
              <a:rPr kumimoji="1" lang="ja-JP" altLang="en-US" dirty="0" smtClean="0"/>
              <a:t>障害とは何か、障害をつくりだすもの</a:t>
            </a:r>
          </a:p>
          <a:p>
            <a:r>
              <a:rPr lang="ja-JP" altLang="en-US" dirty="0" smtClean="0"/>
              <a:t>教育</a:t>
            </a:r>
            <a:r>
              <a:rPr lang="ja-JP" altLang="en-US" dirty="0"/>
              <a:t>にとって</a:t>
            </a:r>
            <a:r>
              <a:rPr lang="ja-JP" altLang="en-US" dirty="0" smtClean="0"/>
              <a:t>の障害の意味</a:t>
            </a:r>
            <a:r>
              <a:rPr lang="ja-JP" altLang="en-US" dirty="0"/>
              <a:t>、</a:t>
            </a:r>
            <a:r>
              <a:rPr lang="ja-JP" altLang="en-US" dirty="0" smtClean="0"/>
              <a:t>教育の役割</a:t>
            </a:r>
          </a:p>
          <a:p>
            <a:r>
              <a:rPr kumimoji="1" lang="ja-JP" altLang="en-US" dirty="0" smtClean="0"/>
              <a:t>社会</a:t>
            </a:r>
            <a:r>
              <a:rPr kumimoji="1" lang="ja-JP" altLang="en-US" dirty="0"/>
              <a:t>にとって</a:t>
            </a:r>
            <a:r>
              <a:rPr kumimoji="1" lang="ja-JP" altLang="en-US" dirty="0" smtClean="0"/>
              <a:t>、障害者</a:t>
            </a:r>
            <a:r>
              <a:rPr kumimoji="1" lang="ja-JP" altLang="en-US" dirty="0"/>
              <a:t>のため</a:t>
            </a:r>
            <a:r>
              <a:rPr kumimoji="1" lang="ja-JP" altLang="en-US" dirty="0" smtClean="0"/>
              <a:t>の取り組みをすることの意味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9284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障害とは何か１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障害「精神や身体の器官がなんらかの原因でその機能を果たさないこと。また、その状態。」</a:t>
            </a:r>
          </a:p>
          <a:p>
            <a:r>
              <a:rPr lang="ja-JP" altLang="en-US" dirty="0" smtClean="0"/>
              <a:t>病気「生体が正常と異なった形態または機能を示す状態。多くの場合に自ら健康感の喪失ないし苦痛を覚える。」</a:t>
            </a:r>
            <a:r>
              <a:rPr lang="en-US" altLang="ja-JP" dirty="0" smtClean="0"/>
              <a:t>『</a:t>
            </a:r>
            <a:r>
              <a:rPr lang="ja-JP" altLang="en-US" dirty="0" smtClean="0"/>
              <a:t>精選版 日本語国語大辞典</a:t>
            </a:r>
            <a:r>
              <a:rPr lang="en-US" altLang="ja-JP" dirty="0" smtClean="0"/>
              <a:t>』</a:t>
            </a:r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障害とは何か２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障害と病気は重なる部分が多いが</a:t>
            </a:r>
          </a:p>
          <a:p>
            <a:r>
              <a:rPr lang="ja-JP" altLang="en-US" dirty="0" smtClean="0"/>
              <a:t>障害　</a:t>
            </a:r>
          </a:p>
          <a:p>
            <a:pPr lvl="1"/>
            <a:r>
              <a:rPr lang="ja-JP" altLang="en-US" dirty="0" smtClean="0"/>
              <a:t>多くが機能消失・低下が固定的</a:t>
            </a:r>
          </a:p>
          <a:p>
            <a:pPr lvl="1"/>
            <a:r>
              <a:rPr kumimoji="1" lang="ja-JP" altLang="en-US" dirty="0" smtClean="0"/>
              <a:t>機能欠損による健康感喪失や苦痛は小さい</a:t>
            </a:r>
          </a:p>
          <a:p>
            <a:pPr lvl="1"/>
            <a:r>
              <a:rPr lang="ja-JP" altLang="en-US" dirty="0" smtClean="0"/>
              <a:t>教育や合理的配慮で対応</a:t>
            </a:r>
          </a:p>
          <a:p>
            <a:r>
              <a:rPr kumimoji="1" lang="ja-JP" altLang="en-US" dirty="0" smtClean="0"/>
              <a:t>病気</a:t>
            </a:r>
          </a:p>
          <a:p>
            <a:pPr lvl="1"/>
            <a:r>
              <a:rPr lang="ja-JP" altLang="en-US" dirty="0" smtClean="0"/>
              <a:t>医療によって正常に戻ることが多い</a:t>
            </a:r>
          </a:p>
          <a:p>
            <a:pPr lvl="1"/>
            <a:r>
              <a:rPr kumimoji="1" lang="ja-JP" altLang="en-US" dirty="0" smtClean="0"/>
              <a:t>投薬や手術等で改善させる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歴史的概観（排除・慈恵・権利）１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受精から出産・成長は、全てが順調ではない</a:t>
            </a:r>
          </a:p>
          <a:p>
            <a:r>
              <a:rPr kumimoji="1" lang="ja-JP" altLang="en-US" dirty="0" smtClean="0"/>
              <a:t>順調ではない人は自然に淘汰された（流産・死産・０歳の病死）</a:t>
            </a:r>
          </a:p>
          <a:p>
            <a:r>
              <a:rPr lang="ja-JP" altLang="en-US" dirty="0" smtClean="0"/>
              <a:t>人為的淘汰（子捨て）も　ｃｆ　山本宣治</a:t>
            </a:r>
          </a:p>
          <a:p>
            <a:r>
              <a:rPr kumimoji="1" lang="ja-JP" altLang="en-US" dirty="0" smtClean="0"/>
              <a:t>成長した者は、ほとんどが健康であり、そうでない者も重篤ではなかった→共同体の中で生活し、仕事も可能な限りしていた</a:t>
            </a:r>
          </a:p>
          <a:p>
            <a:r>
              <a:rPr kumimoji="1" lang="ja-JP" altLang="en-US" dirty="0" smtClean="0"/>
              <a:t>特有の職業も（鍼灸師・琵琶法師）塙保己一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7229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歴史的概観２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義務教育の開始　排除か学級内放置</a:t>
            </a:r>
          </a:p>
          <a:p>
            <a:pPr lvl="1"/>
            <a:r>
              <a:rPr lang="ja-JP" altLang="en-US" dirty="0" smtClean="0"/>
              <a:t>就学免除・猶予規定（国家が判断）</a:t>
            </a:r>
          </a:p>
          <a:p>
            <a:pPr lvl="1"/>
            <a:r>
              <a:rPr kumimoji="1" lang="ja-JP" altLang="en-US" dirty="0" smtClean="0"/>
              <a:t>篤志家による学校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近江学園の糸賀和雄）</a:t>
            </a:r>
          </a:p>
          <a:p>
            <a:pPr lvl="1"/>
            <a:r>
              <a:rPr lang="ja-JP" altLang="en-US" dirty="0" smtClean="0"/>
              <a:t>教育義務は保護者と子どもであり、国家の義務は１９７９年になって法定された</a:t>
            </a:r>
          </a:p>
          <a:p>
            <a:pPr lvl="1"/>
            <a:r>
              <a:rPr kumimoji="1" lang="ja-JP" altLang="en-US" dirty="0" smtClean="0"/>
              <a:t>戦後は県による養護学校（盲・聾）の設置が進んだ。（ただし１９７９年までは任意）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21672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歴史的概観３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戦後の変化（とくに１９７０年代後）</a:t>
            </a:r>
          </a:p>
          <a:p>
            <a:pPr lvl="1"/>
            <a:r>
              <a:rPr lang="ja-JP" altLang="en-US" dirty="0" smtClean="0"/>
              <a:t>国家の教育義務（すべての子どもが学校教育を受ける権利をもち、国は保障義務）</a:t>
            </a:r>
          </a:p>
          <a:p>
            <a:pPr lvl="1"/>
            <a:r>
              <a:rPr kumimoji="1" lang="ja-JP" altLang="en-US" dirty="0" smtClean="0"/>
              <a:t>国際的な保障政策の推進</a:t>
            </a:r>
          </a:p>
          <a:p>
            <a:pPr lvl="2"/>
            <a:r>
              <a:rPr lang="ja-JP" altLang="en-US" dirty="0" smtClean="0"/>
              <a:t>障害者の権利・ノーマライゼーション・インクルーシブ・ユニバーサルデザイン等々</a:t>
            </a:r>
          </a:p>
          <a:p>
            <a:pPr lvl="1"/>
            <a:r>
              <a:rPr kumimoji="1" lang="ja-JP" altLang="en-US" dirty="0" smtClean="0"/>
              <a:t>化学物質等の身体的影響の増加</a:t>
            </a:r>
          </a:p>
          <a:p>
            <a:pPr lvl="1"/>
            <a:r>
              <a:rPr lang="ja-JP" altLang="en-US" dirty="0" smtClean="0"/>
              <a:t>医療の前進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14903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障害は何故おきるのか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社会が障害を創設するという側面</a:t>
            </a:r>
          </a:p>
          <a:p>
            <a:pPr lvl="1"/>
            <a:r>
              <a:rPr kumimoji="1" lang="ja-JP" altLang="en-US" dirty="0" smtClean="0"/>
              <a:t>義務教育以前は「読字障害」はない</a:t>
            </a:r>
          </a:p>
          <a:p>
            <a:pPr lvl="1"/>
            <a:r>
              <a:rPr lang="ja-JP" altLang="en-US" dirty="0" smtClean="0"/>
              <a:t>知的障害も原始時代と現代では異なる</a:t>
            </a:r>
          </a:p>
          <a:p>
            <a:pPr lvl="1"/>
            <a:r>
              <a:rPr kumimoji="1" lang="ja-JP" altLang="en-US" dirty="0" smtClean="0"/>
              <a:t>嗅覚が弱いことは障害ではない（「犬になった男の話」オリバー・サックス）</a:t>
            </a:r>
          </a:p>
          <a:p>
            <a:r>
              <a:rPr lang="ja-JP" altLang="en-US" dirty="0" smtClean="0"/>
              <a:t>器官・組織自体が欠損（先天的・後天的）</a:t>
            </a:r>
          </a:p>
          <a:p>
            <a:r>
              <a:rPr kumimoji="1" lang="ja-JP" altLang="en-US" dirty="0" smtClean="0"/>
              <a:t>中枢神経系のなんらかの異常による（多くの</a:t>
            </a:r>
            <a:r>
              <a:rPr kumimoji="1" lang="ja-JP" altLang="en-US" smtClean="0"/>
              <a:t>障害</a:t>
            </a:r>
            <a:r>
              <a:rPr kumimoji="1" lang="ja-JP" altLang="en-US" smtClean="0"/>
              <a:t>）　育児や改善との理論的問題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中枢神経機能１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098" name="Picture 2" descr="L:\2014jugyo\教育学概論\中枢神経１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6635438" cy="4461123"/>
          </a:xfrm>
          <a:prstGeom prst="rect">
            <a:avLst/>
          </a:prstGeom>
          <a:noFill/>
        </p:spPr>
      </p:pic>
      <p:sp>
        <p:nvSpPr>
          <p:cNvPr id="5" name="テキスト ボックス 4"/>
          <p:cNvSpPr txBox="1"/>
          <p:nvPr/>
        </p:nvSpPr>
        <p:spPr>
          <a:xfrm>
            <a:off x="4283968" y="1988840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どのような機能が作用しているか、考えてみよう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627</Words>
  <Application>Microsoft Office PowerPoint</Application>
  <PresentationFormat>画面に合わせる (4:3)</PresentationFormat>
  <Paragraphs>83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8" baseType="lpstr">
      <vt:lpstr>ＭＳ Ｐゴシック</vt:lpstr>
      <vt:lpstr>Arial</vt:lpstr>
      <vt:lpstr>標準デザイン</vt:lpstr>
      <vt:lpstr>特別支援教育</vt:lpstr>
      <vt:lpstr>考えるべきこと</vt:lpstr>
      <vt:lpstr>障害とは何か１</vt:lpstr>
      <vt:lpstr>障害とは何か２</vt:lpstr>
      <vt:lpstr>歴史的概観（排除・慈恵・権利）１</vt:lpstr>
      <vt:lpstr>歴史的概観２</vt:lpstr>
      <vt:lpstr>歴史的概観３</vt:lpstr>
      <vt:lpstr>障害は何故おきるのか</vt:lpstr>
      <vt:lpstr>中枢神経機能１</vt:lpstr>
      <vt:lpstr>障害を起こす諸要因</vt:lpstr>
      <vt:lpstr>教育学と障害１</vt:lpstr>
      <vt:lpstr>教育学と障害２</vt:lpstr>
      <vt:lpstr>教育学と障害３</vt:lpstr>
      <vt:lpstr>特別支援教育をめぐって</vt:lpstr>
      <vt:lpstr>障害者問題</vt:lpstr>
    </vt:vector>
  </TitlesOfParts>
  <Company>bunkyo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特別支援教育</dc:title>
  <dc:creator>wakei</dc:creator>
  <cp:lastModifiedBy>wakei</cp:lastModifiedBy>
  <cp:revision>43</cp:revision>
  <dcterms:created xsi:type="dcterms:W3CDTF">2010-12-02T11:22:54Z</dcterms:created>
  <dcterms:modified xsi:type="dcterms:W3CDTF">2017-12-08T10:57:29Z</dcterms:modified>
</cp:coreProperties>
</file>