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1" r:id="rId5"/>
    <p:sldId id="262" r:id="rId6"/>
    <p:sldId id="259" r:id="rId7"/>
    <p:sldId id="260" r:id="rId8"/>
    <p:sldId id="263" r:id="rId9"/>
    <p:sldId id="264" r:id="rId10"/>
    <p:sldId id="268" r:id="rId11"/>
    <p:sldId id="265" r:id="rId12"/>
    <p:sldId id="269" r:id="rId13"/>
    <p:sldId id="266" r:id="rId1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F1061-4D66-48FA-87C7-9AE4BC821A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9E742-1209-4646-8836-D8C249FC06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1811A-F4F0-42D0-8775-4DF5601604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DF570-213F-4121-B094-49EC36E5FA1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40814-D58C-458D-8EE8-B78B0D4603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B5B8D-CF3F-4EA2-ACDF-C234021E25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24DB8-0738-47C6-A529-94A268C5FA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0F8C2-D123-4E51-822C-7F1EB5D9AA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1F934-C2AE-4CCD-9277-89A5778396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082E2-A2B6-44DC-97C4-BE8308F4A4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C203C-E366-4E3F-913F-2D185D1DD8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C35B3F-62B4-476B-9958-1BA8BB753E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家庭教育論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親はだめになったのか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共同体のない人間関係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dirty="0"/>
              <a:t>日本的農村共同体のしつけ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/>
              <a:t>　　　共同作業と村八分・連帯責任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/>
              <a:t>　　　</a:t>
            </a:r>
            <a:r>
              <a:rPr lang="ja-JP" altLang="en-US" dirty="0" smtClean="0"/>
              <a:t>同調性</a:t>
            </a:r>
          </a:p>
          <a:p>
            <a:r>
              <a:rPr lang="ja-JP" altLang="en-US" dirty="0" smtClean="0"/>
              <a:t>共同体</a:t>
            </a:r>
            <a:r>
              <a:rPr lang="ja-JP" altLang="en-US" dirty="0"/>
              <a:t>規律と生活の便利さ</a:t>
            </a:r>
            <a:r>
              <a:rPr lang="en-US" altLang="ja-JP" dirty="0"/>
              <a:t>(</a:t>
            </a:r>
            <a:r>
              <a:rPr lang="ja-JP" altLang="en-US" dirty="0"/>
              <a:t>自由</a:t>
            </a:r>
            <a:r>
              <a:rPr lang="en-US" altLang="ja-JP" dirty="0"/>
              <a:t>)</a:t>
            </a:r>
            <a:r>
              <a:rPr lang="ja-JP" altLang="en-US" dirty="0"/>
              <a:t>との関連</a:t>
            </a:r>
          </a:p>
          <a:p>
            <a:pPr lvl="1"/>
            <a:r>
              <a:rPr lang="ja-JP" altLang="en-US" dirty="0"/>
              <a:t>地域共同体の喪失・未形成→人間関係希薄化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606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食生活の変化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kumimoji="1" lang="ja-JP" altLang="en-US" dirty="0" smtClean="0"/>
              <a:t>近所の店からスーパーへ</a:t>
            </a:r>
          </a:p>
          <a:p>
            <a:pPr lvl="1"/>
            <a:r>
              <a:rPr lang="ja-JP" altLang="en-US" dirty="0" smtClean="0"/>
              <a:t>毎日の買い物から買い置きへ</a:t>
            </a:r>
          </a:p>
          <a:p>
            <a:pPr lvl="1"/>
            <a:r>
              <a:rPr kumimoji="1" lang="ja-JP" altLang="en-US" dirty="0" smtClean="0"/>
              <a:t>新鮮な食材から保存性の食材へ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家庭での料理から、外食・惣菜の利用へ</a:t>
            </a:r>
          </a:p>
          <a:p>
            <a:r>
              <a:rPr lang="ja-JP" altLang="en-US" dirty="0" smtClean="0"/>
              <a:t>添加物の増大による健康被害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学校が抱える課題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家庭の機能を学校が引き受け→家庭に不介入（家庭訪問しない学校も少なくない）</a:t>
            </a:r>
          </a:p>
          <a:p>
            <a:r>
              <a:rPr lang="ja-JP" altLang="en-US" dirty="0" smtClean="0"/>
              <a:t>家庭に問題があったとき、プライバシーの壁</a:t>
            </a:r>
          </a:p>
          <a:p>
            <a:pPr lvl="1"/>
            <a:r>
              <a:rPr kumimoji="1" lang="ja-JP" altLang="en-US" dirty="0" smtClean="0"/>
              <a:t>校外</a:t>
            </a:r>
            <a:r>
              <a:rPr kumimoji="1" lang="ja-JP" altLang="en-US" dirty="0"/>
              <a:t>で</a:t>
            </a:r>
            <a:r>
              <a:rPr kumimoji="1" lang="ja-JP" altLang="en-US" dirty="0" smtClean="0"/>
              <a:t>の子ども同士のトラブル</a:t>
            </a:r>
          </a:p>
          <a:p>
            <a:pPr lvl="1"/>
            <a:r>
              <a:rPr lang="ja-JP" altLang="en-US" dirty="0" smtClean="0"/>
              <a:t>障害や精神疾患を疑う場合の</a:t>
            </a:r>
            <a:r>
              <a:rPr lang="ja-JP" altLang="en-US" dirty="0"/>
              <a:t>「</a:t>
            </a:r>
            <a:r>
              <a:rPr lang="ja-JP" altLang="en-US" dirty="0" smtClean="0"/>
              <a:t>診断」</a:t>
            </a:r>
          </a:p>
          <a:p>
            <a:pPr lvl="1"/>
            <a:r>
              <a:rPr kumimoji="1" lang="ja-JP" altLang="en-US" dirty="0" smtClean="0"/>
              <a:t>不十分な衣食等の子どもの改善</a:t>
            </a:r>
          </a:p>
          <a:p>
            <a:r>
              <a:rPr lang="ja-JP" altLang="en-US" dirty="0" smtClean="0"/>
              <a:t>啓蒙</a:t>
            </a:r>
            <a:r>
              <a:rPr lang="ja-JP" altLang="en-US" dirty="0"/>
              <a:t>・</a:t>
            </a:r>
            <a:r>
              <a:rPr lang="ja-JP" altLang="en-US" dirty="0" smtClean="0"/>
              <a:t>介入</a:t>
            </a:r>
            <a:r>
              <a:rPr lang="ja-JP" altLang="en-US" dirty="0"/>
              <a:t>・自己</a:t>
            </a:r>
            <a:r>
              <a:rPr lang="ja-JP" altLang="en-US" dirty="0" smtClean="0"/>
              <a:t>責任</a:t>
            </a:r>
            <a:r>
              <a:rPr lang="ja-JP" altLang="en-US" dirty="0"/>
              <a:t>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5156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モンスターペアレントを考える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学校だけではないモンスター</a:t>
            </a:r>
          </a:p>
          <a:p>
            <a:r>
              <a:rPr lang="ja-JP" altLang="en-US" dirty="0" smtClean="0"/>
              <a:t>病院・駅・車内・スーパーのレジ・</a:t>
            </a:r>
          </a:p>
          <a:p>
            <a:r>
              <a:rPr kumimoji="1" lang="ja-JP" altLang="en-US" dirty="0" smtClean="0"/>
              <a:t>学校での親</a:t>
            </a:r>
          </a:p>
          <a:p>
            <a:pPr lvl="1"/>
            <a:r>
              <a:rPr lang="ja-JP" altLang="en-US" dirty="0" smtClean="0"/>
              <a:t>理不尽さは学校なのか、親なのか</a:t>
            </a:r>
          </a:p>
          <a:p>
            <a:pPr lvl="1"/>
            <a:r>
              <a:rPr kumimoji="1" lang="ja-JP" altLang="en-US" dirty="0" smtClean="0"/>
              <a:t>一理あるのか、無茶な要求なのか</a:t>
            </a:r>
          </a:p>
          <a:p>
            <a:r>
              <a:rPr lang="ja-JP" altLang="en-US" smtClean="0"/>
              <a:t>なぜ増えたのか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学校と親の関係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国家機関としての学校（親や学校に預ける）</a:t>
            </a:r>
          </a:p>
          <a:p>
            <a:r>
              <a:rPr lang="ja-JP" altLang="en-US" dirty="0" smtClean="0"/>
              <a:t>家庭が教育の</a:t>
            </a:r>
            <a:r>
              <a:rPr lang="ja-JP" altLang="en-US" dirty="0"/>
              <a:t>第一</a:t>
            </a:r>
            <a:r>
              <a:rPr lang="ja-JP" altLang="en-US" dirty="0" smtClean="0"/>
              <a:t>義的責任と規定</a:t>
            </a:r>
          </a:p>
          <a:p>
            <a:pPr lvl="1"/>
            <a:r>
              <a:rPr kumimoji="1" lang="ja-JP" altLang="en-US" dirty="0" smtClean="0"/>
              <a:t>私立の選択権</a:t>
            </a:r>
            <a:r>
              <a:rPr kumimoji="1" lang="ja-JP" altLang="en-US" dirty="0"/>
              <a:t>・特別</a:t>
            </a:r>
            <a:r>
              <a:rPr kumimoji="1" lang="ja-JP" altLang="en-US" dirty="0" smtClean="0"/>
              <a:t>支援か普通学級かの選択</a:t>
            </a:r>
          </a:p>
          <a:p>
            <a:r>
              <a:rPr lang="ja-JP" altLang="en-US" dirty="0"/>
              <a:t>しかし</a:t>
            </a:r>
            <a:r>
              <a:rPr lang="ja-JP" altLang="en-US" dirty="0" smtClean="0"/>
              <a:t>、家庭の教育力の低下という指摘も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　　　↓</a:t>
            </a:r>
          </a:p>
          <a:p>
            <a:r>
              <a:rPr kumimoji="1" lang="ja-JP" altLang="en-US" dirty="0" smtClean="0"/>
              <a:t>学校</a:t>
            </a:r>
            <a:r>
              <a:rPr kumimoji="1" lang="ja-JP" altLang="en-US" dirty="0"/>
              <a:t>・</a:t>
            </a:r>
            <a:r>
              <a:rPr kumimoji="1" lang="ja-JP" altLang="en-US" dirty="0" smtClean="0"/>
              <a:t>地域</a:t>
            </a:r>
            <a:r>
              <a:rPr kumimoji="1" lang="ja-JP" altLang="en-US" dirty="0"/>
              <a:t>・</a:t>
            </a:r>
            <a:r>
              <a:rPr kumimoji="1" lang="ja-JP" altLang="en-US" dirty="0" smtClean="0"/>
              <a:t>家庭の連携が大事</a:t>
            </a:r>
            <a:r>
              <a:rPr kumimoji="1" lang="ja-JP" altLang="en-US" dirty="0"/>
              <a:t>と</a:t>
            </a:r>
            <a:r>
              <a:rPr kumimoji="1" lang="ja-JP" altLang="en-US" dirty="0" smtClean="0"/>
              <a:t>いう発想が</a:t>
            </a:r>
          </a:p>
          <a:p>
            <a:r>
              <a:rPr lang="ja-JP" altLang="en-US" dirty="0" smtClean="0"/>
              <a:t>学校負担の</a:t>
            </a:r>
            <a:r>
              <a:rPr lang="ja-JP" altLang="en-US" dirty="0"/>
              <a:t>増大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0998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家庭教育はうまくいってないのか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報道による家族内事件　</a:t>
            </a:r>
          </a:p>
          <a:p>
            <a:pPr lvl="1"/>
            <a:r>
              <a:rPr lang="ja-JP" altLang="en-US" dirty="0" smtClean="0"/>
              <a:t>子どもの虐待（死）　本当は？</a:t>
            </a:r>
          </a:p>
          <a:p>
            <a:pPr lvl="1"/>
            <a:r>
              <a:rPr kumimoji="1" lang="ja-JP" altLang="en-US" dirty="0" smtClean="0"/>
              <a:t>佐世保事件</a:t>
            </a:r>
          </a:p>
          <a:p>
            <a:r>
              <a:rPr lang="ja-JP" altLang="en-US" dirty="0" smtClean="0"/>
              <a:t>しつけのできない親？</a:t>
            </a:r>
          </a:p>
          <a:p>
            <a:r>
              <a:rPr kumimoji="1" lang="ja-JP" altLang="en-US" dirty="0" smtClean="0"/>
              <a:t>生活科や教育基本法の改訂をしたが</a:t>
            </a:r>
          </a:p>
          <a:p>
            <a:r>
              <a:rPr lang="ja-JP" altLang="en-US" dirty="0" smtClean="0"/>
              <a:t>身の回りの家庭をみてみよう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L:\2014jugyo\教育学概論\situk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564904"/>
            <a:ext cx="6192688" cy="3835859"/>
          </a:xfrm>
          <a:prstGeom prst="rect">
            <a:avLst/>
          </a:prstGeom>
          <a:noFill/>
        </p:spPr>
      </p:pic>
      <p:sp>
        <p:nvSpPr>
          <p:cNvPr id="3" name="テキスト ボックス 2"/>
          <p:cNvSpPr txBox="1"/>
          <p:nvPr/>
        </p:nvSpPr>
        <p:spPr>
          <a:xfrm>
            <a:off x="1187624" y="90872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家庭の教育力は　（岐阜県調査）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L:\2014jugyo\教育学概論\situke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3191"/>
            <a:ext cx="9138633" cy="5922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L:\2014jugyo\教育学概論\児童虐待統計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084" y="1700808"/>
            <a:ext cx="9156084" cy="5157192"/>
          </a:xfrm>
          <a:prstGeom prst="rect">
            <a:avLst/>
          </a:prstGeom>
          <a:noFill/>
        </p:spPr>
      </p:pic>
      <p:sp>
        <p:nvSpPr>
          <p:cNvPr id="3" name="テキスト ボックス 2"/>
          <p:cNvSpPr txBox="1"/>
          <p:nvPr/>
        </p:nvSpPr>
        <p:spPr>
          <a:xfrm>
            <a:off x="755576" y="47667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児童虐待相談件数　厚生労働省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L:\2014jugyo\教育学概論\児童虐待統計２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80312" cy="6130788"/>
          </a:xfrm>
          <a:prstGeom prst="rect">
            <a:avLst/>
          </a:prstGeom>
          <a:noFill/>
        </p:spPr>
      </p:pic>
      <p:sp>
        <p:nvSpPr>
          <p:cNvPr id="4" name="テキスト ボックス 3"/>
          <p:cNvSpPr txBox="1"/>
          <p:nvPr/>
        </p:nvSpPr>
        <p:spPr>
          <a:xfrm>
            <a:off x="683568" y="616530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http://bylines.news.yahoo.co.jp/ryouchida/20140805-00037997/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子育ては誰がしていたのか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貴族・上級武士　乳母</a:t>
            </a:r>
          </a:p>
          <a:p>
            <a:r>
              <a:rPr lang="ja-JP" altLang="en-US" dirty="0" smtClean="0"/>
              <a:t>地域（農村）共同体　母を中心とする共同体</a:t>
            </a:r>
          </a:p>
          <a:p>
            <a:pPr lvl="1"/>
            <a:r>
              <a:rPr lang="en-US" altLang="ja-JP" dirty="0" err="1" smtClean="0"/>
              <a:t>Cf</a:t>
            </a:r>
            <a:r>
              <a:rPr lang="ja-JP" altLang="en-US" dirty="0" smtClean="0"/>
              <a:t> 「あかとんぼ」のうた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dirty="0" smtClean="0"/>
              <a:t>日本的農村共同体のしつけ</a:t>
            </a:r>
            <a:r>
              <a:rPr lang="en-US" altLang="ja-JP" dirty="0" smtClean="0"/>
              <a:t>(</a:t>
            </a:r>
            <a:r>
              <a:rPr lang="ja-JP" altLang="en-US" dirty="0" smtClean="0"/>
              <a:t>学校の道徳に残っている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 smtClean="0"/>
              <a:t>　　　共同作業と村八分・連帯責任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 smtClean="0"/>
              <a:t>　　　同調性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家庭のあり方の変化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労働共同体から生活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消費共同体へ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規律の基本は「労働」</a:t>
            </a:r>
          </a:p>
          <a:p>
            <a:pPr lvl="1"/>
            <a:r>
              <a:rPr lang="ja-JP" altLang="en-US" dirty="0" smtClean="0"/>
              <a:t>生活共同体では「家事労働」のみ</a:t>
            </a:r>
          </a:p>
          <a:p>
            <a:r>
              <a:rPr lang="ja-JP" altLang="en-US" dirty="0" smtClean="0"/>
              <a:t>消費形態の変化</a:t>
            </a:r>
            <a:r>
              <a:rPr lang="en-US" altLang="ja-JP" dirty="0" smtClean="0"/>
              <a:t>(</a:t>
            </a:r>
            <a:r>
              <a:rPr lang="ja-JP" altLang="en-US" dirty="0" smtClean="0"/>
              <a:t>家事の社会化・商品化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洗濯機・冷蔵庫・炊飯器・電子レンジ・掃除機・エアコン・ガス風呂のない生活を想像して</a:t>
            </a:r>
            <a:r>
              <a:rPr lang="ja-JP" altLang="en-US" dirty="0" smtClean="0"/>
              <a:t>みよう</a:t>
            </a:r>
          </a:p>
          <a:p>
            <a:r>
              <a:rPr lang="ja-JP" altLang="en-US" dirty="0" smtClean="0"/>
              <a:t>家庭</a:t>
            </a:r>
            <a:r>
              <a:rPr lang="ja-JP" altLang="en-US" dirty="0"/>
              <a:t>に</a:t>
            </a:r>
            <a:r>
              <a:rPr lang="ja-JP" altLang="en-US" dirty="0" smtClean="0"/>
              <a:t>おける</a:t>
            </a:r>
            <a:r>
              <a:rPr lang="ja-JP" altLang="en-US" dirty="0"/>
              <a:t>「</a:t>
            </a:r>
            <a:r>
              <a:rPr lang="ja-JP" altLang="en-US" dirty="0" smtClean="0"/>
              <a:t>個人主義</a:t>
            </a:r>
            <a:r>
              <a:rPr lang="ja-JP" altLang="en-US" dirty="0"/>
              <a:t>」</a:t>
            </a:r>
            <a:r>
              <a:rPr lang="ja-JP" altLang="en-US" dirty="0" smtClean="0"/>
              <a:t>「生活の個別化」</a:t>
            </a:r>
          </a:p>
          <a:p>
            <a:pPr lvl="1"/>
            <a:r>
              <a:rPr lang="ja-JP" altLang="en-US" dirty="0" smtClean="0"/>
              <a:t>各人の部屋・メディア機器（</a:t>
            </a:r>
            <a:r>
              <a:rPr lang="en-US" altLang="ja-JP" dirty="0" err="1" smtClean="0"/>
              <a:t>cf</a:t>
            </a:r>
            <a:r>
              <a:rPr lang="ja-JP" altLang="en-US" dirty="0" smtClean="0"/>
              <a:t>電話</a:t>
            </a:r>
            <a:r>
              <a:rPr lang="en-US" altLang="ja-JP" dirty="0" smtClean="0"/>
              <a:t>)</a:t>
            </a:r>
            <a:r>
              <a:rPr lang="ja-JP" altLang="en-US" dirty="0" smtClean="0"/>
              <a:t>・ステレオ・生活スタイル</a:t>
            </a:r>
            <a:r>
              <a:rPr lang="en-US" altLang="ja-JP" dirty="0" smtClean="0"/>
              <a:t>(</a:t>
            </a:r>
            <a:r>
              <a:rPr lang="ja-JP" altLang="en-US" dirty="0" smtClean="0"/>
              <a:t>食事・風呂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355</Words>
  <Application>Microsoft Office PowerPoint</Application>
  <PresentationFormat>画面に合わせる (4:3)</PresentationFormat>
  <Paragraphs>61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6" baseType="lpstr">
      <vt:lpstr>ＭＳ Ｐゴシック</vt:lpstr>
      <vt:lpstr>Arial</vt:lpstr>
      <vt:lpstr>標準デザイン</vt:lpstr>
      <vt:lpstr>家庭教育論</vt:lpstr>
      <vt:lpstr>　学校と親の関係</vt:lpstr>
      <vt:lpstr>家庭教育はうまくいってないのか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子育ては誰がしていたのか</vt:lpstr>
      <vt:lpstr>家庭のあり方の変化</vt:lpstr>
      <vt:lpstr>共同体のない人間関係</vt:lpstr>
      <vt:lpstr>食生活の変化</vt:lpstr>
      <vt:lpstr>学校が抱える課題</vt:lpstr>
      <vt:lpstr>モンスターペアレントを考える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家庭教育論</dc:title>
  <dc:creator>wakei</dc:creator>
  <cp:lastModifiedBy>wakei</cp:lastModifiedBy>
  <cp:revision>23</cp:revision>
  <dcterms:created xsi:type="dcterms:W3CDTF">2008-12-04T23:36:23Z</dcterms:created>
  <dcterms:modified xsi:type="dcterms:W3CDTF">2016-12-09T12:39:05Z</dcterms:modified>
</cp:coreProperties>
</file>